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71" r:id="rId4"/>
    <p:sldId id="287" r:id="rId5"/>
    <p:sldId id="288" r:id="rId6"/>
    <p:sldId id="290" r:id="rId7"/>
    <p:sldId id="332" r:id="rId8"/>
    <p:sldId id="291" r:id="rId9"/>
    <p:sldId id="320" r:id="rId10"/>
    <p:sldId id="333" r:id="rId11"/>
    <p:sldId id="334" r:id="rId12"/>
    <p:sldId id="335" r:id="rId13"/>
    <p:sldId id="292" r:id="rId14"/>
    <p:sldId id="321" r:id="rId15"/>
    <p:sldId id="336" r:id="rId16"/>
    <p:sldId id="337" r:id="rId17"/>
    <p:sldId id="293" r:id="rId18"/>
    <p:sldId id="294" r:id="rId19"/>
    <p:sldId id="322" r:id="rId20"/>
    <p:sldId id="295" r:id="rId21"/>
    <p:sldId id="328" r:id="rId22"/>
    <p:sldId id="296" r:id="rId23"/>
    <p:sldId id="303" r:id="rId24"/>
    <p:sldId id="299" r:id="rId25"/>
    <p:sldId id="300" r:id="rId26"/>
    <p:sldId id="311" r:id="rId27"/>
    <p:sldId id="310" r:id="rId28"/>
    <p:sldId id="304" r:id="rId29"/>
    <p:sldId id="348" r:id="rId30"/>
    <p:sldId id="323" r:id="rId31"/>
    <p:sldId id="324" r:id="rId32"/>
    <p:sldId id="325" r:id="rId33"/>
    <p:sldId id="326" r:id="rId34"/>
    <p:sldId id="315" r:id="rId35"/>
    <p:sldId id="327" r:id="rId36"/>
    <p:sldId id="339" r:id="rId37"/>
    <p:sldId id="338" r:id="rId38"/>
    <p:sldId id="329" r:id="rId39"/>
    <p:sldId id="340" r:id="rId40"/>
    <p:sldId id="330" r:id="rId41"/>
    <p:sldId id="341" r:id="rId42"/>
    <p:sldId id="342" r:id="rId43"/>
    <p:sldId id="343" r:id="rId44"/>
    <p:sldId id="344" r:id="rId45"/>
    <p:sldId id="345" r:id="rId46"/>
    <p:sldId id="331" r:id="rId47"/>
    <p:sldId id="346" r:id="rId48"/>
    <p:sldId id="349" r:id="rId49"/>
    <p:sldId id="302" r:id="rId50"/>
    <p:sldId id="306" r:id="rId51"/>
    <p:sldId id="276" r:id="rId52"/>
    <p:sldId id="277" r:id="rId53"/>
    <p:sldId id="350" r:id="rId54"/>
    <p:sldId id="352" r:id="rId55"/>
    <p:sldId id="28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9320-331B-457E-B7A0-88C393826FE2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9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7" Type="http://schemas.openxmlformats.org/officeDocument/2006/relationships/image" Target="../media/image26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4" Type="http://schemas.openxmlformats.org/officeDocument/2006/relationships/image" Target="../media/image3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889" y="1122363"/>
            <a:ext cx="9144000" cy="2387600"/>
          </a:xfrm>
        </p:spPr>
        <p:txBody>
          <a:bodyPr/>
          <a:lstStyle/>
          <a:p>
            <a:r>
              <a:rPr lang="en-US" dirty="0"/>
              <a:t>ACT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2: Two Applications</a:t>
            </a:r>
          </a:p>
          <a:p>
            <a:r>
              <a:rPr lang="en-US" dirty="0"/>
              <a:t>Radiatively Driven Winds/Accretion</a:t>
            </a:r>
          </a:p>
          <a:p>
            <a:r>
              <a:rPr lang="en-US" dirty="0"/>
              <a:t>Local Magnetic Dynamo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9818" y="5442648"/>
            <a:ext cx="263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Tom Bogdan</a:t>
            </a:r>
          </a:p>
          <a:p>
            <a:pPr algn="ctr"/>
            <a:r>
              <a:rPr lang="en-US" dirty="0"/>
              <a:t>Paul Charbonneau</a:t>
            </a:r>
          </a:p>
          <a:p>
            <a:pPr algn="ctr"/>
            <a:r>
              <a:rPr lang="en-US" dirty="0"/>
              <a:t>October 10,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22EB7-DBC0-4E2B-B8BA-C7FCAE16D2FB}"/>
              </a:ext>
            </a:extLst>
          </p:cNvPr>
          <p:cNvSpPr txBox="1"/>
          <p:nvPr/>
        </p:nvSpPr>
        <p:spPr>
          <a:xfrm>
            <a:off x="1311569" y="461818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oadway" panose="04040905080B02020502" pitchFamily="82" charset="0"/>
              </a:rPr>
              <a:t>Astrophysical Radiation Magnetohydrodynamics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F81F1-1B48-4900-BAE9-E464971BA2C1}"/>
              </a:ext>
            </a:extLst>
          </p:cNvPr>
          <p:cNvSpPr txBox="1"/>
          <p:nvPr/>
        </p:nvSpPr>
        <p:spPr>
          <a:xfrm>
            <a:off x="3630966" y="1624608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Being an Opera in Three 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6DCB9-5A9C-41E8-BC5A-9CA2B7BFA265}"/>
              </a:ext>
            </a:extLst>
          </p:cNvPr>
          <p:cNvSpPr txBox="1"/>
          <p:nvPr/>
        </p:nvSpPr>
        <p:spPr>
          <a:xfrm>
            <a:off x="3552546" y="5133407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With Words &amp; Music By</a:t>
            </a:r>
          </a:p>
        </p:txBody>
      </p:sp>
    </p:spTree>
    <p:extLst>
      <p:ext uri="{BB962C8B-B14F-4D97-AF65-F5344CB8AC3E}">
        <p14:creationId xmlns:p14="http://schemas.microsoft.com/office/powerpoint/2010/main" val="77630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0546" y="1353999"/>
            <a:ext cx="3096680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Equation-I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blipFill>
                <a:blip r:embed="rId7"/>
                <a:stretch>
                  <a:fillRect l="-2433" r="-3650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215746" y="275616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12" name="Straight Connector 11"/>
          <p:cNvCxnSpPr>
            <a:stCxn id="17" idx="1"/>
          </p:cNvCxnSpPr>
          <p:nvPr/>
        </p:nvCxnSpPr>
        <p:spPr>
          <a:xfrm flipH="1" flipV="1">
            <a:off x="7176655" y="2618509"/>
            <a:ext cx="1039091" cy="46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6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0546" y="1353999"/>
            <a:ext cx="3096680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Equation-II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blipFill>
                <a:blip r:embed="rId7"/>
                <a:stretch>
                  <a:fillRect l="-2433" r="-3650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215746" y="275616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12" name="Straight Connector 11"/>
          <p:cNvCxnSpPr>
            <a:stCxn id="17" idx="1"/>
          </p:cNvCxnSpPr>
          <p:nvPr/>
        </p:nvCxnSpPr>
        <p:spPr>
          <a:xfrm flipH="1" flipV="1">
            <a:off x="7176655" y="2618509"/>
            <a:ext cx="1039091" cy="46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7" idx="3"/>
          </p:cNvCxnSpPr>
          <p:nvPr/>
        </p:nvCxnSpPr>
        <p:spPr>
          <a:xfrm flipH="1">
            <a:off x="7489706" y="3079327"/>
            <a:ext cx="726040" cy="44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8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0546" y="1353999"/>
            <a:ext cx="3096680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Equation-III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159097"/>
                <a:ext cx="6687665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59097"/>
                <a:ext cx="6687665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blipFill>
                <a:blip r:embed="rId7"/>
                <a:stretch>
                  <a:fillRect l="-2433" r="-3650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215746" y="275616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12" name="Straight Connector 11"/>
          <p:cNvCxnSpPr>
            <a:stCxn id="17" idx="1"/>
          </p:cNvCxnSpPr>
          <p:nvPr/>
        </p:nvCxnSpPr>
        <p:spPr>
          <a:xfrm flipH="1" flipV="1">
            <a:off x="7176655" y="2618509"/>
            <a:ext cx="1039091" cy="46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7" idx="3"/>
          </p:cNvCxnSpPr>
          <p:nvPr/>
        </p:nvCxnSpPr>
        <p:spPr>
          <a:xfrm flipH="1">
            <a:off x="7489706" y="3079327"/>
            <a:ext cx="726040" cy="44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7525865" y="3079327"/>
            <a:ext cx="689881" cy="138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9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0546" y="1353999"/>
            <a:ext cx="3096680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Equation-IV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159097"/>
                <a:ext cx="6687665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59097"/>
                <a:ext cx="6687665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16" idx="1"/>
          </p:cNvCxnSpPr>
          <p:nvPr/>
        </p:nvCxnSpPr>
        <p:spPr>
          <a:xfrm flipH="1" flipV="1">
            <a:off x="4759037" y="5049982"/>
            <a:ext cx="877258" cy="973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71253" y="4096751"/>
            <a:ext cx="3193474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43843" y="5156444"/>
            <a:ext cx="2038336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isothermal sound speed!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blipFill>
                <a:blip r:embed="rId7"/>
                <a:stretch>
                  <a:fillRect l="-2433" r="-3650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549709" y="5940006"/>
            <a:ext cx="591243" cy="56803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746" y="275616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12" name="Straight Connector 11"/>
          <p:cNvCxnSpPr>
            <a:stCxn id="17" idx="1"/>
          </p:cNvCxnSpPr>
          <p:nvPr/>
        </p:nvCxnSpPr>
        <p:spPr>
          <a:xfrm flipH="1" flipV="1">
            <a:off x="7176655" y="2618509"/>
            <a:ext cx="1039091" cy="46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7" idx="3"/>
          </p:cNvCxnSpPr>
          <p:nvPr/>
        </p:nvCxnSpPr>
        <p:spPr>
          <a:xfrm flipH="1">
            <a:off x="7489706" y="3079327"/>
            <a:ext cx="726040" cy="44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7525865" y="3079327"/>
            <a:ext cx="689881" cy="138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4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716F23-112C-4B61-91CA-31B98B26C234}"/>
              </a:ext>
            </a:extLst>
          </p:cNvPr>
          <p:cNvSpPr/>
          <p:nvPr/>
        </p:nvSpPr>
        <p:spPr>
          <a:xfrm>
            <a:off x="7643674" y="5156444"/>
            <a:ext cx="2120412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0546" y="1353999"/>
            <a:ext cx="3096680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Equation-V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6" y="2033570"/>
                <a:ext cx="6343467" cy="89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159097"/>
                <a:ext cx="6687665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59097"/>
                <a:ext cx="6687665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1" y="3079476"/>
                <a:ext cx="6630725" cy="890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16" idx="1"/>
          </p:cNvCxnSpPr>
          <p:nvPr/>
        </p:nvCxnSpPr>
        <p:spPr>
          <a:xfrm flipH="1" flipV="1">
            <a:off x="4759037" y="5049982"/>
            <a:ext cx="877258" cy="973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71253" y="4096751"/>
            <a:ext cx="3193474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43843" y="5156444"/>
            <a:ext cx="1509957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know how to determine the isothermal sound speed!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98195" y="5760627"/>
                <a:ext cx="193142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195" y="5760627"/>
                <a:ext cx="1931426" cy="463397"/>
              </a:xfrm>
              <a:prstGeom prst="rect">
                <a:avLst/>
              </a:prstGeom>
              <a:blipFill>
                <a:blip r:embed="rId6"/>
                <a:stretch>
                  <a:fillRect l="-946" t="-1316" r="-536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239" y="1478124"/>
                <a:ext cx="2505751" cy="426335"/>
              </a:xfrm>
              <a:prstGeom prst="rect">
                <a:avLst/>
              </a:prstGeom>
              <a:blipFill>
                <a:blip r:embed="rId7"/>
                <a:stretch>
                  <a:fillRect l="-2433" r="-3650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549709" y="5940006"/>
            <a:ext cx="591243" cy="56803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5746" y="275616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12" name="Straight Connector 11"/>
          <p:cNvCxnSpPr>
            <a:stCxn id="17" idx="1"/>
          </p:cNvCxnSpPr>
          <p:nvPr/>
        </p:nvCxnSpPr>
        <p:spPr>
          <a:xfrm flipH="1" flipV="1">
            <a:off x="7176655" y="2618509"/>
            <a:ext cx="1039091" cy="460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  <a:endCxn id="7" idx="3"/>
          </p:cNvCxnSpPr>
          <p:nvPr/>
        </p:nvCxnSpPr>
        <p:spPr>
          <a:xfrm flipH="1">
            <a:off x="7489706" y="3079327"/>
            <a:ext cx="726040" cy="44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7525865" y="3079327"/>
            <a:ext cx="689881" cy="138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7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0546" y="1319364"/>
            <a:ext cx="2431472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Internal Energy Equation-I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2563" y="1411484"/>
                <a:ext cx="193142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63" y="1411484"/>
                <a:ext cx="1931426" cy="463397"/>
              </a:xfrm>
              <a:prstGeom prst="rect">
                <a:avLst/>
              </a:prstGeom>
              <a:blipFill>
                <a:blip r:embed="rId2"/>
                <a:stretch>
                  <a:fillRect l="-946" t="-2632" r="-536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2869" y="2366842"/>
                <a:ext cx="2872133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9" y="2366842"/>
                <a:ext cx="2872133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03473" y="348847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920837" y="2888673"/>
            <a:ext cx="3082636" cy="92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0546" y="1319364"/>
            <a:ext cx="2431472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Internal Energy Equation-II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2563" y="1411484"/>
                <a:ext cx="193142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63" y="1411484"/>
                <a:ext cx="1931426" cy="463397"/>
              </a:xfrm>
              <a:prstGeom prst="rect">
                <a:avLst/>
              </a:prstGeom>
              <a:blipFill>
                <a:blip r:embed="rId2"/>
                <a:stretch>
                  <a:fillRect l="-946" t="-2632" r="-536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2869" y="2366842"/>
                <a:ext cx="2872133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9" y="2366842"/>
                <a:ext cx="2872133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7127" y="3488471"/>
                <a:ext cx="5184303" cy="885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27" y="3488471"/>
                <a:ext cx="5184303" cy="88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03473" y="348847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920837" y="2888673"/>
            <a:ext cx="3082636" cy="92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1"/>
            <a:endCxn id="14" idx="3"/>
          </p:cNvCxnSpPr>
          <p:nvPr/>
        </p:nvCxnSpPr>
        <p:spPr>
          <a:xfrm flipH="1">
            <a:off x="6251430" y="3811637"/>
            <a:ext cx="752043" cy="11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A29311-E2B9-4EDA-AA3A-2B875025F905}"/>
                  </a:ext>
                </a:extLst>
              </p:cNvPr>
              <p:cNvSpPr txBox="1"/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baseline="30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A29311-E2B9-4EDA-AA3A-2B875025F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1" y="5888964"/>
                <a:ext cx="5734519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45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0546" y="1319364"/>
            <a:ext cx="2431472" cy="67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Internal Energy Equation-III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2563" y="1411484"/>
                <a:ext cx="1931426" cy="46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63" y="1411484"/>
                <a:ext cx="1931426" cy="463397"/>
              </a:xfrm>
              <a:prstGeom prst="rect">
                <a:avLst/>
              </a:prstGeom>
              <a:blipFill>
                <a:blip r:embed="rId2"/>
                <a:stretch>
                  <a:fillRect l="-946" t="-2632" r="-536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2869" y="2366842"/>
                <a:ext cx="2872133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9" y="2366842"/>
                <a:ext cx="2872133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7127" y="3488471"/>
                <a:ext cx="5184303" cy="885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27" y="3488471"/>
                <a:ext cx="5184303" cy="88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9687" y="5353773"/>
                <a:ext cx="685681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87" y="5353773"/>
                <a:ext cx="6856812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03473" y="348847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920837" y="2888673"/>
            <a:ext cx="3082636" cy="92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1"/>
            <a:endCxn id="14" idx="3"/>
          </p:cNvCxnSpPr>
          <p:nvPr/>
        </p:nvCxnSpPr>
        <p:spPr>
          <a:xfrm flipH="1">
            <a:off x="6251430" y="3811637"/>
            <a:ext cx="752043" cy="11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1"/>
          </p:cNvCxnSpPr>
          <p:nvPr/>
        </p:nvCxnSpPr>
        <p:spPr>
          <a:xfrm flipH="1">
            <a:off x="6851073" y="3811637"/>
            <a:ext cx="152400" cy="1670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14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07510" y="1932421"/>
            <a:ext cx="5132714" cy="139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750387"/>
                <a:ext cx="6872009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+[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0387"/>
                <a:ext cx="6872009" cy="89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71253" y="3722679"/>
            <a:ext cx="1004456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8144" y="5101557"/>
                <a:ext cx="685681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5101557"/>
                <a:ext cx="6856812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82779" y="5066922"/>
            <a:ext cx="1004456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blipFill>
                <a:blip r:embed="rId4"/>
                <a:stretch>
                  <a:fillRect l="-11314" t="-27869" r="-3285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157" y="2138194"/>
                <a:ext cx="4903843" cy="57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138194"/>
                <a:ext cx="4903843" cy="570284"/>
              </a:xfrm>
              <a:prstGeom prst="rect">
                <a:avLst/>
              </a:prstGeom>
              <a:blipFill>
                <a:blip r:embed="rId5"/>
                <a:stretch>
                  <a:fillRect l="-3856" t="-537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989316" y="5798480"/>
            <a:ext cx="2038336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all we need are the radiative terms!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3482" y="1493881"/>
            <a:ext cx="8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8807" y="1504272"/>
            <a:ext cx="10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7725" y="1493881"/>
            <a:ext cx="14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0209" y="1493881"/>
            <a:ext cx="11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87235" y="4641338"/>
            <a:ext cx="284018" cy="4255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90370" y="387269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7" name="Straight Connector 6"/>
          <p:cNvCxnSpPr>
            <a:stCxn id="25" idx="1"/>
            <a:endCxn id="6" idx="3"/>
          </p:cNvCxnSpPr>
          <p:nvPr/>
        </p:nvCxnSpPr>
        <p:spPr>
          <a:xfrm flipH="1">
            <a:off x="7710209" y="4195862"/>
            <a:ext cx="580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1"/>
          </p:cNvCxnSpPr>
          <p:nvPr/>
        </p:nvCxnSpPr>
        <p:spPr>
          <a:xfrm flipH="1">
            <a:off x="7488382" y="4195862"/>
            <a:ext cx="801988" cy="1124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5" idx="1"/>
          </p:cNvCxnSpPr>
          <p:nvPr/>
        </p:nvCxnSpPr>
        <p:spPr>
          <a:xfrm flipV="1">
            <a:off x="8290370" y="2791691"/>
            <a:ext cx="209394" cy="1404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988" y="3844913"/>
            <a:ext cx="58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313" y="5077834"/>
            <a:ext cx="78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24629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07510" y="1932421"/>
            <a:ext cx="5132714" cy="139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750387"/>
                <a:ext cx="577023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+[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0387"/>
                <a:ext cx="5770234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71253" y="3722679"/>
            <a:ext cx="1004456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8144" y="5101557"/>
                <a:ext cx="465351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5101557"/>
                <a:ext cx="4653517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82779" y="5066922"/>
            <a:ext cx="1004456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blipFill>
                <a:blip r:embed="rId4"/>
                <a:stretch>
                  <a:fillRect l="-11314" t="-27869" r="-3285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157" y="2138194"/>
                <a:ext cx="3725828" cy="57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138194"/>
                <a:ext cx="3725828" cy="570284"/>
              </a:xfrm>
              <a:prstGeom prst="rect">
                <a:avLst/>
              </a:prstGeom>
              <a:blipFill>
                <a:blip r:embed="rId5"/>
                <a:stretch>
                  <a:fillRect l="-5074" t="-537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989316" y="5798480"/>
            <a:ext cx="2038336" cy="64633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…but first let’s do it without radiation…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3482" y="1493881"/>
            <a:ext cx="8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8807" y="1504272"/>
            <a:ext cx="10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7725" y="1493881"/>
            <a:ext cx="14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87235" y="4641338"/>
            <a:ext cx="284018" cy="4255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988" y="3844913"/>
            <a:ext cx="58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313" y="5077834"/>
            <a:ext cx="78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488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418" y="21864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ACT III</a:t>
            </a:r>
            <a:br>
              <a:rPr lang="en-US" dirty="0"/>
            </a:br>
            <a:r>
              <a:rPr lang="en-US" dirty="0"/>
              <a:t>Scene 1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EBD7-358D-4ECF-8521-3E1CCDA61104}"/>
              </a:ext>
            </a:extLst>
          </p:cNvPr>
          <p:cNvSpPr txBox="1"/>
          <p:nvPr/>
        </p:nvSpPr>
        <p:spPr>
          <a:xfrm>
            <a:off x="1311569" y="461818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oadway" panose="04040905080B02020502" pitchFamily="82" charset="0"/>
              </a:rPr>
              <a:t>Astrophysical Radiation Magnetohydrodynamics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2EC7-CE2D-468A-A564-A0013C465AA9}"/>
              </a:ext>
            </a:extLst>
          </p:cNvPr>
          <p:cNvSpPr txBox="1"/>
          <p:nvPr/>
        </p:nvSpPr>
        <p:spPr>
          <a:xfrm>
            <a:off x="3630966" y="1624608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Being an Opera in Three Acts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B4F3A0-63CD-4107-B370-D58A2FC6337A}"/>
              </a:ext>
            </a:extLst>
          </p:cNvPr>
          <p:cNvSpPr>
            <a:spLocks noGrp="1"/>
          </p:cNvSpPr>
          <p:nvPr/>
        </p:nvSpPr>
        <p:spPr>
          <a:xfrm>
            <a:off x="1494360" y="3293577"/>
            <a:ext cx="936011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Blackadder ITC" panose="04020505051007020D02" pitchFamily="82" charset="0"/>
              <a:cs typeface="Aharoni" panose="020B0604020202020204" pitchFamily="2" charset="-79"/>
            </a:endParaRP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We at some times are minions of our theories,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The fault, dear Brutus, is not in ourselves,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But in our stars, that we are underlings.</a:t>
            </a:r>
          </a:p>
        </p:txBody>
      </p:sp>
    </p:spTree>
    <p:extLst>
      <p:ext uri="{BB962C8B-B14F-4D97-AF65-F5344CB8AC3E}">
        <p14:creationId xmlns:p14="http://schemas.microsoft.com/office/powerpoint/2010/main" val="274957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07510" y="1932421"/>
            <a:ext cx="5132714" cy="147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Equation-No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750387"/>
                <a:ext cx="469731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0387"/>
                <a:ext cx="4697312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blipFill>
                <a:blip r:embed="rId3"/>
                <a:stretch>
                  <a:fillRect l="-11314" t="-27869" r="-3285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157" y="2138194"/>
                <a:ext cx="3725828" cy="57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138194"/>
                <a:ext cx="3725828" cy="570284"/>
              </a:xfrm>
              <a:prstGeom prst="rect">
                <a:avLst/>
              </a:prstGeom>
              <a:blipFill>
                <a:blip r:embed="rId4"/>
                <a:stretch>
                  <a:fillRect l="-5074" t="-537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63482" y="1493881"/>
            <a:ext cx="8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8807" y="1504272"/>
            <a:ext cx="10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7725" y="1493881"/>
            <a:ext cx="14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5982" y="3750387"/>
            <a:ext cx="2029691" cy="89095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02" y="2593976"/>
            <a:ext cx="4199067" cy="4209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5862" y="4934721"/>
                <a:ext cx="1300869" cy="737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62" y="4934721"/>
                <a:ext cx="1300869" cy="737894"/>
              </a:xfrm>
              <a:prstGeom prst="rect">
                <a:avLst/>
              </a:prstGeom>
              <a:blipFill>
                <a:blip r:embed="rId6"/>
                <a:stretch>
                  <a:fillRect t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6890" y="4854571"/>
                <a:ext cx="51744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890" y="4854571"/>
                <a:ext cx="517449" cy="8180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713509" y="4829075"/>
            <a:ext cx="1648691" cy="8909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301343" y="5209307"/>
            <a:ext cx="4801739" cy="69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5008" y="2268596"/>
            <a:ext cx="25694" cy="458940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Down 30"/>
          <p:cNvSpPr/>
          <p:nvPr/>
        </p:nvSpPr>
        <p:spPr>
          <a:xfrm>
            <a:off x="7356764" y="5396345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54306" y="5865090"/>
            <a:ext cx="10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Subsonic</a:t>
            </a:r>
          </a:p>
        </p:txBody>
      </p:sp>
      <p:sp>
        <p:nvSpPr>
          <p:cNvPr id="34" name="Arrow: Down 33"/>
          <p:cNvSpPr/>
          <p:nvPr/>
        </p:nvSpPr>
        <p:spPr>
          <a:xfrm rot="10612774">
            <a:off x="11630890" y="4687383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802069" y="4324532"/>
            <a:ext cx="177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Supersonic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82253" y="4375785"/>
            <a:ext cx="812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4811" y="5274550"/>
            <a:ext cx="789710" cy="377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Bondi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7653" y="1925206"/>
            <a:ext cx="3431633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Now</a:t>
            </a:r>
            <a:r>
              <a:rPr lang="en-US" dirty="0"/>
              <a:t> evaluate the energy and the mass flux at the critical point where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r=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u=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dirty="0"/>
              <a:t>. If you can also determine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a(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dirty="0"/>
              <a:t>by some means---</a:t>
            </a:r>
            <a:r>
              <a:rPr lang="en-US" b="1" i="1" dirty="0"/>
              <a:t>voilà</a:t>
            </a:r>
            <a:r>
              <a:rPr lang="en-US" dirty="0"/>
              <a:t>!!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71695" y="130607"/>
            <a:ext cx="2038336" cy="64633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Woops, what happens if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=1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r>
              <a:rPr lang="en-US" dirty="0"/>
              <a:t>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161" y="3729454"/>
            <a:ext cx="58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I.</a:t>
            </a:r>
          </a:p>
        </p:txBody>
      </p:sp>
      <p:sp>
        <p:nvSpPr>
          <p:cNvPr id="41" name="Arrow: Down 40"/>
          <p:cNvSpPr/>
          <p:nvPr/>
        </p:nvSpPr>
        <p:spPr>
          <a:xfrm rot="16200000">
            <a:off x="8972171" y="2744957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69753" y="2741431"/>
            <a:ext cx="18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Wins</a:t>
            </a:r>
          </a:p>
        </p:txBody>
      </p:sp>
      <p:sp>
        <p:nvSpPr>
          <p:cNvPr id="44" name="Arrow: Down 43"/>
          <p:cNvSpPr/>
          <p:nvPr/>
        </p:nvSpPr>
        <p:spPr>
          <a:xfrm rot="5400000">
            <a:off x="8253396" y="6389040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95204" y="6370549"/>
            <a:ext cx="137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Gravity Wins</a:t>
            </a:r>
          </a:p>
        </p:txBody>
      </p:sp>
    </p:spTree>
    <p:extLst>
      <p:ext uri="{BB962C8B-B14F-4D97-AF65-F5344CB8AC3E}">
        <p14:creationId xmlns:p14="http://schemas.microsoft.com/office/powerpoint/2010/main" val="412362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1541C-968C-4B38-8E61-DF5CC94BD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" y="0"/>
            <a:ext cx="1218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9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07510" y="1932421"/>
            <a:ext cx="5132714" cy="147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Isothermal Wind &amp; Accretion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750387"/>
                <a:ext cx="421217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0387"/>
                <a:ext cx="4212179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blipFill>
                <a:blip r:embed="rId3"/>
                <a:stretch>
                  <a:fillRect l="-11314" t="-27869" r="-3285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endCxn id="28" idx="3"/>
          </p:cNvCxnSpPr>
          <p:nvPr/>
        </p:nvCxnSpPr>
        <p:spPr>
          <a:xfrm>
            <a:off x="3828157" y="2376055"/>
            <a:ext cx="3725828" cy="47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02" y="2593976"/>
            <a:ext cx="4199067" cy="42096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7301343" y="5209307"/>
            <a:ext cx="4801739" cy="69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5008" y="2268596"/>
            <a:ext cx="25694" cy="458940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Down 30"/>
          <p:cNvSpPr/>
          <p:nvPr/>
        </p:nvSpPr>
        <p:spPr>
          <a:xfrm>
            <a:off x="7356764" y="5396345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54306" y="5865090"/>
            <a:ext cx="10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Subsonic</a:t>
            </a:r>
          </a:p>
        </p:txBody>
      </p:sp>
      <p:sp>
        <p:nvSpPr>
          <p:cNvPr id="34" name="Arrow: Down 33"/>
          <p:cNvSpPr/>
          <p:nvPr/>
        </p:nvSpPr>
        <p:spPr>
          <a:xfrm rot="10612774">
            <a:off x="11630890" y="4687383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802069" y="4324532"/>
            <a:ext cx="177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Supersonic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82253" y="4375785"/>
            <a:ext cx="812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4811" y="5274550"/>
            <a:ext cx="789710" cy="377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9819" y="4808856"/>
                <a:ext cx="5810950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0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/>
                  <a:t>]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19" y="4808856"/>
                <a:ext cx="5810950" cy="620554"/>
              </a:xfrm>
              <a:prstGeom prst="rect">
                <a:avLst/>
              </a:prstGeom>
              <a:blipFill>
                <a:blip r:embed="rId5"/>
                <a:stretch>
                  <a:fillRect t="-980" r="-272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93109" y="5847771"/>
                <a:ext cx="3919278" cy="61209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exp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dirty="0"/>
                  <a:t>]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09" y="5847771"/>
                <a:ext cx="3919278" cy="612091"/>
              </a:xfrm>
              <a:prstGeom prst="rect">
                <a:avLst/>
              </a:prstGeom>
              <a:blipFill>
                <a:blip r:embed="rId6"/>
                <a:stretch>
                  <a:fillRect r="-4321" b="-16981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779989" y="4198444"/>
            <a:ext cx="356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5518" y="6434288"/>
            <a:ext cx="439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309" y="2268596"/>
            <a:ext cx="133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just some constant!</a:t>
            </a: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2067958" y="3191926"/>
            <a:ext cx="37933" cy="558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2"/>
          </p:cNvCxnSpPr>
          <p:nvPr/>
        </p:nvCxnSpPr>
        <p:spPr>
          <a:xfrm>
            <a:off x="2067958" y="3191926"/>
            <a:ext cx="1492660" cy="558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Down 25"/>
          <p:cNvSpPr/>
          <p:nvPr/>
        </p:nvSpPr>
        <p:spPr>
          <a:xfrm rot="16200000">
            <a:off x="8972171" y="2744957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369753" y="2741431"/>
            <a:ext cx="18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Wins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28157" y="2138194"/>
                <a:ext cx="3725828" cy="57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138194"/>
                <a:ext cx="3725828" cy="570284"/>
              </a:xfrm>
              <a:prstGeom prst="rect">
                <a:avLst/>
              </a:prstGeom>
              <a:blipFill>
                <a:blip r:embed="rId7"/>
                <a:stretch>
                  <a:fillRect l="-5074" t="-537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795204" y="6370549"/>
            <a:ext cx="137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Gravity Wins</a:t>
            </a:r>
          </a:p>
        </p:txBody>
      </p:sp>
      <p:sp>
        <p:nvSpPr>
          <p:cNvPr id="35" name="Arrow: Down 34"/>
          <p:cNvSpPr/>
          <p:nvPr/>
        </p:nvSpPr>
        <p:spPr>
          <a:xfrm rot="5400000">
            <a:off x="8253396" y="6389040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07510" y="1932421"/>
            <a:ext cx="5132714" cy="139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Bondi/Parker Equation(s)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750387"/>
                <a:ext cx="6872009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+[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0387"/>
                <a:ext cx="6872009" cy="890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71253" y="3722679"/>
            <a:ext cx="1004456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8144" y="5101557"/>
                <a:ext cx="685681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5101557"/>
                <a:ext cx="6856812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82779" y="5066922"/>
            <a:ext cx="1004456" cy="95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blipFill>
                <a:blip r:embed="rId4"/>
                <a:stretch>
                  <a:fillRect l="-11314" t="-27869" r="-3285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157" y="2138194"/>
                <a:ext cx="4903843" cy="57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138194"/>
                <a:ext cx="4903843" cy="570284"/>
              </a:xfrm>
              <a:prstGeom prst="rect">
                <a:avLst/>
              </a:prstGeom>
              <a:blipFill>
                <a:blip r:embed="rId5"/>
                <a:stretch>
                  <a:fillRect l="-3856" t="-537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63482" y="1493881"/>
            <a:ext cx="8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8807" y="1504272"/>
            <a:ext cx="10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7725" y="1493881"/>
            <a:ext cx="14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0209" y="1493881"/>
            <a:ext cx="11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787235" y="4641338"/>
            <a:ext cx="284018" cy="4255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90370" y="387269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Radiative Terms Enter Here!</a:t>
            </a:r>
          </a:p>
        </p:txBody>
      </p:sp>
      <p:cxnSp>
        <p:nvCxnSpPr>
          <p:cNvPr id="7" name="Straight Connector 6"/>
          <p:cNvCxnSpPr>
            <a:stCxn id="25" idx="1"/>
            <a:endCxn id="6" idx="3"/>
          </p:cNvCxnSpPr>
          <p:nvPr/>
        </p:nvCxnSpPr>
        <p:spPr>
          <a:xfrm flipH="1">
            <a:off x="7710209" y="4195862"/>
            <a:ext cx="580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1"/>
            <a:endCxn id="26" idx="3"/>
          </p:cNvCxnSpPr>
          <p:nvPr/>
        </p:nvCxnSpPr>
        <p:spPr>
          <a:xfrm flipH="1">
            <a:off x="7604955" y="4195862"/>
            <a:ext cx="685415" cy="1314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5" idx="1"/>
          </p:cNvCxnSpPr>
          <p:nvPr/>
        </p:nvCxnSpPr>
        <p:spPr>
          <a:xfrm flipV="1">
            <a:off x="8290370" y="2791691"/>
            <a:ext cx="209394" cy="1404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988" y="3844913"/>
            <a:ext cx="58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313" y="5077834"/>
            <a:ext cx="78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II.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1073" y="3657600"/>
            <a:ext cx="859136" cy="111529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39130" y="4952933"/>
            <a:ext cx="1865825" cy="111529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67648" y="1962925"/>
            <a:ext cx="1018464" cy="8287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07510" y="1932421"/>
            <a:ext cx="5132714" cy="139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Radiatively Driven Winds-Phenomenology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732597"/>
                <a:ext cx="1670650" cy="369332"/>
              </a:xfrm>
              <a:prstGeom prst="rect">
                <a:avLst/>
              </a:prstGeom>
              <a:blipFill>
                <a:blip r:embed="rId2"/>
                <a:stretch>
                  <a:fillRect l="-11314" t="-27869" r="-3285" b="-4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28157" y="2138194"/>
                <a:ext cx="4903843" cy="570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57" y="2138194"/>
                <a:ext cx="4903843" cy="570284"/>
              </a:xfrm>
              <a:prstGeom prst="rect">
                <a:avLst/>
              </a:prstGeom>
              <a:blipFill>
                <a:blip r:embed="rId3"/>
                <a:stretch>
                  <a:fillRect l="-3856" t="-537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63482" y="1493881"/>
            <a:ext cx="8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8807" y="1504272"/>
            <a:ext cx="10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7725" y="1493881"/>
            <a:ext cx="14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0209" y="1493881"/>
            <a:ext cx="11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3750387"/>
                <a:ext cx="8002383" cy="890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0387"/>
                <a:ext cx="8002383" cy="890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200" y="4831042"/>
                <a:ext cx="674139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31042"/>
                <a:ext cx="6741397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74672" y="5882180"/>
            <a:ext cx="12191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Continuum Scattering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6327" y="5882180"/>
            <a:ext cx="16540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Resonance Line Absorption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88" y="3844913"/>
            <a:ext cx="58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40224" y="4641337"/>
                <a:ext cx="1243286" cy="8218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24" y="4641337"/>
                <a:ext cx="1243286" cy="821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836727" y="4468812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2309" y="4729117"/>
            <a:ext cx="155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CAK Theory of Stellar Winds</a:t>
            </a:r>
          </a:p>
        </p:txBody>
      </p:sp>
      <p:cxnSp>
        <p:nvCxnSpPr>
          <p:cNvPr id="8" name="Straight Connector 7"/>
          <p:cNvCxnSpPr>
            <a:stCxn id="15" idx="1"/>
            <a:endCxn id="25" idx="3"/>
          </p:cNvCxnSpPr>
          <p:nvPr/>
        </p:nvCxnSpPr>
        <p:spPr>
          <a:xfrm flipH="1">
            <a:off x="7579597" y="5052283"/>
            <a:ext cx="1260627" cy="187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70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Radiatively Driven Winds-Phenomenology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5897" y="3824161"/>
                <a:ext cx="675851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7" y="3824161"/>
                <a:ext cx="6758517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02" y="2593976"/>
            <a:ext cx="4199067" cy="4209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5981" y="4997077"/>
                <a:ext cx="2363339" cy="738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1" y="4997077"/>
                <a:ext cx="2363339" cy="738536"/>
              </a:xfrm>
              <a:prstGeom prst="rect">
                <a:avLst/>
              </a:prstGeom>
              <a:blipFill>
                <a:blip r:embed="rId4"/>
                <a:stretch>
                  <a:fillRect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48390" y="4928982"/>
                <a:ext cx="51744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90" y="4928982"/>
                <a:ext cx="517449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7301343" y="5209307"/>
            <a:ext cx="4801739" cy="69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5008" y="2268596"/>
            <a:ext cx="25694" cy="458940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Down 30"/>
          <p:cNvSpPr/>
          <p:nvPr/>
        </p:nvSpPr>
        <p:spPr>
          <a:xfrm>
            <a:off x="7356764" y="5396345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54306" y="5865090"/>
            <a:ext cx="10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Subsonic</a:t>
            </a:r>
          </a:p>
        </p:txBody>
      </p:sp>
      <p:sp>
        <p:nvSpPr>
          <p:cNvPr id="34" name="Arrow: Down 33"/>
          <p:cNvSpPr/>
          <p:nvPr/>
        </p:nvSpPr>
        <p:spPr>
          <a:xfrm rot="10612774">
            <a:off x="11630890" y="4687383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802069" y="4324532"/>
            <a:ext cx="177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Supersonic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82253" y="4375785"/>
            <a:ext cx="812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4811" y="5274550"/>
            <a:ext cx="789710" cy="377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18402" y="4928982"/>
                <a:ext cx="3530069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402" y="4928982"/>
                <a:ext cx="3530069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43345" y="4900250"/>
            <a:ext cx="2454601" cy="8909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48912" y="4933315"/>
            <a:ext cx="3258805" cy="89095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084" y="5865090"/>
            <a:ext cx="222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Absorption </a:t>
            </a:r>
            <a:r>
              <a:rPr lang="en-US" b="1" i="1" dirty="0"/>
              <a:t>increases</a:t>
            </a:r>
            <a:r>
              <a:rPr lang="en-US" dirty="0"/>
              <a:t> the critical speed.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4629" y="5865090"/>
            <a:ext cx="218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Continuum Scattering </a:t>
            </a:r>
            <a:r>
              <a:rPr lang="en-US" b="1" i="1" dirty="0"/>
              <a:t>reduces</a:t>
            </a:r>
            <a:r>
              <a:rPr lang="en-US" dirty="0"/>
              <a:t> the critical radius.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88" y="3844913"/>
            <a:ext cx="58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I.</a:t>
            </a:r>
          </a:p>
        </p:txBody>
      </p:sp>
      <p:sp>
        <p:nvSpPr>
          <p:cNvPr id="21" name="Arrow: Down 20"/>
          <p:cNvSpPr/>
          <p:nvPr/>
        </p:nvSpPr>
        <p:spPr>
          <a:xfrm rot="16200000">
            <a:off x="8972171" y="2744957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369753" y="2741431"/>
            <a:ext cx="18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Wins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5204" y="6370549"/>
            <a:ext cx="137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Gravity Wins</a:t>
            </a:r>
          </a:p>
        </p:txBody>
      </p:sp>
      <p:sp>
        <p:nvSpPr>
          <p:cNvPr id="24" name="Arrow: Down 23"/>
          <p:cNvSpPr/>
          <p:nvPr/>
        </p:nvSpPr>
        <p:spPr>
          <a:xfrm rot="5400000">
            <a:off x="8253396" y="6389040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6982" y="2140527"/>
            <a:ext cx="254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this approaches unity we reach the “Eddington Limit” for accretion.</a:t>
            </a: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5178137" y="3063857"/>
            <a:ext cx="744681" cy="221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7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 with Thomson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5897" y="3824161"/>
                <a:ext cx="542911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7" y="3824161"/>
                <a:ext cx="5429114" cy="81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02" y="2593976"/>
            <a:ext cx="4199067" cy="4209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51216" y="4997077"/>
                <a:ext cx="1241045" cy="738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16" y="4997077"/>
                <a:ext cx="1241045" cy="738536"/>
              </a:xfrm>
              <a:prstGeom prst="rect">
                <a:avLst/>
              </a:prstGeom>
              <a:blipFill>
                <a:blip r:embed="rId4"/>
                <a:stretch>
                  <a:fillRect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48390" y="4928982"/>
                <a:ext cx="517449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90" y="4928982"/>
                <a:ext cx="517449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7301343" y="5209307"/>
            <a:ext cx="4801739" cy="69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5008" y="2268596"/>
            <a:ext cx="25694" cy="458940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Down 30"/>
          <p:cNvSpPr/>
          <p:nvPr/>
        </p:nvSpPr>
        <p:spPr>
          <a:xfrm>
            <a:off x="7356764" y="5396345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54306" y="5865090"/>
            <a:ext cx="10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Subsonic</a:t>
            </a:r>
          </a:p>
        </p:txBody>
      </p:sp>
      <p:sp>
        <p:nvSpPr>
          <p:cNvPr id="34" name="Arrow: Down 33"/>
          <p:cNvSpPr/>
          <p:nvPr/>
        </p:nvSpPr>
        <p:spPr>
          <a:xfrm rot="10612774">
            <a:off x="11630890" y="4687383"/>
            <a:ext cx="235527" cy="39485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802069" y="4324532"/>
            <a:ext cx="177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Supersonic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82253" y="4375785"/>
            <a:ext cx="8122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4811" y="5274550"/>
            <a:ext cx="789710" cy="377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18402" y="4928982"/>
                <a:ext cx="3530069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402" y="4928982"/>
                <a:ext cx="3530069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343891" y="4900250"/>
            <a:ext cx="1554055" cy="8909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848912" y="4933315"/>
            <a:ext cx="3258805" cy="89095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4629" y="5865090"/>
            <a:ext cx="218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Continuum Scattering </a:t>
            </a:r>
            <a:r>
              <a:rPr lang="en-US" b="1" i="1" dirty="0"/>
              <a:t>reduces</a:t>
            </a:r>
            <a:r>
              <a:rPr lang="en-US" dirty="0"/>
              <a:t> the critical radius.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88" y="3844913"/>
            <a:ext cx="58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I.</a:t>
            </a:r>
          </a:p>
        </p:txBody>
      </p:sp>
      <p:sp>
        <p:nvSpPr>
          <p:cNvPr id="21" name="Arrow: Down 20"/>
          <p:cNvSpPr/>
          <p:nvPr/>
        </p:nvSpPr>
        <p:spPr>
          <a:xfrm rot="16200000">
            <a:off x="8972171" y="2744957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369753" y="2741431"/>
            <a:ext cx="18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Wins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5204" y="6370549"/>
            <a:ext cx="137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Gravity Wins</a:t>
            </a:r>
          </a:p>
        </p:txBody>
      </p:sp>
      <p:sp>
        <p:nvSpPr>
          <p:cNvPr id="24" name="Arrow: Down 23"/>
          <p:cNvSpPr/>
          <p:nvPr/>
        </p:nvSpPr>
        <p:spPr>
          <a:xfrm rot="5400000">
            <a:off x="8253396" y="6389040"/>
            <a:ext cx="235527" cy="3948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92291" y="1206616"/>
                <a:ext cx="155850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m:rPr>
                              <m:nor/>
                            </m:rPr>
                            <a:rPr lang="en-US" sz="28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800" baseline="-25000" dirty="0"/>
                            <m:t> 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291" y="1206616"/>
                <a:ext cx="1558504" cy="8094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2683" y="1206616"/>
                <a:ext cx="1134413" cy="632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683" y="1206616"/>
                <a:ext cx="1134413" cy="632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9675" y="2263490"/>
                <a:ext cx="1486368" cy="882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𝛾𝜎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75" y="2263490"/>
                <a:ext cx="1486368" cy="882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Up 14"/>
          <p:cNvSpPr/>
          <p:nvPr/>
        </p:nvSpPr>
        <p:spPr>
          <a:xfrm>
            <a:off x="5889593" y="3165102"/>
            <a:ext cx="280629" cy="6182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74219" y="1835727"/>
            <a:ext cx="318072" cy="401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303818" y="1731513"/>
            <a:ext cx="598083" cy="5370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85758" y="1787515"/>
                <a:ext cx="1298882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m:rPr>
                              <m:nor/>
                            </m:rPr>
                            <a:rPr lang="en-US" sz="32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58" y="1787515"/>
                <a:ext cx="1298882" cy="10057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3078087" y="2513841"/>
            <a:ext cx="2811506" cy="2702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71695" y="130607"/>
            <a:ext cx="2038336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…but what about the energy density in the radiation field?</a:t>
            </a:r>
          </a:p>
        </p:txBody>
      </p:sp>
    </p:spTree>
    <p:extLst>
      <p:ext uri="{BB962C8B-B14F-4D97-AF65-F5344CB8AC3E}">
        <p14:creationId xmlns:p14="http://schemas.microsoft.com/office/powerpoint/2010/main" val="89218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Thomson Scattering-The Rest of the 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5432" y="1454014"/>
                <a:ext cx="8976954" cy="73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32" y="1454014"/>
                <a:ext cx="8976954" cy="737831"/>
              </a:xfrm>
              <a:prstGeom prst="rect">
                <a:avLst/>
              </a:prstGeom>
              <a:blipFill>
                <a:blip r:embed="rId2"/>
                <a:stretch>
                  <a:fillRect t="-11570" b="-1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2591439"/>
                <a:ext cx="318234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1439"/>
                <a:ext cx="3182346" cy="70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8818" y="2900917"/>
                <a:ext cx="155850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m:rPr>
                              <m:nor/>
                            </m:rPr>
                            <a:rPr lang="en-US" sz="28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sz="2800" baseline="-25000" dirty="0"/>
                            <m:t> 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18" y="2900917"/>
                <a:ext cx="1558504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0138" y="2147160"/>
                <a:ext cx="1134413" cy="632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38" y="2147160"/>
                <a:ext cx="1134413" cy="632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96707" y="3906489"/>
                <a:ext cx="4009752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2800" i="1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</m:oMath>
                </a14:m>
                <a:r>
                  <a:rPr lang="en-US" sz="28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l-GR" sz="2800" i="1" smtClean="0">
                            <a:latin typeface="Cambria Math" panose="02040503050406030204" pitchFamily="18" charset="0"/>
                          </a:rPr>
                          <m:t>𝜙𝜙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07" y="3906489"/>
                <a:ext cx="4009752" cy="469296"/>
              </a:xfrm>
              <a:prstGeom prst="rect">
                <a:avLst/>
              </a:prstGeom>
              <a:blipFill>
                <a:blip r:embed="rId6"/>
                <a:stretch>
                  <a:fillRect t="-22078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127" y="4712515"/>
                <a:ext cx="219720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4712515"/>
                <a:ext cx="2197205" cy="701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0999" y="5654624"/>
                <a:ext cx="2650662" cy="741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𝑢𝑚𝑐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654624"/>
                <a:ext cx="2650662" cy="741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45172" y="1736612"/>
                <a:ext cx="3919278" cy="61209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exp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2800" dirty="0"/>
                  <a:t>]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172" y="1736612"/>
                <a:ext cx="3919278" cy="612091"/>
              </a:xfrm>
              <a:prstGeom prst="rect">
                <a:avLst/>
              </a:prstGeom>
              <a:blipFill>
                <a:blip r:embed="rId9"/>
                <a:stretch>
                  <a:fillRect t="-2000" r="-4821" b="-21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02" y="2593976"/>
            <a:ext cx="4199067" cy="42096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4810" y="5274550"/>
            <a:ext cx="19596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Bondi U≈R</a:t>
            </a:r>
            <a:r>
              <a:rPr lang="en-US" baseline="30000" dirty="0"/>
              <a:t>-2 </a:t>
            </a:r>
            <a:r>
              <a:rPr lang="en-US" dirty="0"/>
              <a:t> E≈ R</a:t>
            </a:r>
            <a:r>
              <a:rPr lang="en-US" baseline="30000" dirty="0"/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82252" y="4375785"/>
            <a:ext cx="19821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Parker U</a:t>
            </a:r>
            <a:r>
              <a:rPr lang="en-US" baseline="30000" dirty="0"/>
              <a:t>2</a:t>
            </a:r>
            <a:r>
              <a:rPr lang="en-US" dirty="0"/>
              <a:t>≈4 log R E≈ R</a:t>
            </a:r>
            <a:r>
              <a:rPr lang="en-US" baseline="30000" dirty="0"/>
              <a:t>-3 </a:t>
            </a:r>
            <a:r>
              <a:rPr lang="en-US" dirty="0"/>
              <a:t>/(log R)</a:t>
            </a:r>
            <a:r>
              <a:rPr lang="en-US" baseline="30000" dirty="0"/>
              <a:t>1/2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5217" y="4679992"/>
            <a:ext cx="3936178" cy="1477328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the Bondi Accretion Flow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F/E</a:t>
            </a:r>
            <a:r>
              <a:rPr lang="en-US" dirty="0"/>
              <a:t> =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/J</a:t>
            </a:r>
            <a:r>
              <a:rPr lang="en-US" dirty="0"/>
              <a:t> tends to </a:t>
            </a:r>
            <a:r>
              <a:rPr lang="en-US" b="1" i="1" dirty="0"/>
              <a:t>zero </a:t>
            </a:r>
            <a:r>
              <a:rPr lang="en-US" dirty="0"/>
              <a:t>as r goes to </a:t>
            </a:r>
            <a:r>
              <a:rPr lang="en-US" b="1" i="1" dirty="0"/>
              <a:t>infinity.</a:t>
            </a:r>
          </a:p>
          <a:p>
            <a:r>
              <a:rPr lang="en-US" dirty="0"/>
              <a:t>For the Parker Wind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F/E</a:t>
            </a:r>
            <a:r>
              <a:rPr lang="en-US" dirty="0"/>
              <a:t> =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/J</a:t>
            </a:r>
            <a:r>
              <a:rPr lang="en-US" dirty="0"/>
              <a:t>  tends to </a:t>
            </a:r>
            <a:r>
              <a:rPr lang="en-US" b="1" i="1" dirty="0"/>
              <a:t>infinity </a:t>
            </a:r>
            <a:r>
              <a:rPr lang="en-US" dirty="0"/>
              <a:t>as r goes to </a:t>
            </a:r>
            <a:r>
              <a:rPr lang="en-US" b="1" i="1" dirty="0"/>
              <a:t>infinity…</a:t>
            </a:r>
            <a:r>
              <a:rPr lang="en-US" u="sng" dirty="0"/>
              <a:t>but</a:t>
            </a:r>
            <a:r>
              <a:rPr lang="en-US" dirty="0"/>
              <a:t>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/J</a:t>
            </a:r>
            <a:r>
              <a:rPr lang="en-US" dirty="0"/>
              <a:t> cannot exceed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dirty="0"/>
              <a:t>!!!! </a:t>
            </a:r>
            <a:r>
              <a:rPr lang="en-US" b="1" dirty="0">
                <a:solidFill>
                  <a:srgbClr val="FF0000"/>
                </a:solidFill>
              </a:rPr>
              <a:t>Now what???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9989" y="4198444"/>
            <a:ext cx="356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45518" y="6434288"/>
            <a:ext cx="4394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158" y="3777638"/>
            <a:ext cx="15743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Th</a:t>
            </a:r>
            <a:r>
              <a:rPr lang="en-US" dirty="0"/>
              <a:t>e Eddington Approximation</a:t>
            </a:r>
          </a:p>
        </p:txBody>
      </p:sp>
      <p:sp>
        <p:nvSpPr>
          <p:cNvPr id="10" name="Left Brace 9"/>
          <p:cNvSpPr/>
          <p:nvPr/>
        </p:nvSpPr>
        <p:spPr>
          <a:xfrm>
            <a:off x="4121727" y="2272145"/>
            <a:ext cx="277091" cy="133003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9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86" y="2440363"/>
            <a:ext cx="3360003" cy="21229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07" y="2859763"/>
            <a:ext cx="5281096" cy="3817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Radiatively Driven Winds-CAK Theory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86492" y="4365197"/>
            <a:ext cx="4801739" cy="692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5008" y="2268596"/>
            <a:ext cx="25694" cy="458940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165" y="1463811"/>
                <a:ext cx="643932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5" y="1463811"/>
                <a:ext cx="6439327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22068" y="2964872"/>
                <a:ext cx="803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068" y="2964872"/>
                <a:ext cx="803682" cy="276999"/>
              </a:xfrm>
              <a:prstGeom prst="rect">
                <a:avLst/>
              </a:prstGeom>
              <a:blipFill>
                <a:blip r:embed="rId5"/>
                <a:stretch>
                  <a:fillRect l="-3788" r="-606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2" y="2440363"/>
            <a:ext cx="3172258" cy="21229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921023" y="2626923"/>
            <a:ext cx="13854" cy="2719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ar: 5 Points 15"/>
          <p:cNvSpPr/>
          <p:nvPr/>
        </p:nvSpPr>
        <p:spPr>
          <a:xfrm>
            <a:off x="10002981" y="5056907"/>
            <a:ext cx="256309" cy="2203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17729" y="5224886"/>
            <a:ext cx="17595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Parker Isothermal Wind Critical Point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05429" y="3908568"/>
            <a:ext cx="1840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CAK Critical Point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15" y="0"/>
            <a:ext cx="2667000" cy="2219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87361" y="740330"/>
            <a:ext cx="89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</a:t>
            </a:r>
            <a:r>
              <a:rPr lang="en-US" dirty="0" err="1"/>
              <a:t>Cygni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95491" y="5042403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Center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019489" y="5388161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89" y="5388161"/>
                <a:ext cx="4588809" cy="790345"/>
              </a:xfrm>
              <a:prstGeom prst="rect">
                <a:avLst/>
              </a:prstGeom>
              <a:blipFill>
                <a:blip r:embed="rId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465978" y="4093235"/>
            <a:ext cx="932840" cy="137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86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418" y="1453960"/>
            <a:ext cx="9144000" cy="2387600"/>
          </a:xfrm>
        </p:spPr>
        <p:txBody>
          <a:bodyPr/>
          <a:lstStyle/>
          <a:p>
            <a:r>
              <a:rPr lang="en-US" dirty="0"/>
              <a:t>ACT III</a:t>
            </a:r>
            <a:br>
              <a:rPr lang="en-US" dirty="0"/>
            </a:br>
            <a:r>
              <a:rPr lang="en-US" dirty="0"/>
              <a:t>Scene 2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EBD7-358D-4ECF-8521-3E1CCDA61104}"/>
              </a:ext>
            </a:extLst>
          </p:cNvPr>
          <p:cNvSpPr txBox="1"/>
          <p:nvPr/>
        </p:nvSpPr>
        <p:spPr>
          <a:xfrm>
            <a:off x="1311569" y="461818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oadway" panose="04040905080B02020502" pitchFamily="82" charset="0"/>
              </a:rPr>
              <a:t>Astrophysical Radiation Magnetohydrodynamics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2EC7-CE2D-468A-A564-A0013C465AA9}"/>
              </a:ext>
            </a:extLst>
          </p:cNvPr>
          <p:cNvSpPr txBox="1"/>
          <p:nvPr/>
        </p:nvSpPr>
        <p:spPr>
          <a:xfrm>
            <a:off x="3630966" y="1624608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Being an Opera in Three Acts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2088C14-9DA7-496A-AB66-009C76BAB741}"/>
              </a:ext>
            </a:extLst>
          </p:cNvPr>
          <p:cNvSpPr>
            <a:spLocks noGrp="1"/>
          </p:cNvSpPr>
          <p:nvPr/>
        </p:nvSpPr>
        <p:spPr>
          <a:xfrm>
            <a:off x="1494360" y="3293577"/>
            <a:ext cx="936011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Blackadder ITC" panose="04020505051007020D02" pitchFamily="82" charset="0"/>
              <a:cs typeface="Aharoni" panose="020B0604020202020204" pitchFamily="2" charset="-79"/>
            </a:endParaRP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I will not lend thee a quadrature!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Why then the universe is my oyster---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Which I with computer shall open,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I will retort the knowledge in equipage.</a:t>
            </a:r>
          </a:p>
        </p:txBody>
      </p:sp>
    </p:spTree>
    <p:extLst>
      <p:ext uri="{BB962C8B-B14F-4D97-AF65-F5344CB8AC3E}">
        <p14:creationId xmlns:p14="http://schemas.microsoft.com/office/powerpoint/2010/main" val="214393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60254" cy="1325563"/>
          </a:xfrm>
        </p:spPr>
        <p:txBody>
          <a:bodyPr/>
          <a:lstStyle/>
          <a:p>
            <a:r>
              <a:rPr lang="en-US" dirty="0"/>
              <a:t>Winds, Accretion Flows &amp; Magnetoconvection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69036" y="1475509"/>
            <a:ext cx="1177444" cy="12383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37217" y="3685231"/>
            <a:ext cx="2971801" cy="154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141525" y="3649663"/>
            <a:ext cx="484909" cy="129547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996359" y="2889617"/>
            <a:ext cx="2036811" cy="3007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017132" y="3356451"/>
            <a:ext cx="1957397" cy="176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4834" y="1561050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Entropy Production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1760" y="1927559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(Reversible)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50222" y="1762624"/>
            <a:ext cx="9975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61853" y="2120690"/>
            <a:ext cx="997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BA5113-11C0-462A-A7CA-B740B7E629A8}"/>
              </a:ext>
            </a:extLst>
          </p:cNvPr>
          <p:cNvSpPr txBox="1"/>
          <p:nvPr/>
        </p:nvSpPr>
        <p:spPr>
          <a:xfrm>
            <a:off x="902394" y="2368433"/>
            <a:ext cx="3066616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“An essential difference between the dynamics of radiating and non-radiating fluids is that because photons typically have much longer mean free paths than their material counterparts, they can introduce a fundamental global coupling between widely separated parts of the flow, which must be treated by a full transport theory.”</a:t>
            </a:r>
          </a:p>
          <a:p>
            <a:r>
              <a:rPr lang="en-US" dirty="0"/>
              <a:t>--Dimitri </a:t>
            </a:r>
            <a:r>
              <a:rPr lang="en-US" dirty="0" err="1"/>
              <a:t>Mihalas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60254" cy="1325563"/>
          </a:xfrm>
        </p:spPr>
        <p:txBody>
          <a:bodyPr>
            <a:normAutofit/>
          </a:bodyPr>
          <a:lstStyle/>
          <a:p>
            <a:r>
              <a:rPr lang="en-US" dirty="0"/>
              <a:t>Magnetoconvection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69036" y="1475509"/>
            <a:ext cx="1177444" cy="12383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37217" y="3685231"/>
            <a:ext cx="2971801" cy="154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141525" y="3649663"/>
            <a:ext cx="484909" cy="129547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996359" y="2889617"/>
            <a:ext cx="2036811" cy="3007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017132" y="3356451"/>
            <a:ext cx="1957397" cy="176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4834" y="1561050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Entropy Production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1760" y="1927559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(Reversible)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50222" y="1762624"/>
            <a:ext cx="9975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61853" y="2120690"/>
            <a:ext cx="997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DF5B62-34A8-4FB6-9878-AC124B943841}"/>
              </a:ext>
            </a:extLst>
          </p:cNvPr>
          <p:cNvSpPr txBox="1"/>
          <p:nvPr/>
        </p:nvSpPr>
        <p:spPr>
          <a:xfrm>
            <a:off x="857314" y="2448800"/>
            <a:ext cx="3066616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“It is nice to know that the computer understands the problem, but I would like to understand it too.”</a:t>
            </a:r>
          </a:p>
          <a:p>
            <a:r>
              <a:rPr lang="en-US" dirty="0"/>
              <a:t>--Eugene Wigner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B1FC2A-B3A6-4741-B4DE-8783392F5E76}"/>
              </a:ext>
            </a:extLst>
          </p:cNvPr>
          <p:cNvSpPr txBox="1"/>
          <p:nvPr/>
        </p:nvSpPr>
        <p:spPr>
          <a:xfrm>
            <a:off x="877716" y="3998646"/>
            <a:ext cx="3032661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“The first principle is that you must not fool yourself---and you are the easiest person to fool.”</a:t>
            </a:r>
          </a:p>
          <a:p>
            <a:r>
              <a:rPr lang="en-US" dirty="0"/>
              <a:t>--Richard Feynman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DB2EC5-A8D7-493C-A04D-D75AA93BED0F}"/>
              </a:ext>
            </a:extLst>
          </p:cNvPr>
          <p:cNvSpPr txBox="1"/>
          <p:nvPr/>
        </p:nvSpPr>
        <p:spPr>
          <a:xfrm>
            <a:off x="889667" y="5548492"/>
            <a:ext cx="302071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de-DE" i="1" dirty="0"/>
              <a:t>Das ist nicht nur nicht richtig; es ist nicht einmal falsch!</a:t>
            </a:r>
            <a:r>
              <a:rPr lang="en-US" dirty="0"/>
              <a:t>”</a:t>
            </a:r>
          </a:p>
          <a:p>
            <a:r>
              <a:rPr lang="en-US" dirty="0"/>
              <a:t>--Wolfgang Pauli</a:t>
            </a:r>
          </a:p>
        </p:txBody>
      </p:sp>
    </p:spTree>
    <p:extLst>
      <p:ext uri="{BB962C8B-B14F-4D97-AF65-F5344CB8AC3E}">
        <p14:creationId xmlns:p14="http://schemas.microsoft.com/office/powerpoint/2010/main" val="258411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F4351B-FE96-40C5-9232-92D0CBB2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0254" cy="1325563"/>
          </a:xfrm>
        </p:spPr>
        <p:txBody>
          <a:bodyPr>
            <a:normAutofit/>
          </a:bodyPr>
          <a:lstStyle/>
          <a:p>
            <a:r>
              <a:rPr lang="en-US" dirty="0"/>
              <a:t>Meet </a:t>
            </a:r>
            <a:r>
              <a:rPr lang="en-US" dirty="0" err="1"/>
              <a:t>MURaM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C55E3-D519-4BB4-9AD0-D6D993DF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96" y="0"/>
            <a:ext cx="4845636" cy="68580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B7881-E4EA-4713-9FE5-9303A31DECB0}"/>
              </a:ext>
            </a:extLst>
          </p:cNvPr>
          <p:cNvSpPr txBox="1"/>
          <p:nvPr/>
        </p:nvSpPr>
        <p:spPr>
          <a:xfrm>
            <a:off x="838200" y="1423262"/>
            <a:ext cx="3471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Specs: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Mm x 6 Mm x 6 Mm x 30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15.7 km /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</a:t>
            </a:r>
            <a:r>
              <a:rPr lang="en-US" baseline="-25000" dirty="0" err="1"/>
              <a:t>ǁ</a:t>
            </a:r>
            <a:r>
              <a:rPr lang="en-US" dirty="0"/>
              <a:t> = 6.3 x 10</a:t>
            </a:r>
            <a:r>
              <a:rPr lang="en-US" baseline="30000" dirty="0"/>
              <a:t>10 </a:t>
            </a:r>
            <a:r>
              <a:rPr lang="en-US" dirty="0"/>
              <a:t>erg/cm</a:t>
            </a:r>
            <a:r>
              <a:rPr lang="en-US" baseline="30000" dirty="0"/>
              <a:t>2</a:t>
            </a:r>
            <a:r>
              <a:rPr lang="en-US" dirty="0"/>
              <a:t>/sec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</a:t>
            </a:r>
            <a:r>
              <a:rPr lang="en-US" baseline="-25000" dirty="0" err="1"/>
              <a:t>ǁ</a:t>
            </a:r>
            <a:r>
              <a:rPr lang="en-US" dirty="0"/>
              <a:t> = 2.74 x 10</a:t>
            </a:r>
            <a:r>
              <a:rPr lang="en-US" baseline="30000" dirty="0"/>
              <a:t>4 </a:t>
            </a:r>
            <a:r>
              <a:rPr lang="en-US" dirty="0"/>
              <a:t>cm/sec</a:t>
            </a:r>
            <a:r>
              <a:rPr lang="en-US" baseline="30000" dirty="0"/>
              <a:t>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</a:t>
            </a:r>
            <a:r>
              <a:rPr lang="en-US" dirty="0" err="1"/>
              <a:t>B</a:t>
            </a:r>
            <a:r>
              <a:rPr lang="en-US" baseline="-25000" dirty="0" err="1"/>
              <a:t>ǁ</a:t>
            </a:r>
            <a:r>
              <a:rPr lang="en-US" dirty="0"/>
              <a:t>&gt;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Chemical Composition: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CB5D5-E8D7-41BE-ABF5-71ACAB902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" y="3538198"/>
            <a:ext cx="4428300" cy="25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6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82AC9-5F7C-4579-9D86-19815FAD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68" y="429208"/>
            <a:ext cx="5699487" cy="4292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5F46B8-68D9-4568-A1A6-D7293FE45223}"/>
              </a:ext>
            </a:extLst>
          </p:cNvPr>
          <p:cNvSpPr txBox="1"/>
          <p:nvPr/>
        </p:nvSpPr>
        <p:spPr>
          <a:xfrm>
            <a:off x="6638301" y="4727416"/>
            <a:ext cx="305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the MHD “sees” </a:t>
            </a:r>
            <a:r>
              <a:rPr lang="en-US" dirty="0" err="1"/>
              <a:t>MuRAM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A4D23-7D7C-4E00-99C3-0F67FE3D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1" y="421449"/>
            <a:ext cx="5367689" cy="4294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9A7DCE-24B1-449F-8CFE-AE38FB8FA147}"/>
              </a:ext>
            </a:extLst>
          </p:cNvPr>
          <p:cNvSpPr txBox="1"/>
          <p:nvPr/>
        </p:nvSpPr>
        <p:spPr>
          <a:xfrm>
            <a:off x="1936533" y="4723360"/>
            <a:ext cx="361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the Radiation “sees” </a:t>
            </a:r>
            <a:r>
              <a:rPr lang="en-US" dirty="0" err="1"/>
              <a:t>MuRAM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A99318-25CB-47A6-9ED0-9DFC47E1811D}"/>
              </a:ext>
            </a:extLst>
          </p:cNvPr>
          <p:cNvCxnSpPr/>
          <p:nvPr/>
        </p:nvCxnSpPr>
        <p:spPr>
          <a:xfrm>
            <a:off x="337889" y="3745551"/>
            <a:ext cx="10431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666145-37A2-4D8D-9323-83EB6DD2F83F}"/>
              </a:ext>
            </a:extLst>
          </p:cNvPr>
          <p:cNvCxnSpPr/>
          <p:nvPr/>
        </p:nvCxnSpPr>
        <p:spPr>
          <a:xfrm>
            <a:off x="329020" y="1057100"/>
            <a:ext cx="10431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71A948-E689-4602-92E5-E301394F7B80}"/>
              </a:ext>
            </a:extLst>
          </p:cNvPr>
          <p:cNvCxnSpPr>
            <a:cxnSpLocks/>
          </p:cNvCxnSpPr>
          <p:nvPr/>
        </p:nvCxnSpPr>
        <p:spPr>
          <a:xfrm>
            <a:off x="5628443" y="641786"/>
            <a:ext cx="5196720" cy="37111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B9175-2899-4FEF-8A57-8C7521941CB6}"/>
              </a:ext>
            </a:extLst>
          </p:cNvPr>
          <p:cNvCxnSpPr>
            <a:cxnSpLocks/>
          </p:cNvCxnSpPr>
          <p:nvPr/>
        </p:nvCxnSpPr>
        <p:spPr>
          <a:xfrm>
            <a:off x="1260629" y="4091785"/>
            <a:ext cx="980185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0BFDF95-A081-4FC8-B334-B3BBB0450B61}"/>
              </a:ext>
            </a:extLst>
          </p:cNvPr>
          <p:cNvSpPr/>
          <p:nvPr/>
        </p:nvSpPr>
        <p:spPr>
          <a:xfrm>
            <a:off x="3852905" y="1287262"/>
            <a:ext cx="443884" cy="39772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BF3908F-1C63-4B6E-B17D-DA32E7CE0A6B}"/>
              </a:ext>
            </a:extLst>
          </p:cNvPr>
          <p:cNvSpPr/>
          <p:nvPr/>
        </p:nvSpPr>
        <p:spPr>
          <a:xfrm rot="10800000">
            <a:off x="3215198" y="2123244"/>
            <a:ext cx="443884" cy="397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5875A99-105A-49D1-A70A-20435CBD5271}"/>
              </a:ext>
            </a:extLst>
          </p:cNvPr>
          <p:cNvSpPr/>
          <p:nvPr/>
        </p:nvSpPr>
        <p:spPr>
          <a:xfrm rot="10800000">
            <a:off x="8367369" y="1289627"/>
            <a:ext cx="443884" cy="39772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5EDF0D4-C164-4AD5-AEE8-A776F19AAC5E}"/>
              </a:ext>
            </a:extLst>
          </p:cNvPr>
          <p:cNvSpPr/>
          <p:nvPr/>
        </p:nvSpPr>
        <p:spPr>
          <a:xfrm>
            <a:off x="8975296" y="2117019"/>
            <a:ext cx="443884" cy="397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9DCB12-45F5-4383-9F73-0DD0D24FA5C3}"/>
              </a:ext>
            </a:extLst>
          </p:cNvPr>
          <p:cNvSpPr txBox="1"/>
          <p:nvPr/>
        </p:nvSpPr>
        <p:spPr>
          <a:xfrm>
            <a:off x="4878399" y="2744655"/>
            <a:ext cx="23109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789305-FA52-4586-BA96-6E229B2BA308}"/>
              </a:ext>
            </a:extLst>
          </p:cNvPr>
          <p:cNvSpPr txBox="1"/>
          <p:nvPr/>
        </p:nvSpPr>
        <p:spPr>
          <a:xfrm>
            <a:off x="1118595" y="1258733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5E5963-FF5F-4ECE-800E-24BE95FE4D41}"/>
              </a:ext>
            </a:extLst>
          </p:cNvPr>
          <p:cNvSpPr txBox="1"/>
          <p:nvPr/>
        </p:nvSpPr>
        <p:spPr>
          <a:xfrm>
            <a:off x="9180703" y="1253044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7F8C24-36DE-4DF2-898E-A8A312D5EEB8}"/>
              </a:ext>
            </a:extLst>
          </p:cNvPr>
          <p:cNvSpPr txBox="1"/>
          <p:nvPr/>
        </p:nvSpPr>
        <p:spPr>
          <a:xfrm>
            <a:off x="4110893" y="266328"/>
            <a:ext cx="31332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Constant Temperature Gradient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945AE-0840-4EF9-9AEA-E5C599EAC484}"/>
              </a:ext>
            </a:extLst>
          </p:cNvPr>
          <p:cNvSpPr txBox="1"/>
          <p:nvPr/>
        </p:nvSpPr>
        <p:spPr>
          <a:xfrm rot="16200000">
            <a:off x="10615031" y="3768619"/>
            <a:ext cx="1548430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Constant Temperature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F537B8-3806-4A8C-AD8E-48ACD6BA1598}"/>
              </a:ext>
            </a:extLst>
          </p:cNvPr>
          <p:cNvSpPr txBox="1"/>
          <p:nvPr/>
        </p:nvSpPr>
        <p:spPr>
          <a:xfrm>
            <a:off x="150920" y="2245359"/>
            <a:ext cx="70462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Horizontal and Temporal Average</a:t>
            </a:r>
          </a:p>
        </p:txBody>
      </p:sp>
    </p:spTree>
    <p:extLst>
      <p:ext uri="{BB962C8B-B14F-4D97-AF65-F5344CB8AC3E}">
        <p14:creationId xmlns:p14="http://schemas.microsoft.com/office/powerpoint/2010/main" val="2592767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B3C5CF-D40B-4217-BCF2-275BD9C38325}"/>
              </a:ext>
            </a:extLst>
          </p:cNvPr>
          <p:cNvSpPr/>
          <p:nvPr/>
        </p:nvSpPr>
        <p:spPr>
          <a:xfrm>
            <a:off x="2041864" y="1768591"/>
            <a:ext cx="5731081" cy="1162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82F6B-D4EB-46A9-86E7-6606929E6DA3}"/>
              </a:ext>
            </a:extLst>
          </p:cNvPr>
          <p:cNvSpPr/>
          <p:nvPr/>
        </p:nvSpPr>
        <p:spPr>
          <a:xfrm>
            <a:off x="2041864" y="3303248"/>
            <a:ext cx="3506680" cy="1162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64093-7A65-4AEE-B90E-70FC6C8CD269}"/>
                  </a:ext>
                </a:extLst>
              </p:cNvPr>
              <p:cNvSpPr txBox="1"/>
              <p:nvPr/>
            </p:nvSpPr>
            <p:spPr>
              <a:xfrm>
                <a:off x="368876" y="3303248"/>
                <a:ext cx="11454247" cy="90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40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40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=−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4000" b="0" i="1" baseline="-2500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}]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64093-7A65-4AEE-B90E-70FC6C8CD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76" y="3303248"/>
                <a:ext cx="11454247" cy="905056"/>
              </a:xfrm>
              <a:prstGeom prst="rect">
                <a:avLst/>
              </a:prstGeom>
              <a:blipFill>
                <a:blip r:embed="rId2"/>
                <a:stretch>
                  <a:fillRect l="-53" t="-1351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D7702-829A-4631-94C4-A72AAF710067}"/>
                  </a:ext>
                </a:extLst>
              </p:cNvPr>
              <p:cNvSpPr txBox="1"/>
              <p:nvPr/>
            </p:nvSpPr>
            <p:spPr>
              <a:xfrm>
                <a:off x="926539" y="1793957"/>
                <a:ext cx="10534230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44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44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[4</m:t>
                    </m:r>
                    <m:r>
                      <a:rPr lang="el-GR" sz="4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400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𝑐𝐸</m:t>
                    </m:r>
                  </m:oMath>
                </a14:m>
                <a:r>
                  <a:rPr lang="en-US" sz="4400" dirty="0"/>
                  <a:t>]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D7702-829A-4631-94C4-A72AAF71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39" y="1793957"/>
                <a:ext cx="10534230" cy="995529"/>
              </a:xfrm>
              <a:prstGeom prst="rect">
                <a:avLst/>
              </a:prstGeom>
              <a:blipFill>
                <a:blip r:embed="rId3"/>
                <a:stretch>
                  <a:fillRect l="-58" t="-1220" b="-18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E381920-C4F8-4D5A-A2A8-F93CC407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Radiation Field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91482BD-D83C-4132-A9DE-DFBBC76610BC}"/>
              </a:ext>
            </a:extLst>
          </p:cNvPr>
          <p:cNvSpPr/>
          <p:nvPr/>
        </p:nvSpPr>
        <p:spPr>
          <a:xfrm>
            <a:off x="4055671" y="1544996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3B511B-208D-4E36-B3D6-D3B3D09AE22E}"/>
                  </a:ext>
                </a:extLst>
              </p:cNvPr>
              <p:cNvSpPr txBox="1"/>
              <p:nvPr/>
            </p:nvSpPr>
            <p:spPr>
              <a:xfrm>
                <a:off x="2501142" y="5452141"/>
                <a:ext cx="242031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3B511B-208D-4E36-B3D6-D3B3D09AE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42" y="5452141"/>
                <a:ext cx="2420311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D8D6893E-CA9A-4328-BE6E-DC44387C8836}"/>
              </a:ext>
            </a:extLst>
          </p:cNvPr>
          <p:cNvSpPr/>
          <p:nvPr/>
        </p:nvSpPr>
        <p:spPr>
          <a:xfrm>
            <a:off x="2829350" y="4598774"/>
            <a:ext cx="339436" cy="116402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6CD1F3F-9497-4388-9C29-1F85AE03AAEE}"/>
              </a:ext>
            </a:extLst>
          </p:cNvPr>
          <p:cNvSpPr/>
          <p:nvPr/>
        </p:nvSpPr>
        <p:spPr>
          <a:xfrm>
            <a:off x="8093806" y="1571857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B5510-EAA0-48A6-B6B0-92DE992B94A1}"/>
              </a:ext>
            </a:extLst>
          </p:cNvPr>
          <p:cNvSpPr txBox="1"/>
          <p:nvPr/>
        </p:nvSpPr>
        <p:spPr>
          <a:xfrm>
            <a:off x="3775587" y="1211488"/>
            <a:ext cx="89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↗Ꝏ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25884-3054-41E4-91B2-F418D484FB32}"/>
              </a:ext>
            </a:extLst>
          </p:cNvPr>
          <p:cNvSpPr txBox="1"/>
          <p:nvPr/>
        </p:nvSpPr>
        <p:spPr>
          <a:xfrm>
            <a:off x="7813722" y="1238407"/>
            <a:ext cx="89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↗Ꝏ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3A203EB-4A79-41BD-AF1A-DDDEA46ABA7E}"/>
              </a:ext>
            </a:extLst>
          </p:cNvPr>
          <p:cNvSpPr/>
          <p:nvPr/>
        </p:nvSpPr>
        <p:spPr>
          <a:xfrm rot="10800000">
            <a:off x="4368473" y="4289923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95EA4E-CE95-4198-9480-B0F394F04B39}"/>
              </a:ext>
            </a:extLst>
          </p:cNvPr>
          <p:cNvSpPr txBox="1"/>
          <p:nvPr/>
        </p:nvSpPr>
        <p:spPr>
          <a:xfrm>
            <a:off x="4088388" y="4692339"/>
            <a:ext cx="89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↗Ꝏ</a:t>
            </a:r>
          </a:p>
        </p:txBody>
      </p:sp>
    </p:spTree>
    <p:extLst>
      <p:ext uri="{BB962C8B-B14F-4D97-AF65-F5344CB8AC3E}">
        <p14:creationId xmlns:p14="http://schemas.microsoft.com/office/powerpoint/2010/main" val="771662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A837FD7-DD02-4738-8ACF-FF3A8F3404BF}"/>
              </a:ext>
            </a:extLst>
          </p:cNvPr>
          <p:cNvSpPr/>
          <p:nvPr/>
        </p:nvSpPr>
        <p:spPr>
          <a:xfrm>
            <a:off x="7513991" y="3525820"/>
            <a:ext cx="68374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352" y="2274795"/>
            <a:ext cx="3366654" cy="340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4230" y="1298164"/>
            <a:ext cx="3366654" cy="84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Radiation Field: Radiation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7311" y="1430011"/>
                <a:ext cx="2807692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11" y="1430011"/>
                <a:ext cx="2807692" cy="526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16914" y="1364883"/>
            <a:ext cx="200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Gray Atmosphere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24945" y="4692050"/>
                <a:ext cx="24994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4</m:t>
                      </m:r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6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600" b="0" i="1" baseline="300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45" y="4692050"/>
                <a:ext cx="249946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22757" y="2321972"/>
                <a:ext cx="242031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57" y="2321972"/>
                <a:ext cx="2420311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7078" y="3498926"/>
                <a:ext cx="3394364" cy="949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8" y="3498926"/>
                <a:ext cx="3394364" cy="949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CEBFD8-0322-472A-8F0B-0E602869A01B}"/>
                  </a:ext>
                </a:extLst>
              </p:cNvPr>
              <p:cNvSpPr txBox="1"/>
              <p:nvPr/>
            </p:nvSpPr>
            <p:spPr>
              <a:xfrm>
                <a:off x="4957343" y="3668850"/>
                <a:ext cx="4451411" cy="7867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3600" b="1" dirty="0">
                    <a:latin typeface="Cambria Math" panose="02040503050406030204" pitchFamily="18" charset="0"/>
                  </a:rPr>
                  <a:t>   = 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CEBFD8-0322-472A-8F0B-0E602869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43" y="3668850"/>
                <a:ext cx="4451411" cy="786754"/>
              </a:xfrm>
              <a:prstGeom prst="rect">
                <a:avLst/>
              </a:prstGeom>
              <a:blipFill>
                <a:blip r:embed="rId6"/>
                <a:stretch>
                  <a:fillRect t="-4651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DEF922-9BE7-4425-9C39-496F2440ADD1}"/>
                  </a:ext>
                </a:extLst>
              </p:cNvPr>
              <p:cNvSpPr txBox="1"/>
              <p:nvPr/>
            </p:nvSpPr>
            <p:spPr>
              <a:xfrm>
                <a:off x="8197740" y="3731960"/>
                <a:ext cx="5450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DEF922-9BE7-4425-9C39-496F2440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40" y="3731960"/>
                <a:ext cx="54502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624418B-7916-4592-9787-44C95490C469}"/>
              </a:ext>
            </a:extLst>
          </p:cNvPr>
          <p:cNvSpPr txBox="1"/>
          <p:nvPr/>
        </p:nvSpPr>
        <p:spPr>
          <a:xfrm>
            <a:off x="8782961" y="3762738"/>
            <a:ext cx="186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constant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F03F28-AD51-4865-8AE7-D0B26EE7478A}"/>
              </a:ext>
            </a:extLst>
          </p:cNvPr>
          <p:cNvCxnSpPr>
            <a:cxnSpLocks/>
          </p:cNvCxnSpPr>
          <p:nvPr/>
        </p:nvCxnSpPr>
        <p:spPr>
          <a:xfrm flipV="1">
            <a:off x="8062091" y="2859936"/>
            <a:ext cx="897161" cy="81031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8FA083B-B279-41A7-A62D-4E437FD17D95}"/>
              </a:ext>
            </a:extLst>
          </p:cNvPr>
          <p:cNvSpPr txBox="1"/>
          <p:nvPr/>
        </p:nvSpPr>
        <p:spPr>
          <a:xfrm>
            <a:off x="8782961" y="2505842"/>
            <a:ext cx="186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9266FE-C4C6-4FA4-86A3-2ADEA0FF23FE}"/>
                  </a:ext>
                </a:extLst>
              </p:cNvPr>
              <p:cNvSpPr txBox="1"/>
              <p:nvPr/>
            </p:nvSpPr>
            <p:spPr>
              <a:xfrm>
                <a:off x="4957342" y="4871141"/>
                <a:ext cx="5536064" cy="7867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3600" b="1" dirty="0">
                    <a:latin typeface="Cambria Math" panose="02040503050406030204" pitchFamily="18" charset="0"/>
                  </a:rPr>
                  <a:t>   =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i="1" baseline="-25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9266FE-C4C6-4FA4-86A3-2ADEA0FF2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42" y="4871141"/>
                <a:ext cx="5536064" cy="786754"/>
              </a:xfrm>
              <a:prstGeom prst="rect">
                <a:avLst/>
              </a:prstGeom>
              <a:blipFill>
                <a:blip r:embed="rId8"/>
                <a:stretch>
                  <a:fillRect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912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A348D-7FB4-451D-BD8B-3481DB88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42" y="188369"/>
            <a:ext cx="8335095" cy="6668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5AD11-50C8-4CD1-AC27-7B0A5C0D9B8A}"/>
              </a:ext>
            </a:extLst>
          </p:cNvPr>
          <p:cNvSpPr txBox="1"/>
          <p:nvPr/>
        </p:nvSpPr>
        <p:spPr>
          <a:xfrm>
            <a:off x="746197" y="4341946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[&lt;T</a:t>
            </a:r>
            <a:r>
              <a:rPr lang="en-US" sz="2800" baseline="30000" dirty="0"/>
              <a:t>2</a:t>
            </a:r>
            <a:r>
              <a:rPr lang="en-US" sz="2800" dirty="0"/>
              <a:t>&gt;]</a:t>
            </a:r>
            <a:r>
              <a:rPr lang="en-US" sz="2800" baseline="30000" dirty="0"/>
              <a:t>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BC2B1-2F1E-4D19-A66F-080DFD24E9DF}"/>
              </a:ext>
            </a:extLst>
          </p:cNvPr>
          <p:cNvSpPr txBox="1"/>
          <p:nvPr/>
        </p:nvSpPr>
        <p:spPr>
          <a:xfrm>
            <a:off x="621437" y="5028868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&lt;T&gt;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34D94-63E6-4B9D-BC49-3FE0956F0A14}"/>
              </a:ext>
            </a:extLst>
          </p:cNvPr>
          <p:cNvSpPr txBox="1"/>
          <p:nvPr/>
        </p:nvSpPr>
        <p:spPr>
          <a:xfrm>
            <a:off x="1266679" y="188369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[&lt;T</a:t>
            </a:r>
            <a:r>
              <a:rPr lang="en-US" sz="2800" baseline="30000" dirty="0"/>
              <a:t>4</a:t>
            </a:r>
            <a:r>
              <a:rPr lang="en-US" sz="2800" dirty="0"/>
              <a:t>&gt;]</a:t>
            </a:r>
            <a:r>
              <a:rPr lang="en-US" sz="2800" baseline="30000" dirty="0"/>
              <a:t>¼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ADFC29-9CCE-4CAB-9B8B-04115940E8E5}"/>
              </a:ext>
            </a:extLst>
          </p:cNvPr>
          <p:cNvCxnSpPr/>
          <p:nvPr/>
        </p:nvCxnSpPr>
        <p:spPr>
          <a:xfrm>
            <a:off x="1740536" y="5290478"/>
            <a:ext cx="847828" cy="19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55B16D-3FE3-4199-8D70-B122D9813AF3}"/>
              </a:ext>
            </a:extLst>
          </p:cNvPr>
          <p:cNvCxnSpPr>
            <a:cxnSpLocks/>
          </p:cNvCxnSpPr>
          <p:nvPr/>
        </p:nvCxnSpPr>
        <p:spPr>
          <a:xfrm>
            <a:off x="1975805" y="682913"/>
            <a:ext cx="709127" cy="3544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2735FD-5839-44A3-AE3F-35A0605EC623}"/>
              </a:ext>
            </a:extLst>
          </p:cNvPr>
          <p:cNvCxnSpPr>
            <a:cxnSpLocks/>
          </p:cNvCxnSpPr>
          <p:nvPr/>
        </p:nvCxnSpPr>
        <p:spPr>
          <a:xfrm>
            <a:off x="1799892" y="4783939"/>
            <a:ext cx="712489" cy="277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5967C7-CD0F-4930-A7DE-B54BAF0DFF55}"/>
              </a:ext>
            </a:extLst>
          </p:cNvPr>
          <p:cNvSpPr txBox="1"/>
          <p:nvPr/>
        </p:nvSpPr>
        <p:spPr>
          <a:xfrm>
            <a:off x="324890" y="3037589"/>
            <a:ext cx="108235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Horizontal and Temporal Average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66DE54-B9BE-4C0C-A1FA-057ED13DFA6E}"/>
              </a:ext>
            </a:extLst>
          </p:cNvPr>
          <p:cNvSpPr txBox="1"/>
          <p:nvPr/>
        </p:nvSpPr>
        <p:spPr>
          <a:xfrm>
            <a:off x="3331690" y="1406515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DA4B7C-BB76-4781-A117-C8E92C8B4362}"/>
              </a:ext>
            </a:extLst>
          </p:cNvPr>
          <p:cNvSpPr txBox="1"/>
          <p:nvPr/>
        </p:nvSpPr>
        <p:spPr>
          <a:xfrm>
            <a:off x="6393074" y="5061712"/>
            <a:ext cx="23109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0D6227-9A18-4107-A52A-A7789909CBE6}"/>
                  </a:ext>
                </a:extLst>
              </p:cNvPr>
              <p:cNvSpPr txBox="1"/>
              <p:nvPr/>
            </p:nvSpPr>
            <p:spPr>
              <a:xfrm>
                <a:off x="6013784" y="238643"/>
                <a:ext cx="5536064" cy="611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</a:rPr>
                  <a:t>   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0D6227-9A18-4107-A52A-A7789909C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84" y="238643"/>
                <a:ext cx="5536064" cy="611834"/>
              </a:xfrm>
              <a:prstGeom prst="rect">
                <a:avLst/>
              </a:prstGeom>
              <a:blipFill>
                <a:blip r:embed="rId3"/>
                <a:stretch>
                  <a:fillRect t="-4950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519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A348D-7FB4-451D-BD8B-3481DB88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42" y="188369"/>
            <a:ext cx="8335095" cy="6668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5AD11-50C8-4CD1-AC27-7B0A5C0D9B8A}"/>
              </a:ext>
            </a:extLst>
          </p:cNvPr>
          <p:cNvSpPr txBox="1"/>
          <p:nvPr/>
        </p:nvSpPr>
        <p:spPr>
          <a:xfrm>
            <a:off x="746197" y="4341946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[&lt;T</a:t>
            </a:r>
            <a:r>
              <a:rPr lang="en-US" sz="2800" baseline="30000" dirty="0"/>
              <a:t>2</a:t>
            </a:r>
            <a:r>
              <a:rPr lang="en-US" sz="2800" dirty="0"/>
              <a:t>&gt;]</a:t>
            </a:r>
            <a:r>
              <a:rPr lang="en-US" sz="2800" baseline="30000" dirty="0"/>
              <a:t>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BC2B1-2F1E-4D19-A66F-080DFD24E9DF}"/>
              </a:ext>
            </a:extLst>
          </p:cNvPr>
          <p:cNvSpPr txBox="1"/>
          <p:nvPr/>
        </p:nvSpPr>
        <p:spPr>
          <a:xfrm>
            <a:off x="621437" y="5028868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&lt;T&gt;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34D94-63E6-4B9D-BC49-3FE0956F0A14}"/>
              </a:ext>
            </a:extLst>
          </p:cNvPr>
          <p:cNvSpPr txBox="1"/>
          <p:nvPr/>
        </p:nvSpPr>
        <p:spPr>
          <a:xfrm>
            <a:off x="1266679" y="188369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[&lt;T</a:t>
            </a:r>
            <a:r>
              <a:rPr lang="en-US" sz="2800" baseline="30000" dirty="0"/>
              <a:t>4</a:t>
            </a:r>
            <a:r>
              <a:rPr lang="en-US" sz="2800" dirty="0"/>
              <a:t>&gt;]</a:t>
            </a:r>
            <a:r>
              <a:rPr lang="en-US" sz="2800" baseline="30000" dirty="0"/>
              <a:t>¼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ADFC29-9CCE-4CAB-9B8B-04115940E8E5}"/>
              </a:ext>
            </a:extLst>
          </p:cNvPr>
          <p:cNvCxnSpPr/>
          <p:nvPr/>
        </p:nvCxnSpPr>
        <p:spPr>
          <a:xfrm>
            <a:off x="1740536" y="5290478"/>
            <a:ext cx="847828" cy="19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55B16D-3FE3-4199-8D70-B122D9813AF3}"/>
              </a:ext>
            </a:extLst>
          </p:cNvPr>
          <p:cNvCxnSpPr>
            <a:cxnSpLocks/>
          </p:cNvCxnSpPr>
          <p:nvPr/>
        </p:nvCxnSpPr>
        <p:spPr>
          <a:xfrm>
            <a:off x="1975805" y="682913"/>
            <a:ext cx="709127" cy="3544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2735FD-5839-44A3-AE3F-35A0605EC623}"/>
              </a:ext>
            </a:extLst>
          </p:cNvPr>
          <p:cNvCxnSpPr>
            <a:cxnSpLocks/>
          </p:cNvCxnSpPr>
          <p:nvPr/>
        </p:nvCxnSpPr>
        <p:spPr>
          <a:xfrm>
            <a:off x="1799892" y="4783939"/>
            <a:ext cx="712489" cy="277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5967C7-CD0F-4930-A7DE-B54BAF0DFF55}"/>
              </a:ext>
            </a:extLst>
          </p:cNvPr>
          <p:cNvSpPr txBox="1"/>
          <p:nvPr/>
        </p:nvSpPr>
        <p:spPr>
          <a:xfrm>
            <a:off x="324890" y="3037589"/>
            <a:ext cx="108235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Horizontal and Temporal Average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66DE54-B9BE-4C0C-A1FA-057ED13DFA6E}"/>
              </a:ext>
            </a:extLst>
          </p:cNvPr>
          <p:cNvSpPr txBox="1"/>
          <p:nvPr/>
        </p:nvSpPr>
        <p:spPr>
          <a:xfrm>
            <a:off x="3331690" y="1406515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DA4B7C-BB76-4781-A117-C8E92C8B4362}"/>
              </a:ext>
            </a:extLst>
          </p:cNvPr>
          <p:cNvSpPr txBox="1"/>
          <p:nvPr/>
        </p:nvSpPr>
        <p:spPr>
          <a:xfrm>
            <a:off x="6393074" y="5061712"/>
            <a:ext cx="23109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0D6227-9A18-4107-A52A-A7789909CBE6}"/>
                  </a:ext>
                </a:extLst>
              </p:cNvPr>
              <p:cNvSpPr txBox="1"/>
              <p:nvPr/>
            </p:nvSpPr>
            <p:spPr>
              <a:xfrm>
                <a:off x="6013784" y="238643"/>
                <a:ext cx="5536064" cy="611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</a:rPr>
                  <a:t>   = &lt;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0D6227-9A18-4107-A52A-A7789909C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84" y="238643"/>
                <a:ext cx="5536064" cy="611834"/>
              </a:xfrm>
              <a:prstGeom prst="rect">
                <a:avLst/>
              </a:prstGeom>
              <a:blipFill>
                <a:blip r:embed="rId3"/>
                <a:stretch>
                  <a:fillRect t="-4950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D3AF2E-4C6D-4217-BFA3-8EDCE288E3EE}"/>
              </a:ext>
            </a:extLst>
          </p:cNvPr>
          <p:cNvCxnSpPr/>
          <p:nvPr/>
        </p:nvCxnSpPr>
        <p:spPr>
          <a:xfrm>
            <a:off x="7412854" y="850477"/>
            <a:ext cx="816746" cy="1253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48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A348D-7FB4-451D-BD8B-3481DB88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42" y="188369"/>
            <a:ext cx="8335095" cy="6668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5AD11-50C8-4CD1-AC27-7B0A5C0D9B8A}"/>
              </a:ext>
            </a:extLst>
          </p:cNvPr>
          <p:cNvSpPr txBox="1"/>
          <p:nvPr/>
        </p:nvSpPr>
        <p:spPr>
          <a:xfrm>
            <a:off x="746197" y="4341946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[&lt;T</a:t>
            </a:r>
            <a:r>
              <a:rPr lang="en-US" sz="2800" baseline="30000" dirty="0"/>
              <a:t>2</a:t>
            </a:r>
            <a:r>
              <a:rPr lang="en-US" sz="2800" dirty="0"/>
              <a:t>&gt;]</a:t>
            </a:r>
            <a:r>
              <a:rPr lang="en-US" sz="2800" baseline="30000" dirty="0"/>
              <a:t>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BC2B1-2F1E-4D19-A66F-080DFD24E9DF}"/>
              </a:ext>
            </a:extLst>
          </p:cNvPr>
          <p:cNvSpPr txBox="1"/>
          <p:nvPr/>
        </p:nvSpPr>
        <p:spPr>
          <a:xfrm>
            <a:off x="621437" y="5028868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&lt;T&gt;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34D94-63E6-4B9D-BC49-3FE0956F0A14}"/>
              </a:ext>
            </a:extLst>
          </p:cNvPr>
          <p:cNvSpPr txBox="1"/>
          <p:nvPr/>
        </p:nvSpPr>
        <p:spPr>
          <a:xfrm>
            <a:off x="1266679" y="188369"/>
            <a:ext cx="141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[&lt;T</a:t>
            </a:r>
            <a:r>
              <a:rPr lang="en-US" sz="2800" baseline="30000" dirty="0"/>
              <a:t>4</a:t>
            </a:r>
            <a:r>
              <a:rPr lang="en-US" sz="2800" dirty="0"/>
              <a:t>&gt;]</a:t>
            </a:r>
            <a:r>
              <a:rPr lang="en-US" sz="2800" baseline="30000" dirty="0"/>
              <a:t>¼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ADFC29-9CCE-4CAB-9B8B-04115940E8E5}"/>
              </a:ext>
            </a:extLst>
          </p:cNvPr>
          <p:cNvCxnSpPr/>
          <p:nvPr/>
        </p:nvCxnSpPr>
        <p:spPr>
          <a:xfrm>
            <a:off x="1740536" y="5290478"/>
            <a:ext cx="847828" cy="19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55B16D-3FE3-4199-8D70-B122D9813AF3}"/>
              </a:ext>
            </a:extLst>
          </p:cNvPr>
          <p:cNvCxnSpPr>
            <a:cxnSpLocks/>
          </p:cNvCxnSpPr>
          <p:nvPr/>
        </p:nvCxnSpPr>
        <p:spPr>
          <a:xfrm>
            <a:off x="1975805" y="682913"/>
            <a:ext cx="709127" cy="35447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2735FD-5839-44A3-AE3F-35A0605EC623}"/>
              </a:ext>
            </a:extLst>
          </p:cNvPr>
          <p:cNvCxnSpPr>
            <a:cxnSpLocks/>
          </p:cNvCxnSpPr>
          <p:nvPr/>
        </p:nvCxnSpPr>
        <p:spPr>
          <a:xfrm>
            <a:off x="1799892" y="4783939"/>
            <a:ext cx="712489" cy="277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63C3237B-1838-4FBF-B054-37B2FFB7ACC7}"/>
              </a:ext>
            </a:extLst>
          </p:cNvPr>
          <p:cNvSpPr/>
          <p:nvPr/>
        </p:nvSpPr>
        <p:spPr>
          <a:xfrm>
            <a:off x="5788240" y="3287148"/>
            <a:ext cx="1482571" cy="4705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C2C6C793-9F17-4A59-9BC1-03736B8F3D31}"/>
              </a:ext>
            </a:extLst>
          </p:cNvPr>
          <p:cNvSpPr/>
          <p:nvPr/>
        </p:nvSpPr>
        <p:spPr>
          <a:xfrm>
            <a:off x="2449663" y="6199114"/>
            <a:ext cx="2141572" cy="4705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967C7-CD0F-4930-A7DE-B54BAF0DFF55}"/>
              </a:ext>
            </a:extLst>
          </p:cNvPr>
          <p:cNvSpPr txBox="1"/>
          <p:nvPr/>
        </p:nvSpPr>
        <p:spPr>
          <a:xfrm>
            <a:off x="324890" y="3037589"/>
            <a:ext cx="108235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Horizontal and Temporal Average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66DE54-B9BE-4C0C-A1FA-057ED13DFA6E}"/>
              </a:ext>
            </a:extLst>
          </p:cNvPr>
          <p:cNvSpPr txBox="1"/>
          <p:nvPr/>
        </p:nvSpPr>
        <p:spPr>
          <a:xfrm>
            <a:off x="3331690" y="1406515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DA4B7C-BB76-4781-A117-C8E92C8B4362}"/>
              </a:ext>
            </a:extLst>
          </p:cNvPr>
          <p:cNvSpPr txBox="1"/>
          <p:nvPr/>
        </p:nvSpPr>
        <p:spPr>
          <a:xfrm>
            <a:off x="6393074" y="5061712"/>
            <a:ext cx="23109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0D6227-9A18-4107-A52A-A7789909CBE6}"/>
                  </a:ext>
                </a:extLst>
              </p:cNvPr>
              <p:cNvSpPr txBox="1"/>
              <p:nvPr/>
            </p:nvSpPr>
            <p:spPr>
              <a:xfrm>
                <a:off x="6013784" y="238643"/>
                <a:ext cx="5536064" cy="611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</a:rPr>
                  <a:t>   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l-GR" sz="2800" i="1"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0D6227-9A18-4107-A52A-A7789909C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84" y="238643"/>
                <a:ext cx="5536064" cy="611834"/>
              </a:xfrm>
              <a:prstGeom prst="rect">
                <a:avLst/>
              </a:prstGeom>
              <a:blipFill>
                <a:blip r:embed="rId3"/>
                <a:stretch>
                  <a:fillRect t="-4950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45A43F-FB4F-4BB1-871D-BD983C52B1EE}"/>
              </a:ext>
            </a:extLst>
          </p:cNvPr>
          <p:cNvCxnSpPr>
            <a:cxnSpLocks/>
          </p:cNvCxnSpPr>
          <p:nvPr/>
        </p:nvCxnSpPr>
        <p:spPr>
          <a:xfrm flipH="1">
            <a:off x="6393074" y="850477"/>
            <a:ext cx="1019780" cy="323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BDC163-08F8-43D5-B4A6-3FE3910254DA}"/>
              </a:ext>
            </a:extLst>
          </p:cNvPr>
          <p:cNvCxnSpPr>
            <a:cxnSpLocks/>
          </p:cNvCxnSpPr>
          <p:nvPr/>
        </p:nvCxnSpPr>
        <p:spPr>
          <a:xfrm flipH="1">
            <a:off x="3249227" y="850477"/>
            <a:ext cx="4163627" cy="334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01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4034C-738C-4C1E-B774-6BC5B1CC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" y="794858"/>
            <a:ext cx="6095496" cy="48763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8E2883-F9C1-4DE6-956A-00617063B492}"/>
              </a:ext>
            </a:extLst>
          </p:cNvPr>
          <p:cNvCxnSpPr/>
          <p:nvPr/>
        </p:nvCxnSpPr>
        <p:spPr>
          <a:xfrm>
            <a:off x="3570306" y="1077897"/>
            <a:ext cx="0" cy="472292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316EBA3-8ECB-4570-9AFE-A60BF9B5A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6056"/>
            <a:ext cx="5610225" cy="3276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31B014-FE6C-40B4-9EC0-0C25A41437BC}"/>
              </a:ext>
            </a:extLst>
          </p:cNvPr>
          <p:cNvCxnSpPr/>
          <p:nvPr/>
        </p:nvCxnSpPr>
        <p:spPr>
          <a:xfrm>
            <a:off x="4589756" y="1067539"/>
            <a:ext cx="0" cy="4722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7687D6-2AB6-4BC4-853E-D2CFCF0FE45E}"/>
              </a:ext>
            </a:extLst>
          </p:cNvPr>
          <p:cNvCxnSpPr/>
          <p:nvPr/>
        </p:nvCxnSpPr>
        <p:spPr>
          <a:xfrm>
            <a:off x="7156882" y="1063744"/>
            <a:ext cx="0" cy="4722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83722-0E4F-4889-B731-F5FD9E59548A}"/>
              </a:ext>
            </a:extLst>
          </p:cNvPr>
          <p:cNvCxnSpPr/>
          <p:nvPr/>
        </p:nvCxnSpPr>
        <p:spPr>
          <a:xfrm>
            <a:off x="6704116" y="1077896"/>
            <a:ext cx="0" cy="472292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4FAFEC-5C8F-4794-AE88-2958075FA43B}"/>
              </a:ext>
            </a:extLst>
          </p:cNvPr>
          <p:cNvCxnSpPr/>
          <p:nvPr/>
        </p:nvCxnSpPr>
        <p:spPr>
          <a:xfrm>
            <a:off x="8000268" y="1069020"/>
            <a:ext cx="0" cy="47229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4194F4-1663-44A8-97BC-E38F4CC5B74B}"/>
              </a:ext>
            </a:extLst>
          </p:cNvPr>
          <p:cNvCxnSpPr/>
          <p:nvPr/>
        </p:nvCxnSpPr>
        <p:spPr>
          <a:xfrm>
            <a:off x="5993906" y="1069017"/>
            <a:ext cx="0" cy="47229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3641C409-A516-45C1-95B3-3643FC70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37"/>
            <a:ext cx="10515600" cy="1325563"/>
          </a:xfrm>
        </p:spPr>
        <p:txBody>
          <a:bodyPr/>
          <a:lstStyle/>
          <a:p>
            <a:r>
              <a:rPr lang="en-US" dirty="0"/>
              <a:t>The Radiation Field: “A Chromosphere”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C9D3D-194B-492D-A099-689644CD241C}"/>
              </a:ext>
            </a:extLst>
          </p:cNvPr>
          <p:cNvSpPr txBox="1"/>
          <p:nvPr/>
        </p:nvSpPr>
        <p:spPr>
          <a:xfrm>
            <a:off x="1297339" y="6073499"/>
            <a:ext cx="435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</a:t>
            </a:r>
            <a:r>
              <a:rPr lang="en-US" dirty="0" err="1"/>
              <a:t>MURaM</a:t>
            </a:r>
            <a:r>
              <a:rPr lang="en-US" dirty="0"/>
              <a:t> describes the Chromosphere!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9C5E09-01D3-49CE-BFF8-EC9088940CFE}"/>
              </a:ext>
            </a:extLst>
          </p:cNvPr>
          <p:cNvSpPr txBox="1"/>
          <p:nvPr/>
        </p:nvSpPr>
        <p:spPr>
          <a:xfrm>
            <a:off x="7078181" y="5993597"/>
            <a:ext cx="435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 plane-parallel hydrostatic acolytes “describe” the Chromosphere…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EC5A0-5D02-4C15-8938-78CB2E598FF1}"/>
              </a:ext>
            </a:extLst>
          </p:cNvPr>
          <p:cNvSpPr txBox="1"/>
          <p:nvPr/>
        </p:nvSpPr>
        <p:spPr>
          <a:xfrm>
            <a:off x="1217393" y="3832328"/>
            <a:ext cx="23109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3CD24D-DE83-4D31-B115-C15F6C1CAFBE}"/>
              </a:ext>
            </a:extLst>
          </p:cNvPr>
          <p:cNvSpPr txBox="1"/>
          <p:nvPr/>
        </p:nvSpPr>
        <p:spPr>
          <a:xfrm>
            <a:off x="4114101" y="960936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</p:spTree>
    <p:extLst>
      <p:ext uri="{BB962C8B-B14F-4D97-AF65-F5344CB8AC3E}">
        <p14:creationId xmlns:p14="http://schemas.microsoft.com/office/powerpoint/2010/main" val="3826321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381920-C4F8-4D5A-A2A8-F93CC407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Material: Mass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D83704-8197-43C3-8374-5A308437F439}"/>
                  </a:ext>
                </a:extLst>
              </p:cNvPr>
              <p:cNvSpPr txBox="1"/>
              <p:nvPr/>
            </p:nvSpPr>
            <p:spPr>
              <a:xfrm>
                <a:off x="903376" y="1275774"/>
                <a:ext cx="3886128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D83704-8197-43C3-8374-5A308437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76" y="1275774"/>
                <a:ext cx="3886128" cy="1170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0E50DA-E612-48FD-8F7A-6FD6A762BC3E}"/>
                  </a:ext>
                </a:extLst>
              </p:cNvPr>
              <p:cNvSpPr txBox="1"/>
              <p:nvPr/>
            </p:nvSpPr>
            <p:spPr>
              <a:xfrm>
                <a:off x="860465" y="2673206"/>
                <a:ext cx="5709896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0E50DA-E612-48FD-8F7A-6FD6A762B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65" y="2673206"/>
                <a:ext cx="5709896" cy="11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D93FBA-4BDD-45DB-A8DC-23CFEE5489EA}"/>
                  </a:ext>
                </a:extLst>
              </p:cNvPr>
              <p:cNvSpPr txBox="1"/>
              <p:nvPr/>
            </p:nvSpPr>
            <p:spPr>
              <a:xfrm>
                <a:off x="3013233" y="3830947"/>
                <a:ext cx="3533853" cy="1227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4000" baseline="-25000" dirty="0"/>
                            <m:t>ǁ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4000" baseline="-25000" dirty="0"/>
                        <m:t>ǁ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D93FBA-4BDD-45DB-A8DC-23CFEE548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233" y="3830947"/>
                <a:ext cx="3533853" cy="1227452"/>
              </a:xfrm>
              <a:prstGeom prst="rect">
                <a:avLst/>
              </a:prstGeom>
              <a:blipFill>
                <a:blip r:embed="rId4"/>
                <a:stretch>
                  <a:fillRect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4CE123-AAC4-447F-A971-28647DE5B0F9}"/>
                  </a:ext>
                </a:extLst>
              </p:cNvPr>
              <p:cNvSpPr txBox="1"/>
              <p:nvPr/>
            </p:nvSpPr>
            <p:spPr>
              <a:xfrm>
                <a:off x="3902707" y="5448162"/>
                <a:ext cx="2767040" cy="601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000" b="0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4000" baseline="-25000" dirty="0"/>
                      <m:t>ǁ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000" baseline="-25000" dirty="0"/>
                  <a:t>ǁ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4CE123-AAC4-447F-A971-28647DE5B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707" y="5448162"/>
                <a:ext cx="2767040" cy="601383"/>
              </a:xfrm>
              <a:prstGeom prst="rect">
                <a:avLst/>
              </a:prstGeom>
              <a:blipFill>
                <a:blip r:embed="rId5"/>
                <a:stretch>
                  <a:fillRect r="-6608" b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71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08518" cy="1325563"/>
          </a:xfrm>
        </p:spPr>
        <p:txBody>
          <a:bodyPr/>
          <a:lstStyle/>
          <a:p>
            <a:r>
              <a:rPr lang="en-US" dirty="0"/>
              <a:t>Winds, Accretion Flows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017132" y="2743797"/>
            <a:ext cx="1957397" cy="17636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" y="1321356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Accretion Flows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126" y="162572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50222" y="1496291"/>
            <a:ext cx="997527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61853" y="1801091"/>
            <a:ext cx="997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57228" y="5138219"/>
            <a:ext cx="2038336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is very hard to do one-dimensional MHD in spherical geometry. Sorry…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784582" y="1240088"/>
            <a:ext cx="1219367" cy="12790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557228" y="1471625"/>
            <a:ext cx="1251368" cy="123474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17132" y="2456805"/>
            <a:ext cx="1965727" cy="28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19298" y="3639595"/>
            <a:ext cx="2787937" cy="16570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317673" y="3916477"/>
            <a:ext cx="2833343" cy="168751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B7317F-BC7B-495D-8756-44404DE755FE}"/>
              </a:ext>
            </a:extLst>
          </p:cNvPr>
          <p:cNvSpPr txBox="1"/>
          <p:nvPr/>
        </p:nvSpPr>
        <p:spPr>
          <a:xfrm>
            <a:off x="933672" y="1995054"/>
            <a:ext cx="3066616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“I've always enjoyed learning how things work. ... Simply endless puzzles and problems that come to light, some of them trivial, amusing, some of them very important and I take great pleasure in learning them.”</a:t>
            </a:r>
          </a:p>
          <a:p>
            <a:r>
              <a:rPr lang="en-US" dirty="0"/>
              <a:t>--Eugene Parker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258165-BB63-4E74-8F44-4AC14E84B4D1}"/>
              </a:ext>
            </a:extLst>
          </p:cNvPr>
          <p:cNvSpPr txBox="1"/>
          <p:nvPr/>
        </p:nvSpPr>
        <p:spPr>
          <a:xfrm>
            <a:off x="933672" y="4701464"/>
            <a:ext cx="3066616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“We do not argue with the critic who urges that the stars are not hot enough for this process; we tell him to go and find a hotter place.”</a:t>
            </a:r>
          </a:p>
          <a:p>
            <a:r>
              <a:rPr lang="en-US" dirty="0"/>
              <a:t>--Arthur Eddington</a:t>
            </a:r>
          </a:p>
        </p:txBody>
      </p:sp>
    </p:spTree>
    <p:extLst>
      <p:ext uri="{BB962C8B-B14F-4D97-AF65-F5344CB8AC3E}">
        <p14:creationId xmlns:p14="http://schemas.microsoft.com/office/powerpoint/2010/main" val="693291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9A171-6B18-40CC-980C-3736983C9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12" y="476494"/>
            <a:ext cx="8363020" cy="5905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86CB22-30D7-438E-9B0B-8C7583863472}"/>
                  </a:ext>
                </a:extLst>
              </p:cNvPr>
              <p:cNvSpPr txBox="1"/>
              <p:nvPr/>
            </p:nvSpPr>
            <p:spPr>
              <a:xfrm>
                <a:off x="1141412" y="1231810"/>
                <a:ext cx="1688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|&lt;</a:t>
                </a:r>
                <a:r>
                  <a:rPr lang="el-GR" sz="2800" dirty="0"/>
                  <a:t>ρ</a:t>
                </a:r>
                <a:r>
                  <a:rPr lang="en-US" sz="2800" b="1" dirty="0"/>
                  <a:t>u</a:t>
                </a:r>
                <a14:m>
                  <m:oMath xmlns:m="http://schemas.openxmlformats.org/officeDocument/2006/math">
                    <m:r>
                      <a:rPr lang="en-US" sz="28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/>
                  <a:t>&gt;|</a:t>
                </a:r>
                <a:endParaRPr lang="en-US" sz="2800" b="1" baseline="-25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86CB22-30D7-438E-9B0B-8C7583863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1231810"/>
                <a:ext cx="1688841" cy="523220"/>
              </a:xfrm>
              <a:prstGeom prst="rect">
                <a:avLst/>
              </a:prstGeom>
              <a:blipFill>
                <a:blip r:embed="rId3"/>
                <a:stretch>
                  <a:fillRect l="-722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EB810E-4250-436F-AF53-6196D7117F54}"/>
                  </a:ext>
                </a:extLst>
              </p:cNvPr>
              <p:cNvSpPr txBox="1"/>
              <p:nvPr/>
            </p:nvSpPr>
            <p:spPr>
              <a:xfrm>
                <a:off x="1405984" y="5599761"/>
                <a:ext cx="1688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</a:t>
                </a:r>
                <a:r>
                  <a:rPr lang="el-GR" sz="2800" dirty="0"/>
                  <a:t>ρ</a:t>
                </a:r>
                <a:r>
                  <a:rPr lang="en-US" sz="2800" dirty="0"/>
                  <a:t>u</a:t>
                </a:r>
                <a14:m>
                  <m:oMath xmlns:m="http://schemas.openxmlformats.org/officeDocument/2006/math">
                    <m:r>
                      <a:rPr lang="en-US" sz="28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ǁ</m:t>
                    </m:r>
                  </m:oMath>
                </a14:m>
                <a:r>
                  <a:rPr lang="en-US" sz="2800" dirty="0"/>
                  <a:t>&gt;</a:t>
                </a:r>
                <a:endParaRPr lang="en-US" sz="2800" b="1" baseline="-25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EB810E-4250-436F-AF53-6196D711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84" y="5599761"/>
                <a:ext cx="1688841" cy="523220"/>
              </a:xfrm>
              <a:prstGeom prst="rect">
                <a:avLst/>
              </a:prstGeom>
              <a:blipFill>
                <a:blip r:embed="rId4"/>
                <a:stretch>
                  <a:fillRect l="-758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9EC233-4878-4513-9E66-247845E7D95B}"/>
                  </a:ext>
                </a:extLst>
              </p:cNvPr>
              <p:cNvSpPr txBox="1"/>
              <p:nvPr/>
            </p:nvSpPr>
            <p:spPr>
              <a:xfrm>
                <a:off x="6926502" y="3320036"/>
                <a:ext cx="501396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</a:t>
                </a:r>
                <a:r>
                  <a:rPr lang="el-GR" sz="2800" dirty="0"/>
                  <a:t>ρ</a:t>
                </a:r>
                <a:r>
                  <a:rPr lang="en-US" sz="2800" dirty="0"/>
                  <a:t>&gt;&lt;u</a:t>
                </a:r>
                <a14:m>
                  <m:oMath xmlns:m="http://schemas.openxmlformats.org/officeDocument/2006/math">
                    <m:r>
                      <a:rPr lang="en-US" sz="28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ǁ</m:t>
                    </m:r>
                  </m:oMath>
                </a14:m>
                <a:r>
                  <a:rPr lang="en-US" sz="2800" dirty="0"/>
                  <a:t>&gt; = -&lt;</a:t>
                </a:r>
                <a:r>
                  <a:rPr lang="el-GR" sz="2800" dirty="0"/>
                  <a:t> ρ</a:t>
                </a:r>
                <a:r>
                  <a:rPr lang="en-US" sz="2800" dirty="0"/>
                  <a:t>’u’</a:t>
                </a:r>
                <a14:m>
                  <m:oMath xmlns:m="http://schemas.openxmlformats.org/officeDocument/2006/math">
                    <m:r>
                      <a:rPr lang="en-US" sz="2800" b="1" i="1" baseline="-1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ǁ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+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m:rPr>
                        <m:nor/>
                      </m:rPr>
                      <a:rPr lang="en-US" sz="2800" dirty="0"/>
                      <m:t>u</m:t>
                    </m:r>
                    <m:r>
                      <a:rPr lang="en-US" sz="2800" b="1" i="1" baseline="-1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ǁ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9EC233-4878-4513-9E66-247845E7D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02" y="3320036"/>
                <a:ext cx="5013964" cy="523220"/>
              </a:xfrm>
              <a:prstGeom prst="rect">
                <a:avLst/>
              </a:prstGeom>
              <a:blipFill>
                <a:blip r:embed="rId5"/>
                <a:stretch>
                  <a:fillRect l="-243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CFDD24-CB43-43C4-913F-3086F457C625}"/>
                  </a:ext>
                </a:extLst>
              </p:cNvPr>
              <p:cNvSpPr txBox="1"/>
              <p:nvPr/>
            </p:nvSpPr>
            <p:spPr>
              <a:xfrm>
                <a:off x="781187" y="833050"/>
                <a:ext cx="1837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|&lt;</a:t>
                </a:r>
                <a:r>
                  <a:rPr lang="el-GR" sz="2800" dirty="0"/>
                  <a:t>ρ</a:t>
                </a:r>
                <a:r>
                  <a:rPr lang="en-US" sz="2800" dirty="0"/>
                  <a:t>&gt;&lt;</a:t>
                </a:r>
                <a:r>
                  <a:rPr lang="en-US" sz="2800" b="1" dirty="0"/>
                  <a:t>u</a:t>
                </a:r>
                <a14:m>
                  <m:oMath xmlns:m="http://schemas.openxmlformats.org/officeDocument/2006/math">
                    <m:r>
                      <a:rPr lang="en-US" sz="28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/>
                  <a:t>&gt;|</a:t>
                </a:r>
                <a:endParaRPr lang="en-US" sz="2800" b="1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CFDD24-CB43-43C4-913F-3086F457C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87" y="833050"/>
                <a:ext cx="1837726" cy="523220"/>
              </a:xfrm>
              <a:prstGeom prst="rect">
                <a:avLst/>
              </a:prstGeom>
              <a:blipFill>
                <a:blip r:embed="rId6"/>
                <a:stretch>
                  <a:fillRect l="-6623" t="-11765" r="-198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C4713B-706A-4E98-8085-008B8CCC17EF}"/>
              </a:ext>
            </a:extLst>
          </p:cNvPr>
          <p:cNvSpPr txBox="1"/>
          <p:nvPr/>
        </p:nvSpPr>
        <p:spPr>
          <a:xfrm>
            <a:off x="3213717" y="763480"/>
            <a:ext cx="6285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ρ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,t</a:t>
            </a:r>
            <a:r>
              <a:rPr lang="en-US" dirty="0"/>
              <a:t>) = &lt;</a:t>
            </a:r>
            <a:r>
              <a:rPr lang="el-GR" dirty="0"/>
              <a:t>ρ</a:t>
            </a:r>
            <a:r>
              <a:rPr lang="en-US" dirty="0"/>
              <a:t>&gt;(</a:t>
            </a:r>
            <a:r>
              <a:rPr lang="en-US" dirty="0" err="1"/>
              <a:t>x</a:t>
            </a:r>
            <a:r>
              <a:rPr lang="en-US" baseline="-25000" dirty="0" err="1"/>
              <a:t>ǁ</a:t>
            </a:r>
            <a:r>
              <a:rPr lang="en-US" dirty="0"/>
              <a:t>) + </a:t>
            </a:r>
            <a:r>
              <a:rPr lang="el-GR" dirty="0"/>
              <a:t>ρ</a:t>
            </a:r>
            <a:r>
              <a:rPr lang="en-US" dirty="0"/>
              <a:t>’(</a:t>
            </a:r>
            <a:r>
              <a:rPr lang="en-US" b="1" dirty="0" err="1"/>
              <a:t>x</a:t>
            </a:r>
            <a:r>
              <a:rPr lang="en-US" dirty="0" err="1"/>
              <a:t>,t</a:t>
            </a:r>
            <a:r>
              <a:rPr lang="en-US" dirty="0"/>
              <a:t>)     </a:t>
            </a:r>
            <a:r>
              <a:rPr lang="en-US" b="1" dirty="0"/>
              <a:t>u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,t</a:t>
            </a:r>
            <a:r>
              <a:rPr lang="en-US" dirty="0"/>
              <a:t>) = &lt;</a:t>
            </a:r>
            <a:r>
              <a:rPr lang="en-US" b="1" dirty="0"/>
              <a:t>u</a:t>
            </a:r>
            <a:r>
              <a:rPr lang="en-US" dirty="0"/>
              <a:t>&gt;(</a:t>
            </a:r>
            <a:r>
              <a:rPr lang="en-US" dirty="0" err="1"/>
              <a:t>x</a:t>
            </a:r>
            <a:r>
              <a:rPr lang="en-US" baseline="-25000" dirty="0" err="1"/>
              <a:t>ǁ</a:t>
            </a:r>
            <a:r>
              <a:rPr lang="en-US" dirty="0"/>
              <a:t>) + </a:t>
            </a:r>
            <a:r>
              <a:rPr lang="en-US" b="1" dirty="0"/>
              <a:t>u</a:t>
            </a:r>
            <a:r>
              <a:rPr lang="en-US" dirty="0"/>
              <a:t>’(</a:t>
            </a:r>
            <a:r>
              <a:rPr lang="en-US" b="1" dirty="0" err="1"/>
              <a:t>x</a:t>
            </a:r>
            <a:r>
              <a:rPr lang="en-US" dirty="0" err="1"/>
              <a:t>,t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0DC25D-FA0E-4588-BF15-9C0D068111E2}"/>
                  </a:ext>
                </a:extLst>
              </p:cNvPr>
              <p:cNvSpPr txBox="1"/>
              <p:nvPr/>
            </p:nvSpPr>
            <p:spPr>
              <a:xfrm>
                <a:off x="7043020" y="1535455"/>
                <a:ext cx="2328201" cy="7022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0DC25D-FA0E-4588-BF15-9C0D06811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020" y="1535455"/>
                <a:ext cx="2328201" cy="7022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77F746-4139-4D2D-B48F-85EA7B4C9F4A}"/>
              </a:ext>
            </a:extLst>
          </p:cNvPr>
          <p:cNvCxnSpPr>
            <a:cxnSpLocks/>
          </p:cNvCxnSpPr>
          <p:nvPr/>
        </p:nvCxnSpPr>
        <p:spPr>
          <a:xfrm>
            <a:off x="2444192" y="1350099"/>
            <a:ext cx="6506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BCC26B-BD8E-4CF7-BB8E-231810DC6F82}"/>
              </a:ext>
            </a:extLst>
          </p:cNvPr>
          <p:cNvCxnSpPr>
            <a:cxnSpLocks/>
          </p:cNvCxnSpPr>
          <p:nvPr/>
        </p:nvCxnSpPr>
        <p:spPr>
          <a:xfrm flipV="1">
            <a:off x="2352583" y="5433135"/>
            <a:ext cx="674702" cy="4282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AB2515-1A43-4554-92E9-133DB8D2886F}"/>
              </a:ext>
            </a:extLst>
          </p:cNvPr>
          <p:cNvCxnSpPr>
            <a:cxnSpLocks/>
          </p:cNvCxnSpPr>
          <p:nvPr/>
        </p:nvCxnSpPr>
        <p:spPr>
          <a:xfrm flipH="1">
            <a:off x="6926503" y="3843256"/>
            <a:ext cx="743804" cy="4269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90BB5E7-F94E-4983-B1F1-8792755CBE62}"/>
              </a:ext>
            </a:extLst>
          </p:cNvPr>
          <p:cNvSpPr txBox="1"/>
          <p:nvPr/>
        </p:nvSpPr>
        <p:spPr>
          <a:xfrm>
            <a:off x="7060312" y="4424923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28295A-D462-4B40-B006-4C762F24EFFB}"/>
              </a:ext>
            </a:extLst>
          </p:cNvPr>
          <p:cNvSpPr txBox="1"/>
          <p:nvPr/>
        </p:nvSpPr>
        <p:spPr>
          <a:xfrm>
            <a:off x="4238533" y="1672426"/>
            <a:ext cx="23109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Thick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0E19CD-A276-4A67-A49F-A327914D09F1}"/>
              </a:ext>
            </a:extLst>
          </p:cNvPr>
          <p:cNvCxnSpPr/>
          <p:nvPr/>
        </p:nvCxnSpPr>
        <p:spPr>
          <a:xfrm flipH="1">
            <a:off x="10520038" y="3124942"/>
            <a:ext cx="967666" cy="9499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85B69C-78B6-4B45-BE09-380A309129DF}"/>
              </a:ext>
            </a:extLst>
          </p:cNvPr>
          <p:cNvCxnSpPr>
            <a:cxnSpLocks/>
          </p:cNvCxnSpPr>
          <p:nvPr/>
        </p:nvCxnSpPr>
        <p:spPr>
          <a:xfrm>
            <a:off x="10606598" y="3200770"/>
            <a:ext cx="738325" cy="798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03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CE517-1F26-4DEE-8E1B-7EF2F62A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9" y="1009850"/>
            <a:ext cx="10681419" cy="4905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EFBC2-185F-462E-AFA2-0225B8FD7B4B}"/>
              </a:ext>
            </a:extLst>
          </p:cNvPr>
          <p:cNvSpPr txBox="1"/>
          <p:nvPr/>
        </p:nvSpPr>
        <p:spPr>
          <a:xfrm>
            <a:off x="828729" y="1261026"/>
            <a:ext cx="1688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&lt;</a:t>
            </a:r>
            <a:r>
              <a:rPr lang="el-GR" sz="4800" dirty="0"/>
              <a:t>ρ</a:t>
            </a:r>
            <a:r>
              <a:rPr lang="en-US" sz="4800" dirty="0"/>
              <a:t>&gt;</a:t>
            </a:r>
            <a:endParaRPr lang="en-US" sz="4800" b="1" baseline="-25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63ACCE-95F9-423D-9396-D66B3789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Material: Mean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080166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EBBC3-77CF-4D6C-B7F7-4563F5627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06" y="1162917"/>
            <a:ext cx="8410363" cy="5451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E94D54-CF12-492C-AEE9-3C952645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Material: Mean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E6A999-A276-439C-85FF-F1C102CFF2AC}"/>
                  </a:ext>
                </a:extLst>
              </p:cNvPr>
              <p:cNvSpPr txBox="1"/>
              <p:nvPr/>
            </p:nvSpPr>
            <p:spPr>
              <a:xfrm>
                <a:off x="8960464" y="3676030"/>
                <a:ext cx="16888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|&lt;</a:t>
                </a:r>
                <a:r>
                  <a:rPr lang="en-US" sz="4000" b="1" dirty="0"/>
                  <a:t>u</a:t>
                </a:r>
                <a14:m>
                  <m:oMath xmlns:m="http://schemas.openxmlformats.org/officeDocument/2006/math">
                    <m:r>
                      <a:rPr lang="en-US" sz="40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4000" dirty="0"/>
                  <a:t>&gt;|</a:t>
                </a:r>
                <a:endParaRPr lang="en-US" sz="4000" b="1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E6A999-A276-439C-85FF-F1C102CFF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464" y="3676030"/>
                <a:ext cx="1688841" cy="707886"/>
              </a:xfrm>
              <a:prstGeom prst="rect">
                <a:avLst/>
              </a:prstGeom>
              <a:blipFill>
                <a:blip r:embed="rId3"/>
                <a:stretch>
                  <a:fillRect l="-12996" t="-15517" r="-1010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A3E31-BC4A-4238-9832-472B05175EF7}"/>
                  </a:ext>
                </a:extLst>
              </p:cNvPr>
              <p:cNvSpPr txBox="1"/>
              <p:nvPr/>
            </p:nvSpPr>
            <p:spPr>
              <a:xfrm>
                <a:off x="9090754" y="1797309"/>
                <a:ext cx="16888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&lt;u</a:t>
                </a:r>
                <a14:m>
                  <m:oMath xmlns:m="http://schemas.openxmlformats.org/officeDocument/2006/math">
                    <m:r>
                      <a:rPr lang="en-US" sz="44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ǁ</m:t>
                    </m:r>
                  </m:oMath>
                </a14:m>
                <a:r>
                  <a:rPr lang="en-US" sz="4400" dirty="0"/>
                  <a:t>&gt;</a:t>
                </a:r>
                <a:endParaRPr lang="en-US" sz="4400" b="1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A3E31-BC4A-4238-9832-472B05175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754" y="1797309"/>
                <a:ext cx="1688841" cy="769441"/>
              </a:xfrm>
              <a:prstGeom prst="rect">
                <a:avLst/>
              </a:prstGeom>
              <a:blipFill>
                <a:blip r:embed="rId4"/>
                <a:stretch>
                  <a:fillRect l="-14440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159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848CF-2325-4F6F-BDD4-8BD751EAA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1229976"/>
            <a:ext cx="7466511" cy="56280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AE7985-1F06-4966-AA42-06DD7028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Material: Turbulence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6BF77-86BC-446B-A53D-6390A77F7097}"/>
              </a:ext>
            </a:extLst>
          </p:cNvPr>
          <p:cNvSpPr txBox="1"/>
          <p:nvPr/>
        </p:nvSpPr>
        <p:spPr>
          <a:xfrm>
            <a:off x="8494744" y="5274081"/>
            <a:ext cx="1688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|&lt;</a:t>
            </a:r>
            <a:r>
              <a:rPr lang="en-US" sz="4000" b="1" dirty="0"/>
              <a:t>u</a:t>
            </a:r>
            <a:r>
              <a:rPr lang="en-US" sz="4000" dirty="0"/>
              <a:t>&gt;|</a:t>
            </a:r>
            <a:endParaRPr lang="en-US" sz="4000" b="1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3474-9E3A-4545-A77B-1D7593B4A297}"/>
              </a:ext>
            </a:extLst>
          </p:cNvPr>
          <p:cNvSpPr txBox="1"/>
          <p:nvPr/>
        </p:nvSpPr>
        <p:spPr>
          <a:xfrm>
            <a:off x="8600491" y="1619591"/>
            <a:ext cx="240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[&lt;|</a:t>
            </a:r>
            <a:r>
              <a:rPr lang="en-US" sz="4000" b="1" dirty="0"/>
              <a:t>u</a:t>
            </a:r>
            <a:r>
              <a:rPr lang="en-US" sz="4000" dirty="0"/>
              <a:t>|</a:t>
            </a:r>
            <a:r>
              <a:rPr lang="en-US" sz="4000" baseline="30000" dirty="0"/>
              <a:t>2</a:t>
            </a:r>
            <a:r>
              <a:rPr lang="en-US" sz="4000" dirty="0"/>
              <a:t>&gt;]</a:t>
            </a:r>
            <a:r>
              <a:rPr lang="en-US" sz="4000" baseline="30000" dirty="0"/>
              <a:t>½</a:t>
            </a:r>
            <a:endParaRPr lang="en-US" sz="4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389931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A8C62B-CD8B-48E3-AF6A-2804AD17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5" y="1373388"/>
            <a:ext cx="7563941" cy="54846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656165-1918-4490-A506-B1C0319A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Material: Anisotropic Turbulence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AB744-8FF3-4604-B718-910B832207AA}"/>
              </a:ext>
            </a:extLst>
          </p:cNvPr>
          <p:cNvSpPr txBox="1"/>
          <p:nvPr/>
        </p:nvSpPr>
        <p:spPr>
          <a:xfrm>
            <a:off x="8380522" y="4962617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FEB58-C950-483E-94F1-495D6F1ECA0A}"/>
              </a:ext>
            </a:extLst>
          </p:cNvPr>
          <p:cNvSpPr txBox="1"/>
          <p:nvPr/>
        </p:nvSpPr>
        <p:spPr>
          <a:xfrm>
            <a:off x="1839158" y="2504982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02348-1288-4C44-88FE-8E1039D45C8B}"/>
              </a:ext>
            </a:extLst>
          </p:cNvPr>
          <p:cNvSpPr txBox="1"/>
          <p:nvPr/>
        </p:nvSpPr>
        <p:spPr>
          <a:xfrm>
            <a:off x="8380522" y="2504982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080F51-7067-4E9E-935F-7A87C544088C}"/>
              </a:ext>
            </a:extLst>
          </p:cNvPr>
          <p:cNvSpPr txBox="1"/>
          <p:nvPr/>
        </p:nvSpPr>
        <p:spPr>
          <a:xfrm>
            <a:off x="1768138" y="4962616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ꓕ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DF29B0-FC0D-40F6-BDC0-87CDEFBFB1DD}"/>
              </a:ext>
            </a:extLst>
          </p:cNvPr>
          <p:cNvCxnSpPr/>
          <p:nvPr/>
        </p:nvCxnSpPr>
        <p:spPr>
          <a:xfrm>
            <a:off x="1590583" y="4756362"/>
            <a:ext cx="812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69CB5E-0817-4B50-8DCD-8975E69D1F52}"/>
              </a:ext>
            </a:extLst>
          </p:cNvPr>
          <p:cNvSpPr txBox="1"/>
          <p:nvPr/>
        </p:nvSpPr>
        <p:spPr>
          <a:xfrm>
            <a:off x="9729926" y="4593284"/>
            <a:ext cx="10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Isotropic</a:t>
            </a:r>
          </a:p>
        </p:txBody>
      </p:sp>
    </p:spTree>
    <p:extLst>
      <p:ext uri="{BB962C8B-B14F-4D97-AF65-F5344CB8AC3E}">
        <p14:creationId xmlns:p14="http://schemas.microsoft.com/office/powerpoint/2010/main" val="1490063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381920-C4F8-4D5A-A2A8-F93CC407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F8C190-06EB-43EA-B18E-480B0798C4FD}"/>
                  </a:ext>
                </a:extLst>
              </p:cNvPr>
              <p:cNvSpPr txBox="1"/>
              <p:nvPr/>
            </p:nvSpPr>
            <p:spPr>
              <a:xfrm>
                <a:off x="5025194" y="1690688"/>
                <a:ext cx="21416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F8C190-06EB-43EA-B18E-480B0798C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94" y="1690688"/>
                <a:ext cx="214161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FDDB85-77D6-48E7-AD8E-DC46DA82739C}"/>
                  </a:ext>
                </a:extLst>
              </p:cNvPr>
              <p:cNvSpPr txBox="1"/>
              <p:nvPr/>
            </p:nvSpPr>
            <p:spPr>
              <a:xfrm>
                <a:off x="944739" y="1516598"/>
                <a:ext cx="3274679" cy="905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i="1" dirty="0"/>
                  <a:t>c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FDDB85-77D6-48E7-AD8E-DC46DA827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9" y="1516598"/>
                <a:ext cx="3274679" cy="905056"/>
              </a:xfrm>
              <a:prstGeom prst="rect">
                <a:avLst/>
              </a:prstGeom>
              <a:blipFill>
                <a:blip r:embed="rId3"/>
                <a:stretch>
                  <a:fillRect l="-9497" b="-19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2F4AA1-263A-4780-A516-0D24859C24EE}"/>
                  </a:ext>
                </a:extLst>
              </p:cNvPr>
              <p:cNvSpPr txBox="1"/>
              <p:nvPr/>
            </p:nvSpPr>
            <p:spPr>
              <a:xfrm>
                <a:off x="7972583" y="1661350"/>
                <a:ext cx="31427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i="1" dirty="0"/>
                  <a:t>c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2F4AA1-263A-4780-A516-0D24859C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583" y="1661350"/>
                <a:ext cx="3142720" cy="615553"/>
              </a:xfrm>
              <a:prstGeom prst="rect">
                <a:avLst/>
              </a:prstGeom>
              <a:blipFill>
                <a:blip r:embed="rId4"/>
                <a:stretch>
                  <a:fillRect l="-9903" t="-25743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96F6A5-3B60-4E23-9399-9BEABE18C5CC}"/>
                  </a:ext>
                </a:extLst>
              </p:cNvPr>
              <p:cNvSpPr txBox="1"/>
              <p:nvPr/>
            </p:nvSpPr>
            <p:spPr>
              <a:xfrm>
                <a:off x="5025194" y="2708474"/>
                <a:ext cx="29395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96F6A5-3B60-4E23-9399-9BEABE18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94" y="2708474"/>
                <a:ext cx="293952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71DB9E-D767-49FD-ADBC-24FA0F6C74C4}"/>
                  </a:ext>
                </a:extLst>
              </p:cNvPr>
              <p:cNvSpPr txBox="1"/>
              <p:nvPr/>
            </p:nvSpPr>
            <p:spPr>
              <a:xfrm>
                <a:off x="4673358" y="3631804"/>
                <a:ext cx="3285387" cy="1227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4000" baseline="-25000" dirty="0"/>
                            <m:t>ǁ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n-US" sz="4000" baseline="-25000" dirty="0"/>
                        <m:t>ǁ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71DB9E-D767-49FD-ADBC-24FA0F6C7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358" y="3631804"/>
                <a:ext cx="3285387" cy="1227452"/>
              </a:xfrm>
              <a:prstGeom prst="rect">
                <a:avLst/>
              </a:prstGeom>
              <a:blipFill>
                <a:blip r:embed="rId6"/>
                <a:stretch>
                  <a:fillRect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CA63A7-097B-4097-AF3F-9942122F2E3D}"/>
                  </a:ext>
                </a:extLst>
              </p:cNvPr>
              <p:cNvSpPr txBox="1"/>
              <p:nvPr/>
            </p:nvSpPr>
            <p:spPr>
              <a:xfrm>
                <a:off x="4563516" y="5350508"/>
                <a:ext cx="3877280" cy="601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Area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sz="4000" baseline="-25000" dirty="0"/>
                      <m:t>ǁ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4000" baseline="-25000" dirty="0"/>
                  <a:t>ǁ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CA63A7-097B-4097-AF3F-9942122F2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516" y="5350508"/>
                <a:ext cx="3877280" cy="601383"/>
              </a:xfrm>
              <a:prstGeom prst="rect">
                <a:avLst/>
              </a:prstGeom>
              <a:blipFill>
                <a:blip r:embed="rId7"/>
                <a:stretch>
                  <a:fillRect l="-157" r="-4403" b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57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5F25B-423A-4010-95E3-61EEA2D51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5" y="3007981"/>
            <a:ext cx="6265796" cy="3850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B1E8-6914-4570-808D-C9021BEFD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0"/>
          <a:stretch/>
        </p:blipFill>
        <p:spPr>
          <a:xfrm>
            <a:off x="177845" y="98823"/>
            <a:ext cx="6265795" cy="3372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93B079-681A-480B-B6AC-5308F00DE7C8}"/>
              </a:ext>
            </a:extLst>
          </p:cNvPr>
          <p:cNvSpPr txBox="1"/>
          <p:nvPr/>
        </p:nvSpPr>
        <p:spPr>
          <a:xfrm>
            <a:off x="1437130" y="3965527"/>
            <a:ext cx="23109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B81AA-1D3A-4B0C-875E-D5D37F4721C7}"/>
              </a:ext>
            </a:extLst>
          </p:cNvPr>
          <p:cNvSpPr txBox="1"/>
          <p:nvPr/>
        </p:nvSpPr>
        <p:spPr>
          <a:xfrm>
            <a:off x="3970882" y="2823315"/>
            <a:ext cx="23109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Optically Thin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2ECA19-CE23-4895-859D-C69D224E5D00}"/>
                  </a:ext>
                </a:extLst>
              </p:cNvPr>
              <p:cNvSpPr txBox="1"/>
              <p:nvPr/>
            </p:nvSpPr>
            <p:spPr>
              <a:xfrm>
                <a:off x="6019062" y="5917139"/>
                <a:ext cx="1688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|&lt;</a:t>
                </a:r>
                <a:r>
                  <a:rPr lang="en-US" sz="2800" b="1" dirty="0"/>
                  <a:t>B</a:t>
                </a:r>
                <a14:m>
                  <m:oMath xmlns:m="http://schemas.openxmlformats.org/officeDocument/2006/math">
                    <m:r>
                      <a:rPr lang="en-US" sz="28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dirty="0"/>
                  <a:t>&gt;|</a:t>
                </a:r>
                <a:endParaRPr lang="en-US" sz="2800" b="1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2ECA19-CE23-4895-859D-C69D224E5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62" y="5917139"/>
                <a:ext cx="1688841" cy="523220"/>
              </a:xfrm>
              <a:prstGeom prst="rect">
                <a:avLst/>
              </a:prstGeom>
              <a:blipFill>
                <a:blip r:embed="rId4"/>
                <a:stretch>
                  <a:fillRect l="-722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9C5962-699C-4E31-B815-198D4A0C36B3}"/>
                  </a:ext>
                </a:extLst>
              </p:cNvPr>
              <p:cNvSpPr txBox="1"/>
              <p:nvPr/>
            </p:nvSpPr>
            <p:spPr>
              <a:xfrm>
                <a:off x="1040901" y="5770884"/>
                <a:ext cx="1688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&lt;B</a:t>
                </a:r>
                <a14:m>
                  <m:oMath xmlns:m="http://schemas.openxmlformats.org/officeDocument/2006/math">
                    <m:r>
                      <a:rPr lang="en-US" sz="2800" b="1" i="1" baseline="-14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ǁ</m:t>
                    </m:r>
                  </m:oMath>
                </a14:m>
                <a:r>
                  <a:rPr lang="en-US" sz="2800" dirty="0"/>
                  <a:t>&gt; ≈ 0</a:t>
                </a:r>
                <a:endParaRPr lang="en-US" sz="2800" b="1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9C5962-699C-4E31-B815-198D4A0C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01" y="5770884"/>
                <a:ext cx="1688841" cy="523220"/>
              </a:xfrm>
              <a:prstGeom prst="rect">
                <a:avLst/>
              </a:prstGeom>
              <a:blipFill>
                <a:blip r:embed="rId5"/>
                <a:stretch>
                  <a:fillRect l="-758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8E51747-6189-42D5-BC25-FE184D3CB1E7}"/>
              </a:ext>
            </a:extLst>
          </p:cNvPr>
          <p:cNvSpPr txBox="1"/>
          <p:nvPr/>
        </p:nvSpPr>
        <p:spPr>
          <a:xfrm>
            <a:off x="6019062" y="4671380"/>
            <a:ext cx="183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&lt;|</a:t>
            </a:r>
            <a:r>
              <a:rPr lang="en-US" sz="2800" b="1" dirty="0"/>
              <a:t>B</a:t>
            </a:r>
            <a:r>
              <a:rPr lang="en-US" sz="2800" dirty="0"/>
              <a:t>|</a:t>
            </a:r>
            <a:r>
              <a:rPr lang="en-US" sz="2800" baseline="30000" dirty="0"/>
              <a:t>2</a:t>
            </a:r>
            <a:r>
              <a:rPr lang="en-US" sz="2800" dirty="0"/>
              <a:t>&gt;</a:t>
            </a:r>
            <a:r>
              <a:rPr lang="en-US" sz="2800" baseline="30000" dirty="0"/>
              <a:t>½</a:t>
            </a:r>
            <a:endParaRPr lang="en-US" sz="2800" b="1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1D38B-69FC-430B-B0FD-605177A9E55D}"/>
              </a:ext>
            </a:extLst>
          </p:cNvPr>
          <p:cNvSpPr txBox="1"/>
          <p:nvPr/>
        </p:nvSpPr>
        <p:spPr>
          <a:xfrm>
            <a:off x="6096000" y="380606"/>
            <a:ext cx="205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&lt;|</a:t>
            </a:r>
            <a:r>
              <a:rPr lang="en-US" sz="2800" b="1" dirty="0"/>
              <a:t>B</a:t>
            </a:r>
            <a:r>
              <a:rPr lang="en-US" sz="2800" dirty="0"/>
              <a:t>|</a:t>
            </a:r>
            <a:r>
              <a:rPr lang="en-US" sz="2800" baseline="30000" dirty="0"/>
              <a:t>2</a:t>
            </a:r>
            <a:r>
              <a:rPr lang="en-US" sz="2800" dirty="0"/>
              <a:t>/8</a:t>
            </a:r>
            <a:r>
              <a:rPr lang="el-GR" sz="2800" dirty="0"/>
              <a:t>π</a:t>
            </a:r>
            <a:r>
              <a:rPr lang="en-US" sz="2800" dirty="0"/>
              <a:t>p&gt;</a:t>
            </a:r>
            <a:endParaRPr lang="en-US" sz="2800" b="1" baseline="30000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1D08555-1073-44FC-B622-4C1C3EFD5CB9}"/>
              </a:ext>
            </a:extLst>
          </p:cNvPr>
          <p:cNvSpPr/>
          <p:nvPr/>
        </p:nvSpPr>
        <p:spPr>
          <a:xfrm>
            <a:off x="1527586" y="6239151"/>
            <a:ext cx="357735" cy="4024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4F70DA-49CD-43FF-AFCA-F875644603A8}"/>
              </a:ext>
            </a:extLst>
          </p:cNvPr>
          <p:cNvCxnSpPr/>
          <p:nvPr/>
        </p:nvCxnSpPr>
        <p:spPr>
          <a:xfrm>
            <a:off x="108011" y="1373964"/>
            <a:ext cx="812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4C67FD-454B-4A0C-9B1D-15034224B9D2}"/>
              </a:ext>
            </a:extLst>
          </p:cNvPr>
          <p:cNvCxnSpPr>
            <a:cxnSpLocks/>
          </p:cNvCxnSpPr>
          <p:nvPr/>
        </p:nvCxnSpPr>
        <p:spPr>
          <a:xfrm flipV="1">
            <a:off x="4832410" y="98824"/>
            <a:ext cx="0" cy="6435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5D5B2B-B234-4FF0-80C4-57DA6B4AEACF}"/>
              </a:ext>
            </a:extLst>
          </p:cNvPr>
          <p:cNvSpPr txBox="1"/>
          <p:nvPr/>
        </p:nvSpPr>
        <p:spPr>
          <a:xfrm>
            <a:off x="4974575" y="1510263"/>
            <a:ext cx="142721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Beta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2843AB-4A32-4E34-90FC-C26A397F9C63}"/>
              </a:ext>
            </a:extLst>
          </p:cNvPr>
          <p:cNvSpPr txBox="1"/>
          <p:nvPr/>
        </p:nvSpPr>
        <p:spPr>
          <a:xfrm>
            <a:off x="3323377" y="699477"/>
            <a:ext cx="142721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Beta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8464D6-0C76-4C29-81CB-A0195B76FA0D}"/>
                  </a:ext>
                </a:extLst>
              </p:cNvPr>
              <p:cNvSpPr txBox="1"/>
              <p:nvPr/>
            </p:nvSpPr>
            <p:spPr>
              <a:xfrm>
                <a:off x="9390729" y="3170313"/>
                <a:ext cx="1488806" cy="601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4000" baseline="-25000" dirty="0"/>
                  <a:t>ǁ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8464D6-0C76-4C29-81CB-A0195B76F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729" y="3170313"/>
                <a:ext cx="1488806" cy="601383"/>
              </a:xfrm>
              <a:prstGeom prst="rect">
                <a:avLst/>
              </a:prstGeom>
              <a:blipFill>
                <a:blip r:embed="rId6"/>
                <a:stretch>
                  <a:fillRect r="-12653" b="-49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356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81026-4868-4C3F-A51B-45F1DD12F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5" y="1562470"/>
            <a:ext cx="9306766" cy="51303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4DDABB-12CF-4A73-A15F-C076E773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Magnetic Field: Local Dynamo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8018C-2140-4380-9E6A-33DB081588C1}"/>
              </a:ext>
            </a:extLst>
          </p:cNvPr>
          <p:cNvSpPr txBox="1"/>
          <p:nvPr/>
        </p:nvSpPr>
        <p:spPr>
          <a:xfrm>
            <a:off x="8957570" y="3667957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A019C-C157-4E7D-B71E-6F6DF6203782}"/>
              </a:ext>
            </a:extLst>
          </p:cNvPr>
          <p:cNvSpPr txBox="1"/>
          <p:nvPr/>
        </p:nvSpPr>
        <p:spPr>
          <a:xfrm>
            <a:off x="1766658" y="4127647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B88AB-32A5-4D71-9F3D-E3A9838F198D}"/>
              </a:ext>
            </a:extLst>
          </p:cNvPr>
          <p:cNvSpPr txBox="1"/>
          <p:nvPr/>
        </p:nvSpPr>
        <p:spPr>
          <a:xfrm>
            <a:off x="8957570" y="3190043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E2CC8A-5C8B-49FF-8B0A-3D52A78DD843}"/>
              </a:ext>
            </a:extLst>
          </p:cNvPr>
          <p:cNvSpPr txBox="1"/>
          <p:nvPr/>
        </p:nvSpPr>
        <p:spPr>
          <a:xfrm>
            <a:off x="1837679" y="2888033"/>
            <a:ext cx="3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ǁ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33126-C10C-44A2-A455-46564F7B1734}"/>
              </a:ext>
            </a:extLst>
          </p:cNvPr>
          <p:cNvCxnSpPr/>
          <p:nvPr/>
        </p:nvCxnSpPr>
        <p:spPr>
          <a:xfrm>
            <a:off x="1333129" y="4720850"/>
            <a:ext cx="8123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236830-38AA-439B-9800-24A9CE2C1267}"/>
              </a:ext>
            </a:extLst>
          </p:cNvPr>
          <p:cNvSpPr txBox="1"/>
          <p:nvPr/>
        </p:nvSpPr>
        <p:spPr>
          <a:xfrm>
            <a:off x="9499106" y="4522260"/>
            <a:ext cx="10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Isotropic</a:t>
            </a:r>
          </a:p>
        </p:txBody>
      </p:sp>
    </p:spTree>
    <p:extLst>
      <p:ext uri="{BB962C8B-B14F-4D97-AF65-F5344CB8AC3E}">
        <p14:creationId xmlns:p14="http://schemas.microsoft.com/office/powerpoint/2010/main" val="1706445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418" y="2235200"/>
            <a:ext cx="9144000" cy="2387600"/>
          </a:xfrm>
        </p:spPr>
        <p:txBody>
          <a:bodyPr/>
          <a:lstStyle/>
          <a:p>
            <a:r>
              <a:rPr lang="en-US" dirty="0"/>
              <a:t>CURTAIN</a:t>
            </a:r>
            <a:br>
              <a:rPr lang="en-US" dirty="0"/>
            </a:br>
            <a:r>
              <a:rPr lang="en-US" dirty="0"/>
              <a:t>CALL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EBD7-358D-4ECF-8521-3E1CCDA61104}"/>
              </a:ext>
            </a:extLst>
          </p:cNvPr>
          <p:cNvSpPr txBox="1"/>
          <p:nvPr/>
        </p:nvSpPr>
        <p:spPr>
          <a:xfrm>
            <a:off x="1311569" y="461818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oadway" panose="04040905080B02020502" pitchFamily="82" charset="0"/>
              </a:rPr>
              <a:t>Astrophysical Radiation Magnetohydrodynamics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2EC7-CE2D-468A-A564-A0013C465AA9}"/>
              </a:ext>
            </a:extLst>
          </p:cNvPr>
          <p:cNvSpPr txBox="1"/>
          <p:nvPr/>
        </p:nvSpPr>
        <p:spPr>
          <a:xfrm>
            <a:off x="3630966" y="1624608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Being an Opera in Three Acts</a:t>
            </a:r>
          </a:p>
        </p:txBody>
      </p:sp>
    </p:spTree>
    <p:extLst>
      <p:ext uri="{BB962C8B-B14F-4D97-AF65-F5344CB8AC3E}">
        <p14:creationId xmlns:p14="http://schemas.microsoft.com/office/powerpoint/2010/main" val="601534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887B160A-92F2-48F5-9318-F7C4F8A0C5EE}"/>
              </a:ext>
            </a:extLst>
          </p:cNvPr>
          <p:cNvSpPr/>
          <p:nvPr/>
        </p:nvSpPr>
        <p:spPr>
          <a:xfrm>
            <a:off x="7026322" y="1640186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66104" y="1690688"/>
                <a:ext cx="5938229" cy="723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l-GR" sz="32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+</a:t>
                </a:r>
                <a:r>
                  <a:rPr lang="en-US" sz="2800" b="0" dirty="0"/>
                  <a:t> </a:t>
                </a:r>
                <a:r>
                  <a:rPr lang="en-US" sz="2800" b="1" i="1" dirty="0"/>
                  <a:t>f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104" y="1690688"/>
                <a:ext cx="5938229" cy="723596"/>
              </a:xfrm>
              <a:prstGeom prst="rect">
                <a:avLst/>
              </a:prstGeom>
              <a:blipFill>
                <a:blip r:embed="rId2"/>
                <a:stretch>
                  <a:fillRect r="-82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186" y="2451361"/>
                <a:ext cx="2394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sz="3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86" y="2451361"/>
                <a:ext cx="239431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6324" y="3016251"/>
                <a:ext cx="566469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𝕄</m:t>
                    </m:r>
                    <m:r>
                      <a:rPr lang="en-US" sz="32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⤫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24" y="3016251"/>
                <a:ext cx="5664692" cy="724044"/>
              </a:xfrm>
              <a:prstGeom prst="rect">
                <a:avLst/>
              </a:prstGeom>
              <a:blipFill>
                <a:blip r:embed="rId4"/>
                <a:stretch>
                  <a:fillRect l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3250" y="3864362"/>
                <a:ext cx="6770893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50" y="3864362"/>
                <a:ext cx="6770893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559568" y="5191432"/>
            <a:ext cx="8911787" cy="442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6785" y="5452719"/>
                <a:ext cx="2439001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𝕻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ℿ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85" y="5452719"/>
                <a:ext cx="2439001" cy="81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8AB7FB-5DA1-4DD5-912F-ECB5265E1AF9}"/>
              </a:ext>
            </a:extLst>
          </p:cNvPr>
          <p:cNvCxnSpPr/>
          <p:nvPr/>
        </p:nvCxnSpPr>
        <p:spPr>
          <a:xfrm>
            <a:off x="5633884" y="1489587"/>
            <a:ext cx="29497" cy="4844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633B3F2-EFBE-4FB6-B31D-1FADAFAE703A}"/>
              </a:ext>
            </a:extLst>
          </p:cNvPr>
          <p:cNvSpPr/>
          <p:nvPr/>
        </p:nvSpPr>
        <p:spPr>
          <a:xfrm>
            <a:off x="8348948" y="3740295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AA72C7F-EED0-4282-B64C-D4A27F888957}"/>
              </a:ext>
            </a:extLst>
          </p:cNvPr>
          <p:cNvSpPr/>
          <p:nvPr/>
        </p:nvSpPr>
        <p:spPr>
          <a:xfrm>
            <a:off x="9089459" y="3740294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FADA5AA-BF93-4CB6-85CE-55CB5F5F515B}"/>
              </a:ext>
            </a:extLst>
          </p:cNvPr>
          <p:cNvSpPr/>
          <p:nvPr/>
        </p:nvSpPr>
        <p:spPr>
          <a:xfrm>
            <a:off x="7688758" y="2728991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051A014-C434-4B4A-B7B8-7D9F4BB46893}"/>
              </a:ext>
            </a:extLst>
          </p:cNvPr>
          <p:cNvSpPr/>
          <p:nvPr/>
        </p:nvSpPr>
        <p:spPr>
          <a:xfrm>
            <a:off x="6211841" y="2878054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1314D-29F2-405A-8D03-8A3D8177DDFF}"/>
              </a:ext>
            </a:extLst>
          </p:cNvPr>
          <p:cNvSpPr txBox="1"/>
          <p:nvPr/>
        </p:nvSpPr>
        <p:spPr>
          <a:xfrm>
            <a:off x="9762207" y="542623"/>
            <a:ext cx="2170381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Microphysics</a:t>
            </a:r>
            <a:r>
              <a:rPr lang="en-US" dirty="0"/>
              <a:t> is required to relate these quantities back to things we know…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8392A-7026-41BC-B51F-A4F2AE22F33E}"/>
              </a:ext>
            </a:extLst>
          </p:cNvPr>
          <p:cNvSpPr txBox="1"/>
          <p:nvPr/>
        </p:nvSpPr>
        <p:spPr>
          <a:xfrm>
            <a:off x="9762207" y="5486485"/>
            <a:ext cx="217038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Macrophysics</a:t>
            </a:r>
            <a:r>
              <a:rPr lang="en-US" dirty="0"/>
              <a:t> is about conserving what needs to be conserved…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43D7F14-396F-44D2-ABA2-7D61A28977BA}"/>
              </a:ext>
            </a:extLst>
          </p:cNvPr>
          <p:cNvSpPr/>
          <p:nvPr/>
        </p:nvSpPr>
        <p:spPr>
          <a:xfrm rot="5400000">
            <a:off x="6741662" y="5678035"/>
            <a:ext cx="339436" cy="40241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E464DE3-EA6A-4A46-8DED-7E49065F1676}"/>
              </a:ext>
            </a:extLst>
          </p:cNvPr>
          <p:cNvSpPr/>
          <p:nvPr/>
        </p:nvSpPr>
        <p:spPr>
          <a:xfrm rot="16200000">
            <a:off x="2684069" y="2450000"/>
            <a:ext cx="339436" cy="40241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313001-26CD-4564-BD9E-32C99FA644A5}"/>
              </a:ext>
            </a:extLst>
          </p:cNvPr>
          <p:cNvSpPr txBox="1"/>
          <p:nvPr/>
        </p:nvSpPr>
        <p:spPr>
          <a:xfrm>
            <a:off x="107314" y="2516252"/>
            <a:ext cx="148566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Newtonian</a:t>
            </a:r>
            <a:r>
              <a:rPr lang="en-US" dirty="0"/>
              <a:t> gravity can not store any momentum…</a:t>
            </a:r>
          </a:p>
        </p:txBody>
      </p:sp>
    </p:spTree>
    <p:extLst>
      <p:ext uri="{BB962C8B-B14F-4D97-AF65-F5344CB8AC3E}">
        <p14:creationId xmlns:p14="http://schemas.microsoft.com/office/powerpoint/2010/main" val="132873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B541D3C1-83F0-437E-A534-AA60E0FCB219}"/>
              </a:ext>
            </a:extLst>
          </p:cNvPr>
          <p:cNvSpPr/>
          <p:nvPr/>
        </p:nvSpPr>
        <p:spPr>
          <a:xfrm>
            <a:off x="9172558" y="3472922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58036B-FCA2-414F-8DFA-C049184D6B5A}"/>
              </a:ext>
            </a:extLst>
          </p:cNvPr>
          <p:cNvSpPr/>
          <p:nvPr/>
        </p:nvSpPr>
        <p:spPr>
          <a:xfrm>
            <a:off x="8791436" y="4341792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4230" y="1298164"/>
            <a:ext cx="3366654" cy="844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Radiation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7311" y="1430011"/>
                <a:ext cx="2807692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11" y="1430011"/>
                <a:ext cx="2807692" cy="526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239645" y="219153"/>
            <a:ext cx="1582996" cy="23760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20883" y="1675641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Radiation Energy</a:t>
            </a:r>
          </a:p>
        </p:txBody>
      </p:sp>
      <p:sp>
        <p:nvSpPr>
          <p:cNvPr id="10" name="Arrow: Down 9"/>
          <p:cNvSpPr/>
          <p:nvPr/>
        </p:nvSpPr>
        <p:spPr>
          <a:xfrm>
            <a:off x="10853282" y="1185151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05685" y="433724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Matter Energy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371" y="5253426"/>
            <a:ext cx="2038336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</a:t>
            </a:r>
            <a:r>
              <a:rPr lang="en-US" b="1" i="1" dirty="0"/>
              <a:t>still </a:t>
            </a:r>
            <a:r>
              <a:rPr lang="en-US" dirty="0"/>
              <a:t>needs to tell us how to determine the radiation pressure tensor!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38894" y="2435133"/>
                <a:ext cx="8704114" cy="814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6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36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[4</m:t>
                    </m:r>
                    <m:r>
                      <a:rPr lang="el-GR" sz="3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600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𝑐𝐸</m:t>
                    </m:r>
                  </m:oMath>
                </a14:m>
                <a:r>
                  <a:rPr lang="en-US" sz="3600" dirty="0"/>
                  <a:t>]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3600" i="1">
                        <a:latin typeface="Cambria Math" panose="02040503050406030204" pitchFamily="18" charset="0"/>
                      </a:rPr>
                      <m:t>𝜅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3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94" y="2435133"/>
                <a:ext cx="8704114" cy="814582"/>
              </a:xfrm>
              <a:prstGeom prst="rect">
                <a:avLst/>
              </a:prstGeom>
              <a:blipFill>
                <a:blip r:embed="rId3"/>
                <a:stretch>
                  <a:fillRect t="-149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20437" y="3574792"/>
                <a:ext cx="8976954" cy="814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6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1" baseline="30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}]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37" y="3574792"/>
                <a:ext cx="8976954" cy="814582"/>
              </a:xfrm>
              <a:prstGeom prst="rect">
                <a:avLst/>
              </a:prstGeom>
              <a:blipFill>
                <a:blip r:embed="rId4"/>
                <a:stretch>
                  <a:fillRect l="-68" t="-1493" b="-17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41823" y="1377480"/>
            <a:ext cx="200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Gray Atmosphere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63F367-6EA0-46BC-AB0E-CC46401B7E74}"/>
                  </a:ext>
                </a:extLst>
              </p:cNvPr>
              <p:cNvSpPr txBox="1"/>
              <p:nvPr/>
            </p:nvSpPr>
            <p:spPr>
              <a:xfrm>
                <a:off x="5259542" y="4480699"/>
                <a:ext cx="6590258" cy="814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}]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63F367-6EA0-46BC-AB0E-CC46401B7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542" y="4480699"/>
                <a:ext cx="6590258" cy="814582"/>
              </a:xfrm>
              <a:prstGeom prst="rect">
                <a:avLst/>
              </a:prstGeom>
              <a:blipFill>
                <a:blip r:embed="rId5"/>
                <a:stretch>
                  <a:fillRect t="-4478" b="-14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D39C577-9DBA-469E-9751-56C925A1580C}"/>
              </a:ext>
            </a:extLst>
          </p:cNvPr>
          <p:cNvSpPr txBox="1"/>
          <p:nvPr/>
        </p:nvSpPr>
        <p:spPr>
          <a:xfrm>
            <a:off x="6627274" y="1403747"/>
            <a:ext cx="1383767" cy="70788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Thomson Scattering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10168-2AD7-458C-85B3-7F2B7F097F34}"/>
              </a:ext>
            </a:extLst>
          </p:cNvPr>
          <p:cNvSpPr txBox="1"/>
          <p:nvPr/>
        </p:nvSpPr>
        <p:spPr>
          <a:xfrm>
            <a:off x="5764852" y="1258891"/>
            <a:ext cx="125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27268E-A1F2-4B41-ADDA-6CC701280B59}"/>
              </a:ext>
            </a:extLst>
          </p:cNvPr>
          <p:cNvSpPr/>
          <p:nvPr/>
        </p:nvSpPr>
        <p:spPr>
          <a:xfrm>
            <a:off x="4260884" y="3490434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531D8A-EC89-48E3-A243-C8FA57966BEA}"/>
              </a:ext>
            </a:extLst>
          </p:cNvPr>
          <p:cNvSpPr txBox="1"/>
          <p:nvPr/>
        </p:nvSpPr>
        <p:spPr>
          <a:xfrm>
            <a:off x="10206483" y="5569545"/>
            <a:ext cx="1845695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Higher-order terms in the ratio</a:t>
            </a:r>
          </a:p>
          <a:p>
            <a:r>
              <a:rPr lang="en-US" dirty="0"/>
              <a:t>of u/c live here.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14F7D8-6E58-4B07-8036-1B56C698ED90}"/>
              </a:ext>
            </a:extLst>
          </p:cNvPr>
          <p:cNvCxnSpPr>
            <a:cxnSpLocks/>
          </p:cNvCxnSpPr>
          <p:nvPr/>
        </p:nvCxnSpPr>
        <p:spPr>
          <a:xfrm flipH="1" flipV="1">
            <a:off x="10478543" y="4169484"/>
            <a:ext cx="640757" cy="135409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ow: Down 37">
            <a:extLst>
              <a:ext uri="{FF2B5EF4-FFF2-40B4-BE49-F238E27FC236}">
                <a16:creationId xmlns:a16="http://schemas.microsoft.com/office/drawing/2014/main" id="{8F56E2C1-0CFA-40BA-A7A6-C7044B35FE62}"/>
              </a:ext>
            </a:extLst>
          </p:cNvPr>
          <p:cNvSpPr/>
          <p:nvPr/>
        </p:nvSpPr>
        <p:spPr>
          <a:xfrm>
            <a:off x="6074257" y="2190358"/>
            <a:ext cx="357735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505CD70A-1FD3-4865-B490-24DBBB1FFD8A}"/>
              </a:ext>
            </a:extLst>
          </p:cNvPr>
          <p:cNvSpPr/>
          <p:nvPr/>
        </p:nvSpPr>
        <p:spPr>
          <a:xfrm>
            <a:off x="8215235" y="3283208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7175C0-88E9-4CE1-A7DB-F1274A10BA5E}"/>
              </a:ext>
            </a:extLst>
          </p:cNvPr>
          <p:cNvSpPr txBox="1"/>
          <p:nvPr/>
        </p:nvSpPr>
        <p:spPr>
          <a:xfrm>
            <a:off x="8396474" y="1235437"/>
            <a:ext cx="197613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Local Thermodynamic Equilibrium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A0EEBC-824F-4BBF-94F5-44A3D64FE3BB}"/>
              </a:ext>
            </a:extLst>
          </p:cNvPr>
          <p:cNvSpPr txBox="1"/>
          <p:nvPr/>
        </p:nvSpPr>
        <p:spPr>
          <a:xfrm>
            <a:off x="7630643" y="1260368"/>
            <a:ext cx="125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11348-1913-47B2-A281-C8F27F8FD230}"/>
              </a:ext>
            </a:extLst>
          </p:cNvPr>
          <p:cNvSpPr/>
          <p:nvPr/>
        </p:nvSpPr>
        <p:spPr>
          <a:xfrm>
            <a:off x="5610687" y="4474356"/>
            <a:ext cx="3968962" cy="8946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E97079-144A-4275-BCC9-B0357CD7FD86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10522361" y="3044054"/>
            <a:ext cx="606970" cy="252549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96AB84-B86B-422C-AD12-43EBEAAA16B6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10420883" y="4907363"/>
            <a:ext cx="708448" cy="66218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741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26">
            <a:extLst>
              <a:ext uri="{FF2B5EF4-FFF2-40B4-BE49-F238E27FC236}">
                <a16:creationId xmlns:a16="http://schemas.microsoft.com/office/drawing/2014/main" id="{87CB53C3-3F6D-4FFA-A1AF-7FA01F7E8BD1}"/>
              </a:ext>
            </a:extLst>
          </p:cNvPr>
          <p:cNvSpPr/>
          <p:nvPr/>
        </p:nvSpPr>
        <p:spPr>
          <a:xfrm>
            <a:off x="9385199" y="1481967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9A3485C7-62DE-4C1B-9805-7C7E86C93E8A}"/>
              </a:ext>
            </a:extLst>
          </p:cNvPr>
          <p:cNvSpPr/>
          <p:nvPr/>
        </p:nvSpPr>
        <p:spPr>
          <a:xfrm>
            <a:off x="7415340" y="2324408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82848" y="3193117"/>
            <a:ext cx="264242" cy="872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29322" y="3158130"/>
            <a:ext cx="265471" cy="890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028" y="1469465"/>
                <a:ext cx="908793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28" y="1469465"/>
                <a:ext cx="9087937" cy="819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7200" y="2265094"/>
                <a:ext cx="6134052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00" y="2265094"/>
                <a:ext cx="6134052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4577" y="3165476"/>
                <a:ext cx="551381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77" y="3165476"/>
                <a:ext cx="5513817" cy="819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4341" y="3953733"/>
                <a:ext cx="6931193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41" y="3953733"/>
                <a:ext cx="6931193" cy="819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7366" y="4800986"/>
                <a:ext cx="5879495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366" y="4800986"/>
                <a:ext cx="5879495" cy="1130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471080" y="5803503"/>
            <a:ext cx="8911787" cy="442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3884" y="1729555"/>
            <a:ext cx="29497" cy="4844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4249" y="5943015"/>
                <a:ext cx="2350835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𝔈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𝕱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9" y="5943015"/>
                <a:ext cx="2350835" cy="819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9BDAF10B-863E-42D8-88F8-C9CAEFA2FED0}"/>
              </a:ext>
            </a:extLst>
          </p:cNvPr>
          <p:cNvSpPr/>
          <p:nvPr/>
        </p:nvSpPr>
        <p:spPr>
          <a:xfrm>
            <a:off x="7939667" y="4616348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7F2133C-76CC-4FA7-B1C3-11421BEF6AA5}"/>
              </a:ext>
            </a:extLst>
          </p:cNvPr>
          <p:cNvSpPr/>
          <p:nvPr/>
        </p:nvSpPr>
        <p:spPr>
          <a:xfrm>
            <a:off x="8718874" y="4609985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039BDEA-7444-4AE2-A0FC-4C9975D9C4D8}"/>
              </a:ext>
            </a:extLst>
          </p:cNvPr>
          <p:cNvSpPr/>
          <p:nvPr/>
        </p:nvSpPr>
        <p:spPr>
          <a:xfrm>
            <a:off x="6123456" y="3823733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66CEA0-DF9C-4D6C-A442-FBE83A7048D8}"/>
              </a:ext>
            </a:extLst>
          </p:cNvPr>
          <p:cNvSpPr txBox="1"/>
          <p:nvPr/>
        </p:nvSpPr>
        <p:spPr>
          <a:xfrm>
            <a:off x="9762207" y="542623"/>
            <a:ext cx="2170381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Microphysics</a:t>
            </a:r>
            <a:r>
              <a:rPr lang="en-US" dirty="0"/>
              <a:t> is required to relate these quantities back to things we know…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BEB08-843E-44E7-B819-55EF0D965ABE}"/>
              </a:ext>
            </a:extLst>
          </p:cNvPr>
          <p:cNvSpPr txBox="1"/>
          <p:nvPr/>
        </p:nvSpPr>
        <p:spPr>
          <a:xfrm>
            <a:off x="9762207" y="5486485"/>
            <a:ext cx="217038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Macrophysics</a:t>
            </a:r>
            <a:r>
              <a:rPr lang="en-US" dirty="0"/>
              <a:t> is about conserving what needs to be conserved…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BD9609FF-65D2-4D05-96F5-9B9482C8B06A}"/>
              </a:ext>
            </a:extLst>
          </p:cNvPr>
          <p:cNvSpPr/>
          <p:nvPr/>
        </p:nvSpPr>
        <p:spPr>
          <a:xfrm rot="5400000">
            <a:off x="6380183" y="6203475"/>
            <a:ext cx="339436" cy="40241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4B00AD-867B-4FC8-A487-D06EB097B9B1}"/>
              </a:ext>
            </a:extLst>
          </p:cNvPr>
          <p:cNvSpPr txBox="1"/>
          <p:nvPr/>
        </p:nvSpPr>
        <p:spPr>
          <a:xfrm>
            <a:off x="107314" y="2516252"/>
            <a:ext cx="148566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/>
              <a:t>Newtonian</a:t>
            </a:r>
            <a:r>
              <a:rPr lang="en-US" dirty="0"/>
              <a:t> gravity needs mass to store energy…</a:t>
            </a:r>
          </a:p>
        </p:txBody>
      </p:sp>
    </p:spTree>
    <p:extLst>
      <p:ext uri="{BB962C8B-B14F-4D97-AF65-F5344CB8AC3E}">
        <p14:creationId xmlns:p14="http://schemas.microsoft.com/office/powerpoint/2010/main" val="1423932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002EA6-9B85-4ECF-90DD-AB028C6AB4DD}"/>
              </a:ext>
            </a:extLst>
          </p:cNvPr>
          <p:cNvSpPr/>
          <p:nvPr/>
        </p:nvSpPr>
        <p:spPr>
          <a:xfrm>
            <a:off x="2230582" y="4360330"/>
            <a:ext cx="7568266" cy="123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59481-C38B-4AA2-A144-93B92B03DCBB}"/>
              </a:ext>
            </a:extLst>
          </p:cNvPr>
          <p:cNvSpPr/>
          <p:nvPr/>
        </p:nvSpPr>
        <p:spPr>
          <a:xfrm>
            <a:off x="2150698" y="1576242"/>
            <a:ext cx="7568266" cy="123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i="1" u="sng" dirty="0"/>
              <a:t>Golden Rule of RMHD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582" y="1576242"/>
            <a:ext cx="7488382" cy="3806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u="sng" dirty="0"/>
              <a:t>Always</a:t>
            </a:r>
            <a:r>
              <a:rPr lang="en-US" dirty="0"/>
              <a:t> </a:t>
            </a:r>
            <a:r>
              <a:rPr lang="en-US" i="1" dirty="0"/>
              <a:t>evaluate interactions between the matter and the classical fields in the </a:t>
            </a:r>
            <a:r>
              <a:rPr lang="en-US" b="1" i="1" dirty="0"/>
              <a:t>comoving</a:t>
            </a:r>
            <a:r>
              <a:rPr lang="en-US" i="1" dirty="0"/>
              <a:t>, e.g., rest-frame, of the material!!!”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but…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</a:t>
            </a:r>
            <a:r>
              <a:rPr lang="en-US" b="1" i="1" u="sng" dirty="0"/>
              <a:t>Solve</a:t>
            </a:r>
            <a:r>
              <a:rPr lang="en-US" i="1" dirty="0"/>
              <a:t> your equations in whatever is the most </a:t>
            </a:r>
            <a:r>
              <a:rPr lang="en-US" b="1" i="1" dirty="0"/>
              <a:t>convenient</a:t>
            </a:r>
            <a:r>
              <a:rPr lang="en-US" i="1" dirty="0"/>
              <a:t> frame of reference for your objectives.”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327830B-3ED3-4325-82D4-D211003D54F6}"/>
              </a:ext>
            </a:extLst>
          </p:cNvPr>
          <p:cNvSpPr>
            <a:spLocks noChangeAspect="1"/>
          </p:cNvSpPr>
          <p:nvPr/>
        </p:nvSpPr>
        <p:spPr>
          <a:xfrm rot="16200000">
            <a:off x="810794" y="1553094"/>
            <a:ext cx="1079808" cy="1280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0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E2A368-0586-4D63-9398-3673343B2945}"/>
              </a:ext>
            </a:extLst>
          </p:cNvPr>
          <p:cNvSpPr/>
          <p:nvPr/>
        </p:nvSpPr>
        <p:spPr>
          <a:xfrm>
            <a:off x="2117245" y="1843866"/>
            <a:ext cx="7568266" cy="19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 to the “</a:t>
            </a:r>
            <a:r>
              <a:rPr lang="en-US" i="1" u="sng" dirty="0"/>
              <a:t>Golden Rule of RMHD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745" y="1825625"/>
            <a:ext cx="7072746" cy="2122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You better know how to transform coordinates, physical quantities, fields, differential and integral operators (and anything else you can think of) between </a:t>
            </a:r>
            <a:r>
              <a:rPr lang="en-US" b="1" i="1" dirty="0"/>
              <a:t>any</a:t>
            </a:r>
            <a:r>
              <a:rPr lang="en-US" i="1" dirty="0"/>
              <a:t> two frames of reference, under </a:t>
            </a:r>
            <a:r>
              <a:rPr lang="en-US" b="1" i="1" dirty="0"/>
              <a:t>all</a:t>
            </a:r>
            <a:r>
              <a:rPr lang="en-US" i="1" dirty="0"/>
              <a:t> conditions.”</a:t>
            </a:r>
          </a:p>
        </p:txBody>
      </p:sp>
    </p:spTree>
    <p:extLst>
      <p:ext uri="{BB962C8B-B14F-4D97-AF65-F5344CB8AC3E}">
        <p14:creationId xmlns:p14="http://schemas.microsoft.com/office/powerpoint/2010/main" val="2139163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2FC6B7-5F23-4F8A-A380-B81D7E57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282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Semi-Final Thought…!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7177B7-DAD9-4FD2-AE62-14269EF4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54" y="1561210"/>
            <a:ext cx="8192446" cy="4915468"/>
          </a:xfrm>
          <a:prstGeom prst="rect">
            <a:avLst/>
          </a:prstGeom>
        </p:spPr>
      </p:pic>
      <p:sp>
        <p:nvSpPr>
          <p:cNvPr id="3" name="Thought Bubble: Cloud 2"/>
          <p:cNvSpPr/>
          <p:nvPr/>
        </p:nvSpPr>
        <p:spPr>
          <a:xfrm>
            <a:off x="7612187" y="3429000"/>
            <a:ext cx="3595253" cy="20524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7785" y="3710294"/>
            <a:ext cx="294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Zut</a:t>
            </a:r>
            <a:r>
              <a:rPr lang="en-US" b="1" i="1" u="sng" dirty="0"/>
              <a:t>!</a:t>
            </a:r>
            <a:r>
              <a:rPr lang="en-US" dirty="0"/>
              <a:t>…now did I use a </a:t>
            </a:r>
            <a:r>
              <a:rPr lang="en-US" b="1" i="1" u="sng" dirty="0"/>
              <a:t>Galilean</a:t>
            </a:r>
            <a:r>
              <a:rPr lang="en-US" dirty="0"/>
              <a:t> Boost instead of a </a:t>
            </a:r>
            <a:r>
              <a:rPr lang="en-US" b="1" i="1" u="sng" dirty="0"/>
              <a:t>Lorentz</a:t>
            </a:r>
            <a:r>
              <a:rPr lang="en-US" dirty="0"/>
              <a:t> Boost</a:t>
            </a:r>
            <a:r>
              <a:rPr lang="en-US" b="1" i="1" u="sng" dirty="0"/>
              <a:t>?!</a:t>
            </a:r>
            <a:r>
              <a:rPr lang="en-US" dirty="0"/>
              <a:t>…I </a:t>
            </a:r>
            <a:r>
              <a:rPr lang="en-US" i="1" dirty="0"/>
              <a:t>wonder</a:t>
            </a:r>
            <a:r>
              <a:rPr lang="en-US" dirty="0"/>
              <a:t> what this will do to the MHD drive…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8336E85-CC9A-40F8-B7A6-AE626D857F2A}"/>
              </a:ext>
            </a:extLst>
          </p:cNvPr>
          <p:cNvSpPr/>
          <p:nvPr/>
        </p:nvSpPr>
        <p:spPr>
          <a:xfrm>
            <a:off x="1338246" y="1690688"/>
            <a:ext cx="1590707" cy="945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96688-57F5-45B7-A52A-F4C4457BCCE4}"/>
              </a:ext>
            </a:extLst>
          </p:cNvPr>
          <p:cNvSpPr txBox="1"/>
          <p:nvPr/>
        </p:nvSpPr>
        <p:spPr>
          <a:xfrm>
            <a:off x="1636888" y="1943381"/>
            <a:ext cx="99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Ouch!</a:t>
            </a:r>
          </a:p>
        </p:txBody>
      </p:sp>
    </p:spTree>
    <p:extLst>
      <p:ext uri="{BB962C8B-B14F-4D97-AF65-F5344CB8AC3E}">
        <p14:creationId xmlns:p14="http://schemas.microsoft.com/office/powerpoint/2010/main" val="461648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43909" cy="1325563"/>
          </a:xfrm>
        </p:spPr>
        <p:txBody>
          <a:bodyPr>
            <a:normAutofit/>
          </a:bodyPr>
          <a:lstStyle/>
          <a:p>
            <a:r>
              <a:rPr lang="en-US" dirty="0"/>
              <a:t>A Final Thought…!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649BBA-ABFD-4DCE-8B0A-8F12902A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2" y="3846960"/>
            <a:ext cx="5140415" cy="28940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141F82-733C-495F-B35D-688DE974D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65" y="365125"/>
            <a:ext cx="8051800" cy="6045200"/>
          </a:xfrm>
          <a:prstGeom prst="rect">
            <a:avLst/>
          </a:prstGeom>
        </p:spPr>
      </p:pic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CFF71748-28F8-4A05-B099-0C219816425E}"/>
              </a:ext>
            </a:extLst>
          </p:cNvPr>
          <p:cNvSpPr/>
          <p:nvPr/>
        </p:nvSpPr>
        <p:spPr>
          <a:xfrm>
            <a:off x="1979422" y="1317754"/>
            <a:ext cx="3808819" cy="27338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83EC04-E758-4F4A-995C-B5E824814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64" y="1993640"/>
            <a:ext cx="2996324" cy="1103909"/>
          </a:xfrm>
          <a:prstGeom prst="rect">
            <a:avLst/>
          </a:prstGeom>
          <a:noFill/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50F512-F677-4344-B86C-D316232C65FE}"/>
              </a:ext>
            </a:extLst>
          </p:cNvPr>
          <p:cNvCxnSpPr/>
          <p:nvPr/>
        </p:nvCxnSpPr>
        <p:spPr>
          <a:xfrm>
            <a:off x="776054" y="6019063"/>
            <a:ext cx="0" cy="6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11AC93-362A-4C06-920E-663E1436A3EE}"/>
              </a:ext>
            </a:extLst>
          </p:cNvPr>
          <p:cNvCxnSpPr/>
          <p:nvPr/>
        </p:nvCxnSpPr>
        <p:spPr>
          <a:xfrm>
            <a:off x="1771834" y="6029418"/>
            <a:ext cx="0" cy="6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163006B-E7EC-4478-924F-25E6A77D0DB8}"/>
              </a:ext>
            </a:extLst>
          </p:cNvPr>
          <p:cNvCxnSpPr>
            <a:cxnSpLocks/>
          </p:cNvCxnSpPr>
          <p:nvPr/>
        </p:nvCxnSpPr>
        <p:spPr>
          <a:xfrm>
            <a:off x="10176308" y="5304361"/>
            <a:ext cx="4793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E87C457-EC30-4F80-8888-8365617AE41E}"/>
              </a:ext>
            </a:extLst>
          </p:cNvPr>
          <p:cNvCxnSpPr>
            <a:cxnSpLocks/>
          </p:cNvCxnSpPr>
          <p:nvPr/>
        </p:nvCxnSpPr>
        <p:spPr>
          <a:xfrm flipH="1">
            <a:off x="9033767" y="5304361"/>
            <a:ext cx="521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F49340C-43FF-43C4-900E-3700C1D9B3A3}"/>
              </a:ext>
            </a:extLst>
          </p:cNvPr>
          <p:cNvSpPr txBox="1"/>
          <p:nvPr/>
        </p:nvSpPr>
        <p:spPr>
          <a:xfrm>
            <a:off x="9324193" y="5090150"/>
            <a:ext cx="110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/>
              <a:t>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8566D3-2ABC-4F65-8BF0-72AD336548F9}"/>
              </a:ext>
            </a:extLst>
          </p:cNvPr>
          <p:cNvCxnSpPr/>
          <p:nvPr/>
        </p:nvCxnSpPr>
        <p:spPr>
          <a:xfrm>
            <a:off x="9033767" y="4928587"/>
            <a:ext cx="0" cy="6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1576B7-B41A-4109-AB73-AA037FDEE63B}"/>
              </a:ext>
            </a:extLst>
          </p:cNvPr>
          <p:cNvCxnSpPr/>
          <p:nvPr/>
        </p:nvCxnSpPr>
        <p:spPr>
          <a:xfrm>
            <a:off x="10659863" y="4928587"/>
            <a:ext cx="0" cy="692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415A9C-8B0F-45AF-94D6-3EF297CA55FC}"/>
              </a:ext>
            </a:extLst>
          </p:cNvPr>
          <p:cNvCxnSpPr>
            <a:cxnSpLocks/>
          </p:cNvCxnSpPr>
          <p:nvPr/>
        </p:nvCxnSpPr>
        <p:spPr>
          <a:xfrm flipH="1">
            <a:off x="776054" y="6410325"/>
            <a:ext cx="521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78672A-A151-4FB1-A976-313D0D014233}"/>
              </a:ext>
            </a:extLst>
          </p:cNvPr>
          <p:cNvSpPr txBox="1"/>
          <p:nvPr/>
        </p:nvSpPr>
        <p:spPr>
          <a:xfrm>
            <a:off x="1036836" y="6410325"/>
            <a:ext cx="110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/>
              <a:t>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B3A98F-11E1-4B1A-8459-20F1A125A9A9}"/>
              </a:ext>
            </a:extLst>
          </p:cNvPr>
          <p:cNvCxnSpPr>
            <a:cxnSpLocks/>
          </p:cNvCxnSpPr>
          <p:nvPr/>
        </p:nvCxnSpPr>
        <p:spPr>
          <a:xfrm>
            <a:off x="1296874" y="6410325"/>
            <a:ext cx="4793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2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6F1C6-6F6E-4EA5-BEAE-2D5BEFF87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46" y="275054"/>
            <a:ext cx="8227708" cy="6307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3C957-9207-4CE4-9D6A-C61523FF98A4}"/>
              </a:ext>
            </a:extLst>
          </p:cNvPr>
          <p:cNvSpPr txBox="1"/>
          <p:nvPr/>
        </p:nvSpPr>
        <p:spPr>
          <a:xfrm>
            <a:off x="2370338" y="5921406"/>
            <a:ext cx="245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414132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47163" y="3519055"/>
            <a:ext cx="5022273" cy="139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Spherical Flows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86534" y="2171582"/>
                <a:ext cx="19155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34" y="2171582"/>
                <a:ext cx="191558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2108" y="2052062"/>
                <a:ext cx="7576048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sz="3200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}=0</m:t>
                    </m:r>
                  </m:oMath>
                </a14:m>
                <a:r>
                  <a:rPr lang="en-US" sz="3200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8" y="2052062"/>
                <a:ext cx="7576048" cy="695383"/>
              </a:xfrm>
              <a:prstGeom prst="rect">
                <a:avLst/>
              </a:prstGeom>
              <a:blipFill>
                <a:blip r:embed="rId3"/>
                <a:stretch>
                  <a:fillRect t="-3509" b="-2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85109" y="2812991"/>
            <a:ext cx="8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3670" y="2812991"/>
            <a:ext cx="100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6469" y="2812991"/>
            <a:ext cx="14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542" y="1649898"/>
            <a:ext cx="11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7" y="3454857"/>
            <a:ext cx="4748796" cy="344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12967" y="3662931"/>
                <a:ext cx="1670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67" y="3662931"/>
                <a:ext cx="1670650" cy="369332"/>
              </a:xfrm>
              <a:prstGeom prst="rect">
                <a:avLst/>
              </a:prstGeom>
              <a:blipFill>
                <a:blip r:embed="rId6"/>
                <a:stretch>
                  <a:fillRect l="-11314" t="-30000" r="-3285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69618" y="4241080"/>
                <a:ext cx="4633833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18" y="4241080"/>
                <a:ext cx="4633833" cy="568489"/>
              </a:xfrm>
              <a:prstGeom prst="rect">
                <a:avLst/>
              </a:prstGeom>
              <a:blipFill>
                <a:blip r:embed="rId7"/>
                <a:stretch>
                  <a:fillRect l="-4079" t="-5376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954488" y="5023273"/>
            <a:ext cx="1805122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Nice</a:t>
            </a:r>
            <a:r>
              <a:rPr lang="en-US" dirty="0"/>
              <a:t>---we have two constants from our conserved fluxes of energy and mass!!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8EA8-D8B5-422A-A018-B2E2875D3521}"/>
              </a:ext>
            </a:extLst>
          </p:cNvPr>
          <p:cNvSpPr txBox="1"/>
          <p:nvPr/>
        </p:nvSpPr>
        <p:spPr>
          <a:xfrm>
            <a:off x="9722807" y="1651381"/>
            <a:ext cx="11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111902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Integrals of the Motion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64078" y="2638786"/>
                <a:ext cx="27876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78" y="2638786"/>
                <a:ext cx="2787623" cy="615553"/>
              </a:xfrm>
              <a:prstGeom prst="rect">
                <a:avLst/>
              </a:prstGeom>
              <a:blipFill>
                <a:blip r:embed="rId2"/>
                <a:stretch>
                  <a:fillRect l="-10917" t="-27723" b="-46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39790" y="3948714"/>
                <a:ext cx="7731988" cy="947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l-GR" sz="4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790" y="3948714"/>
                <a:ext cx="7731988" cy="947503"/>
              </a:xfrm>
              <a:prstGeom prst="rect">
                <a:avLst/>
              </a:prstGeom>
              <a:blipFill>
                <a:blip r:embed="rId3"/>
                <a:stretch>
                  <a:fillRect l="-4022" t="-5161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A74E5979-2EFB-4FCE-9346-F119F81419FA}"/>
              </a:ext>
            </a:extLst>
          </p:cNvPr>
          <p:cNvSpPr/>
          <p:nvPr/>
        </p:nvSpPr>
        <p:spPr>
          <a:xfrm>
            <a:off x="5124347" y="2236371"/>
            <a:ext cx="357735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728FE63-ABBF-4172-9C87-47210F52BC66}"/>
              </a:ext>
            </a:extLst>
          </p:cNvPr>
          <p:cNvSpPr/>
          <p:nvPr/>
        </p:nvSpPr>
        <p:spPr>
          <a:xfrm>
            <a:off x="6207422" y="3433225"/>
            <a:ext cx="357735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1F393A7-83F0-455A-8164-06B6BB15D914}"/>
              </a:ext>
            </a:extLst>
          </p:cNvPr>
          <p:cNvSpPr/>
          <p:nvPr/>
        </p:nvSpPr>
        <p:spPr>
          <a:xfrm>
            <a:off x="7015290" y="3429000"/>
            <a:ext cx="357735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C49347C-7FA0-4CED-8BB9-79F85A27DBFF}"/>
              </a:ext>
            </a:extLst>
          </p:cNvPr>
          <p:cNvSpPr/>
          <p:nvPr/>
        </p:nvSpPr>
        <p:spPr>
          <a:xfrm>
            <a:off x="8036222" y="3437458"/>
            <a:ext cx="357735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C2B385DC-BCF6-433D-8618-8AD6E332952E}"/>
              </a:ext>
            </a:extLst>
          </p:cNvPr>
          <p:cNvSpPr/>
          <p:nvPr/>
        </p:nvSpPr>
        <p:spPr>
          <a:xfrm>
            <a:off x="10214043" y="3428999"/>
            <a:ext cx="357735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6056688" y="2664520"/>
            <a:ext cx="591243" cy="56803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Equation Short…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85914" y="4488873"/>
                <a:ext cx="225388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914" y="4488873"/>
                <a:ext cx="2253887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1603" y="1981838"/>
                <a:ext cx="22324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03" y="1981838"/>
                <a:ext cx="2232406" cy="492443"/>
              </a:xfrm>
              <a:prstGeom prst="rect">
                <a:avLst/>
              </a:prstGeom>
              <a:blipFill>
                <a:blip r:embed="rId3"/>
                <a:stretch>
                  <a:fillRect l="-11202" t="-27160" b="-4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6817" y="2569524"/>
                <a:ext cx="6185219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l-GR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}+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817" y="2569524"/>
                <a:ext cx="6185219" cy="758028"/>
              </a:xfrm>
              <a:prstGeom prst="rect">
                <a:avLst/>
              </a:prstGeom>
              <a:blipFill>
                <a:blip r:embed="rId4"/>
                <a:stretch>
                  <a:fillRect l="-4043" t="-5645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86804" y="439044"/>
                <a:ext cx="5505994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04" y="439044"/>
                <a:ext cx="5505994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4436" y="3947543"/>
                <a:ext cx="465127" cy="601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4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endParaRPr lang="en-US" sz="4000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436" y="3947543"/>
                <a:ext cx="465127" cy="601383"/>
              </a:xfrm>
              <a:prstGeom prst="rect">
                <a:avLst/>
              </a:prstGeom>
              <a:blipFill>
                <a:blip r:embed="rId6"/>
                <a:stretch>
                  <a:fillRect r="-44737" b="-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6483927" y="1109164"/>
            <a:ext cx="471055" cy="1460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42018" y="3172691"/>
            <a:ext cx="554182" cy="158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192492" y="3172691"/>
            <a:ext cx="671944" cy="852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4880" y="5752190"/>
                <a:ext cx="2038336" cy="92333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need one more relation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0" y="5752190"/>
                <a:ext cx="2038336" cy="923330"/>
              </a:xfrm>
              <a:prstGeom prst="rect">
                <a:avLst/>
              </a:prstGeom>
              <a:blipFill>
                <a:blip r:embed="rId7"/>
                <a:stretch>
                  <a:fillRect l="-1466" t="-1911" r="-880" b="-7643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163216" y="3172691"/>
            <a:ext cx="3932784" cy="2579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7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2FED5-FC98-43BA-BC26-81A388B3D5AE}"/>
              </a:ext>
            </a:extLst>
          </p:cNvPr>
          <p:cNvSpPr/>
          <p:nvPr/>
        </p:nvSpPr>
        <p:spPr>
          <a:xfrm>
            <a:off x="2244337" y="5752190"/>
            <a:ext cx="267389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56688" y="2664520"/>
            <a:ext cx="591243" cy="56803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Equation Short…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85914" y="4488873"/>
                <a:ext cx="225388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𝐺𝑀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914" y="4488873"/>
                <a:ext cx="2253887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1603" y="1981838"/>
                <a:ext cx="22324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Ṁ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03" y="1981838"/>
                <a:ext cx="2232406" cy="492443"/>
              </a:xfrm>
              <a:prstGeom prst="rect">
                <a:avLst/>
              </a:prstGeom>
              <a:blipFill>
                <a:blip r:embed="rId3"/>
                <a:stretch>
                  <a:fillRect l="-11202" t="-27160" b="-4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6817" y="2569524"/>
                <a:ext cx="6185219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Ė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Ṁ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l-GR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}+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817" y="2569524"/>
                <a:ext cx="6185219" cy="758028"/>
              </a:xfrm>
              <a:prstGeom prst="rect">
                <a:avLst/>
              </a:prstGeom>
              <a:blipFill>
                <a:blip r:embed="rId4"/>
                <a:stretch>
                  <a:fillRect l="-4043" t="-5645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86804" y="439044"/>
                <a:ext cx="5505994" cy="670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num>
                      <m:den>
                        <m:r>
                          <a:rPr lang="el-GR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04" y="439044"/>
                <a:ext cx="5505994" cy="670120"/>
              </a:xfrm>
              <a:prstGeom prst="rect">
                <a:avLst/>
              </a:prstGeom>
              <a:blipFill>
                <a:blip r:embed="rId5"/>
                <a:stretch>
                  <a:fillRect t="-90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4436" y="3947543"/>
                <a:ext cx="465127" cy="601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4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</a:t>
                </a:r>
                <a:endParaRPr lang="en-US" sz="4000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436" y="3947543"/>
                <a:ext cx="465127" cy="601383"/>
              </a:xfrm>
              <a:prstGeom prst="rect">
                <a:avLst/>
              </a:prstGeom>
              <a:blipFill>
                <a:blip r:embed="rId6"/>
                <a:stretch>
                  <a:fillRect r="-44737" b="-4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6483927" y="1109164"/>
            <a:ext cx="471055" cy="1460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42018" y="3172691"/>
            <a:ext cx="554182" cy="158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192492" y="3172691"/>
            <a:ext cx="671944" cy="852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4880" y="5752190"/>
                <a:ext cx="2038336" cy="92333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need one more relation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0" y="5752190"/>
                <a:ext cx="2038336" cy="923330"/>
              </a:xfrm>
              <a:prstGeom prst="rect">
                <a:avLst/>
              </a:prstGeom>
              <a:blipFill>
                <a:blip r:embed="rId7"/>
                <a:stretch>
                  <a:fillRect l="-1466" t="-1911" r="-880" b="-7643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8727" y="6000687"/>
                <a:ext cx="2505751" cy="426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27" y="6000687"/>
                <a:ext cx="2505751" cy="426335"/>
              </a:xfrm>
              <a:prstGeom prst="rect">
                <a:avLst/>
              </a:prstGeom>
              <a:blipFill>
                <a:blip r:embed="rId8"/>
                <a:stretch>
                  <a:fillRect l="-2433" r="-3893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163216" y="3172691"/>
            <a:ext cx="3997887" cy="25215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7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2971</Words>
  <Application>Microsoft Office PowerPoint</Application>
  <PresentationFormat>Widescreen</PresentationFormat>
  <Paragraphs>449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Aharoni</vt:lpstr>
      <vt:lpstr>Arial</vt:lpstr>
      <vt:lpstr>Blackadder ITC</vt:lpstr>
      <vt:lpstr>Broadway</vt:lpstr>
      <vt:lpstr>Calibri</vt:lpstr>
      <vt:lpstr>Calibri Light</vt:lpstr>
      <vt:lpstr>Cambria Math</vt:lpstr>
      <vt:lpstr>Vladimir Script</vt:lpstr>
      <vt:lpstr>Office Theme</vt:lpstr>
      <vt:lpstr>ACT III</vt:lpstr>
      <vt:lpstr>ACT III Scene 1  </vt:lpstr>
      <vt:lpstr>Winds, Accretion Flows &amp; Magnetoconvection</vt:lpstr>
      <vt:lpstr>Winds, Accretion Flows</vt:lpstr>
      <vt:lpstr>The Radiation Field</vt:lpstr>
      <vt:lpstr>Steady Spherical Flows </vt:lpstr>
      <vt:lpstr>2 Integrals of the Motion </vt:lpstr>
      <vt:lpstr>One Equation Short… </vt:lpstr>
      <vt:lpstr>One Equation Short… </vt:lpstr>
      <vt:lpstr>The Bondi/Parker Equation-I</vt:lpstr>
      <vt:lpstr>The Bondi/Parker Equation-II</vt:lpstr>
      <vt:lpstr>The Bondi/Parker Equation-III</vt:lpstr>
      <vt:lpstr>The Bondi/Parker Equation-IV</vt:lpstr>
      <vt:lpstr>The Bondi/Parker Equation-V</vt:lpstr>
      <vt:lpstr>The Internal Energy Equation-I</vt:lpstr>
      <vt:lpstr>The Internal Energy Equation-II</vt:lpstr>
      <vt:lpstr>The Internal Energy Equation-III</vt:lpstr>
      <vt:lpstr>The Bondi/Parker Equation(s)</vt:lpstr>
      <vt:lpstr>The Bondi/Parker Equation(s)</vt:lpstr>
      <vt:lpstr>The Bondi/Parker Equation-No Radiation</vt:lpstr>
      <vt:lpstr>PowerPoint Presentation</vt:lpstr>
      <vt:lpstr>Isothermal Wind &amp; Accretion</vt:lpstr>
      <vt:lpstr>The Bondi/Parker Equation(s)</vt:lpstr>
      <vt:lpstr>Radiatively Driven Winds-Phenomenology</vt:lpstr>
      <vt:lpstr>Radiatively Driven Winds-Phenomenology</vt:lpstr>
      <vt:lpstr>Flows with Thomson Scattering</vt:lpstr>
      <vt:lpstr>Thomson Scattering-The Rest of the Story</vt:lpstr>
      <vt:lpstr>Radiatively Driven Winds-CAK Theory</vt:lpstr>
      <vt:lpstr>ACT III Scene 2 </vt:lpstr>
      <vt:lpstr>Magnetoconvection</vt:lpstr>
      <vt:lpstr>Meet MURaM</vt:lpstr>
      <vt:lpstr>PowerPoint Presentation</vt:lpstr>
      <vt:lpstr>The Radiation Field</vt:lpstr>
      <vt:lpstr>The Radiation Field: Radiation Diffusion</vt:lpstr>
      <vt:lpstr>PowerPoint Presentation</vt:lpstr>
      <vt:lpstr>PowerPoint Presentation</vt:lpstr>
      <vt:lpstr>PowerPoint Presentation</vt:lpstr>
      <vt:lpstr>The Radiation Field: “A Chromosphere”</vt:lpstr>
      <vt:lpstr>The Material: Mass Flux</vt:lpstr>
      <vt:lpstr>PowerPoint Presentation</vt:lpstr>
      <vt:lpstr>The Material: Mean Stratification</vt:lpstr>
      <vt:lpstr>The Material: Mean Flows</vt:lpstr>
      <vt:lpstr>The Material: Turbulence</vt:lpstr>
      <vt:lpstr>The Material: Anisotropic Turbulence</vt:lpstr>
      <vt:lpstr>The Magnetic Field</vt:lpstr>
      <vt:lpstr>PowerPoint Presentation</vt:lpstr>
      <vt:lpstr>The Magnetic Field: Local Dynamo</vt:lpstr>
      <vt:lpstr>CURTAIN CALL </vt:lpstr>
      <vt:lpstr>Momentum Conservation</vt:lpstr>
      <vt:lpstr>Energy Conservation</vt:lpstr>
      <vt:lpstr>The “Golden Rule of RMHD”</vt:lpstr>
      <vt:lpstr>Corollary to the “Golden Rule of RMHD”</vt:lpstr>
      <vt:lpstr>A Semi-Final Thought…!</vt:lpstr>
      <vt:lpstr>A Final Thought…!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 3700 meets PHY 6756</dc:title>
  <dc:creator>Thomas Bogdan</dc:creator>
  <cp:lastModifiedBy>Thomas Bogdan</cp:lastModifiedBy>
  <cp:revision>299</cp:revision>
  <dcterms:created xsi:type="dcterms:W3CDTF">2016-11-07T15:33:42Z</dcterms:created>
  <dcterms:modified xsi:type="dcterms:W3CDTF">2018-09-09T17:35:03Z</dcterms:modified>
</cp:coreProperties>
</file>