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14" r:id="rId4"/>
    <p:sldId id="268" r:id="rId5"/>
    <p:sldId id="270" r:id="rId6"/>
    <p:sldId id="257" r:id="rId7"/>
    <p:sldId id="271" r:id="rId8"/>
    <p:sldId id="309" r:id="rId9"/>
    <p:sldId id="258" r:id="rId10"/>
    <p:sldId id="310" r:id="rId11"/>
    <p:sldId id="259" r:id="rId12"/>
    <p:sldId id="318" r:id="rId13"/>
    <p:sldId id="308" r:id="rId14"/>
    <p:sldId id="320" r:id="rId15"/>
    <p:sldId id="295" r:id="rId16"/>
    <p:sldId id="263" r:id="rId17"/>
    <p:sldId id="311" r:id="rId18"/>
    <p:sldId id="296" r:id="rId19"/>
    <p:sldId id="262" r:id="rId20"/>
    <p:sldId id="275" r:id="rId21"/>
    <p:sldId id="312" r:id="rId22"/>
    <p:sldId id="297" r:id="rId23"/>
    <p:sldId id="298" r:id="rId24"/>
    <p:sldId id="261" r:id="rId25"/>
    <p:sldId id="313" r:id="rId26"/>
    <p:sldId id="299" r:id="rId27"/>
    <p:sldId id="260" r:id="rId28"/>
    <p:sldId id="300" r:id="rId29"/>
    <p:sldId id="303" r:id="rId30"/>
    <p:sldId id="301" r:id="rId31"/>
    <p:sldId id="302" r:id="rId32"/>
    <p:sldId id="307" r:id="rId33"/>
    <p:sldId id="305" r:id="rId34"/>
    <p:sldId id="306" r:id="rId35"/>
    <p:sldId id="264" r:id="rId36"/>
    <p:sldId id="276" r:id="rId37"/>
    <p:sldId id="277" r:id="rId38"/>
    <p:sldId id="315" r:id="rId39"/>
    <p:sldId id="265" r:id="rId40"/>
    <p:sldId id="266" r:id="rId41"/>
    <p:sldId id="267" r:id="rId42"/>
    <p:sldId id="272" r:id="rId43"/>
    <p:sldId id="273" r:id="rId44"/>
    <p:sldId id="274" r:id="rId45"/>
    <p:sldId id="278" r:id="rId46"/>
    <p:sldId id="279" r:id="rId47"/>
    <p:sldId id="280" r:id="rId48"/>
    <p:sldId id="281" r:id="rId49"/>
    <p:sldId id="282" r:id="rId50"/>
    <p:sldId id="284" r:id="rId51"/>
    <p:sldId id="283" r:id="rId52"/>
    <p:sldId id="321" r:id="rId53"/>
    <p:sldId id="293" r:id="rId54"/>
    <p:sldId id="319" r:id="rId55"/>
    <p:sldId id="288" r:id="rId56"/>
    <p:sldId id="289" r:id="rId57"/>
    <p:sldId id="269" r:id="rId58"/>
    <p:sldId id="285" r:id="rId59"/>
    <p:sldId id="286" r:id="rId60"/>
    <p:sldId id="292" r:id="rId61"/>
    <p:sldId id="31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ogdan" initials="TB" lastIdx="0" clrIdx="0">
    <p:extLst>
      <p:ext uri="{19B8F6BF-5375-455C-9EA6-DF929625EA0E}">
        <p15:presenceInfo xmlns:p15="http://schemas.microsoft.com/office/powerpoint/2012/main" userId="562cf9bfc69a1a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9320-331B-457E-B7A0-88C393826FE2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768B7-6849-4FBD-BEC4-E73B2393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1.png"/><Relationship Id="rId4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0.png"/><Relationship Id="rId4" Type="http://schemas.openxmlformats.org/officeDocument/2006/relationships/image" Target="../media/image49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217" y="1130612"/>
            <a:ext cx="9144000" cy="2387600"/>
          </a:xfrm>
        </p:spPr>
        <p:txBody>
          <a:bodyPr/>
          <a:lstStyle/>
          <a:p>
            <a:r>
              <a:rPr lang="en-US" dirty="0"/>
              <a:t>ACTS I &amp;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4217" y="3690814"/>
            <a:ext cx="9144000" cy="1655762"/>
          </a:xfrm>
        </p:spPr>
        <p:txBody>
          <a:bodyPr/>
          <a:lstStyle/>
          <a:p>
            <a:r>
              <a:rPr lang="en-US" dirty="0"/>
              <a:t>Lecture 1: Basic Theory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0036" y="4720663"/>
            <a:ext cx="263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Tom Bogdan</a:t>
            </a:r>
          </a:p>
          <a:p>
            <a:pPr algn="ctr"/>
            <a:r>
              <a:rPr lang="en-US" dirty="0"/>
              <a:t>Paul Charbonneau</a:t>
            </a:r>
          </a:p>
          <a:p>
            <a:pPr algn="ctr"/>
            <a:r>
              <a:rPr lang="en-US" dirty="0"/>
              <a:t>October 3,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EBD7-358D-4ECF-8521-3E1CCDA61104}"/>
              </a:ext>
            </a:extLst>
          </p:cNvPr>
          <p:cNvSpPr txBox="1"/>
          <p:nvPr/>
        </p:nvSpPr>
        <p:spPr>
          <a:xfrm>
            <a:off x="1193913" y="47975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EC7-CE2D-468A-A564-A0013C465AA9}"/>
              </a:ext>
            </a:extLst>
          </p:cNvPr>
          <p:cNvSpPr txBox="1"/>
          <p:nvPr/>
        </p:nvSpPr>
        <p:spPr>
          <a:xfrm>
            <a:off x="3552547" y="1675672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00713-FAAC-4B37-A70B-23708E30C0C9}"/>
              </a:ext>
            </a:extLst>
          </p:cNvPr>
          <p:cNvSpPr txBox="1"/>
          <p:nvPr/>
        </p:nvSpPr>
        <p:spPr>
          <a:xfrm>
            <a:off x="3552547" y="4334029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With Words &amp; Music By</a:t>
            </a:r>
          </a:p>
        </p:txBody>
      </p:sp>
    </p:spTree>
    <p:extLst>
      <p:ext uri="{BB962C8B-B14F-4D97-AF65-F5344CB8AC3E}">
        <p14:creationId xmlns:p14="http://schemas.microsoft.com/office/powerpoint/2010/main" val="77630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B4A4EE-6241-4E82-813C-EB6F0F079D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8907" y="2867103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34AF3A-1A78-4316-A158-B67682CA50E7}"/>
              </a:ext>
            </a:extLst>
          </p:cNvPr>
          <p:cNvCxnSpPr/>
          <p:nvPr/>
        </p:nvCxnSpPr>
        <p:spPr>
          <a:xfrm flipV="1">
            <a:off x="6990395" y="3370486"/>
            <a:ext cx="2036811" cy="3007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8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798" y="1597682"/>
                <a:ext cx="886691" cy="1755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597682"/>
                <a:ext cx="886691" cy="1755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7291" y="1690688"/>
                <a:ext cx="1211870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1" y="1690688"/>
                <a:ext cx="1211870" cy="1769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/>
          <p:cNvSpPr/>
          <p:nvPr/>
        </p:nvSpPr>
        <p:spPr>
          <a:xfrm>
            <a:off x="2098959" y="1520019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8019" y="1770702"/>
            <a:ext cx="176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 Density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954982" y="1509846"/>
            <a:ext cx="2653146" cy="215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3068" y="1783695"/>
            <a:ext cx="176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Internal Energy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8595" y="2060356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595" y="2060356"/>
                <a:ext cx="85953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89127" y="2014189"/>
                <a:ext cx="82234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6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27" y="2014189"/>
                <a:ext cx="82234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432068" y="4031670"/>
            <a:ext cx="1582996" cy="2376055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7291" y="4031670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42564" y="4031670"/>
            <a:ext cx="1582996" cy="23760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97810" y="468579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10" y="4685792"/>
                <a:ext cx="85953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287129" y="468579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29" y="4685792"/>
                <a:ext cx="85953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84629" y="4437814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5434" y="4499200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7971" y="4224127"/>
            <a:ext cx="108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Electro- Magnetic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90271" y="5625511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0388" y="5636948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9780" y="5622110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Kinetic Energy</a:t>
            </a:r>
          </a:p>
        </p:txBody>
      </p:sp>
      <p:sp>
        <p:nvSpPr>
          <p:cNvPr id="27" name="Arrow: Down 26"/>
          <p:cNvSpPr/>
          <p:nvPr/>
        </p:nvSpPr>
        <p:spPr>
          <a:xfrm>
            <a:off x="4038672" y="5192574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>
            <a:off x="8659754" y="5164890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6327072" y="5192575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06027" y="4684743"/>
            <a:ext cx="660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−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0711" y="5976626"/>
            <a:ext cx="2038336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sign flips </a:t>
            </a:r>
            <a:r>
              <a:rPr lang="en-US" b="1" i="1" u="sng" dirty="0"/>
              <a:t>or</a:t>
            </a:r>
            <a:r>
              <a:rPr lang="en-US" dirty="0"/>
              <a:t> the arrow flips!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9970178-8645-49E2-981A-C697D990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Conservation Laws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205F73-A21D-4260-9407-EE1DEDB7FFF5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289047" y="5337981"/>
            <a:ext cx="1749625" cy="96181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F4419F-A9A0-4877-9F73-8024F5519CD6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289047" y="5337981"/>
            <a:ext cx="525100" cy="96181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0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798" y="1597682"/>
                <a:ext cx="886691" cy="1755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597682"/>
                <a:ext cx="886691" cy="1755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7291" y="1690688"/>
                <a:ext cx="1211870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1" y="1690688"/>
                <a:ext cx="1211870" cy="1769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/>
          <p:cNvSpPr/>
          <p:nvPr/>
        </p:nvSpPr>
        <p:spPr>
          <a:xfrm>
            <a:off x="2098959" y="1520019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8019" y="1770702"/>
            <a:ext cx="176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 Density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954982" y="1509846"/>
            <a:ext cx="2653146" cy="215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3068" y="1783695"/>
            <a:ext cx="176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Internal Energy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8595" y="2060356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595" y="2060356"/>
                <a:ext cx="85953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89127" y="2014189"/>
                <a:ext cx="82234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6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27" y="2014189"/>
                <a:ext cx="82234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432068" y="4031670"/>
            <a:ext cx="1582996" cy="2376055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7291" y="4031670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42564" y="4031670"/>
            <a:ext cx="1582996" cy="23760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97810" y="468579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10" y="4685792"/>
                <a:ext cx="85953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287129" y="468579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29" y="4685792"/>
                <a:ext cx="85953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84629" y="4437814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5434" y="4499200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7971" y="4224127"/>
            <a:ext cx="108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Electro- Magnetic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90271" y="5625511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0388" y="5636948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9780" y="5622110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Kinetic Energy</a:t>
            </a:r>
          </a:p>
        </p:txBody>
      </p:sp>
      <p:sp>
        <p:nvSpPr>
          <p:cNvPr id="27" name="Arrow: Down 26"/>
          <p:cNvSpPr/>
          <p:nvPr/>
        </p:nvSpPr>
        <p:spPr>
          <a:xfrm rot="10800000">
            <a:off x="4038672" y="5192574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>
            <a:off x="8659754" y="5164890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6327072" y="5192575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0711" y="5976626"/>
            <a:ext cx="2038336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sign flips </a:t>
            </a:r>
            <a:r>
              <a:rPr lang="en-US" b="1" i="1" u="sng" dirty="0"/>
              <a:t>or</a:t>
            </a:r>
            <a:r>
              <a:rPr lang="en-US" dirty="0"/>
              <a:t> the arrow flips!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9970178-8645-49E2-981A-C697D990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Conservation Laws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205F73-A21D-4260-9407-EE1DEDB7FFF5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289047" y="5337981"/>
            <a:ext cx="1749625" cy="96181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F4419F-A9A0-4877-9F73-8024F5519CD6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289047" y="5337981"/>
            <a:ext cx="525100" cy="96181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6C4B31-F99E-4875-BEBF-88CEEAD0A6B2}"/>
                  </a:ext>
                </a:extLst>
              </p:cNvPr>
              <p:cNvSpPr/>
              <p:nvPr/>
            </p:nvSpPr>
            <p:spPr>
              <a:xfrm>
                <a:off x="2496556" y="468758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6C4B31-F99E-4875-BEBF-88CEEAD0A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556" y="4687582"/>
                <a:ext cx="85953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38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C2CA5FD-E258-4F56-9D7B-FD41A012E4AD}"/>
              </a:ext>
            </a:extLst>
          </p:cNvPr>
          <p:cNvSpPr/>
          <p:nvPr/>
        </p:nvSpPr>
        <p:spPr>
          <a:xfrm>
            <a:off x="4306526" y="4896873"/>
            <a:ext cx="462931" cy="703384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04CAD0-62BF-407A-8306-83161DCEBE5B}"/>
              </a:ext>
            </a:extLst>
          </p:cNvPr>
          <p:cNvSpPr/>
          <p:nvPr/>
        </p:nvSpPr>
        <p:spPr>
          <a:xfrm>
            <a:off x="5827590" y="3271485"/>
            <a:ext cx="462931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0545" y="1427346"/>
                <a:ext cx="3886128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427346"/>
                <a:ext cx="3886128" cy="1170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5" y="3190617"/>
                <a:ext cx="7737824" cy="1077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000" i="1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+</a:t>
                </a:r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b="1" i="1" dirty="0"/>
                  <a:t>f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3190617"/>
                <a:ext cx="7737824" cy="1077924"/>
              </a:xfrm>
              <a:prstGeom prst="rect">
                <a:avLst/>
              </a:prstGeom>
              <a:blipFill>
                <a:blip r:embed="rId3"/>
                <a:stretch>
                  <a:fillRect l="-79" r="-2994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861299"/>
                <a:ext cx="6284990" cy="12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61299"/>
                <a:ext cx="6284990" cy="12746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36266" y="1240323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Thermal conduction and viscous stresses can also be accommodated in these terms if desired.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7A981-012D-474B-9151-2085031AE26F}"/>
              </a:ext>
            </a:extLst>
          </p:cNvPr>
          <p:cNvSpPr txBox="1"/>
          <p:nvPr/>
        </p:nvSpPr>
        <p:spPr>
          <a:xfrm>
            <a:off x="9399526" y="5000093"/>
            <a:ext cx="2038336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gas pressure!</a:t>
            </a:r>
          </a:p>
        </p:txBody>
      </p:sp>
    </p:spTree>
    <p:extLst>
      <p:ext uri="{BB962C8B-B14F-4D97-AF65-F5344CB8AC3E}">
        <p14:creationId xmlns:p14="http://schemas.microsoft.com/office/powerpoint/2010/main" val="50803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xagon 11">
            <a:extLst>
              <a:ext uri="{FF2B5EF4-FFF2-40B4-BE49-F238E27FC236}">
                <a16:creationId xmlns:a16="http://schemas.microsoft.com/office/drawing/2014/main" id="{0BB874D4-7DD9-449C-8E86-ADA1178DF0D3}"/>
              </a:ext>
            </a:extLst>
          </p:cNvPr>
          <p:cNvSpPr/>
          <p:nvPr/>
        </p:nvSpPr>
        <p:spPr>
          <a:xfrm>
            <a:off x="8104758" y="3328019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545" y="3190617"/>
                <a:ext cx="7737824" cy="1077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000" i="1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40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4000" i="1" dirty="0"/>
                  <a:t> </a:t>
                </a:r>
                <a:r>
                  <a:rPr lang="en-US" sz="4000" dirty="0"/>
                  <a:t>+</a:t>
                </a:r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b="1" i="1" dirty="0"/>
                  <a:t>f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3190617"/>
                <a:ext cx="7737824" cy="1077924"/>
              </a:xfrm>
              <a:prstGeom prst="rect">
                <a:avLst/>
              </a:prstGeom>
              <a:blipFill>
                <a:blip r:embed="rId3"/>
                <a:stretch>
                  <a:fillRect l="-79" r="-2994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1AA715AA-D573-496B-9806-D6605A5FE292}"/>
              </a:ext>
            </a:extLst>
          </p:cNvPr>
          <p:cNvSpPr/>
          <p:nvPr/>
        </p:nvSpPr>
        <p:spPr>
          <a:xfrm>
            <a:off x="6474540" y="5086320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4861299"/>
                <a:ext cx="6284990" cy="127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61299"/>
                <a:ext cx="6284990" cy="12746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0545" y="1427346"/>
                <a:ext cx="3886128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427346"/>
                <a:ext cx="3886128" cy="1170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536266" y="1240323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Thermal conduction and viscous stresses can also be accommodated in these terms if desired.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5264E-04CE-42EA-B182-19A8ACA523D8}"/>
              </a:ext>
            </a:extLst>
          </p:cNvPr>
          <p:cNvSpPr txBox="1"/>
          <p:nvPr/>
        </p:nvSpPr>
        <p:spPr>
          <a:xfrm>
            <a:off x="9031596" y="4987059"/>
            <a:ext cx="2038336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determine these two terms!</a:t>
            </a:r>
          </a:p>
        </p:txBody>
      </p:sp>
    </p:spTree>
    <p:extLst>
      <p:ext uri="{BB962C8B-B14F-4D97-AF65-F5344CB8AC3E}">
        <p14:creationId xmlns:p14="http://schemas.microsoft.com/office/powerpoint/2010/main" val="297494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4291" y="1316183"/>
            <a:ext cx="3366654" cy="196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0545" y="1427346"/>
                <a:ext cx="1554721" cy="46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427346"/>
                <a:ext cx="1554721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0569" y="2006714"/>
                <a:ext cx="3169394" cy="440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69" y="2006714"/>
                <a:ext cx="3169394" cy="440698"/>
              </a:xfrm>
              <a:prstGeom prst="rect">
                <a:avLst/>
              </a:prstGeom>
              <a:blipFill>
                <a:blip r:embed="rId3"/>
                <a:stretch>
                  <a:fillRect l="-2115" r="-2115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516979"/>
                <a:ext cx="2516715" cy="5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16979"/>
                <a:ext cx="2516715" cy="509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96557" y="3853153"/>
                <a:ext cx="908793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57" y="3853153"/>
                <a:ext cx="9087937" cy="819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28974" y="4779695"/>
                <a:ext cx="613405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74" y="4779695"/>
                <a:ext cx="6134052" cy="81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5084" y="5932913"/>
                <a:ext cx="5938229" cy="723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+</a:t>
                </a:r>
                <a:r>
                  <a:rPr lang="en-US" sz="2800" b="0" dirty="0"/>
                  <a:t> </a:t>
                </a:r>
                <a:r>
                  <a:rPr lang="en-US" sz="2800" b="1" i="1" dirty="0"/>
                  <a:t>f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84" y="5932913"/>
                <a:ext cx="5938229" cy="723596"/>
              </a:xfrm>
              <a:prstGeom prst="rect">
                <a:avLst/>
              </a:prstGeom>
              <a:blipFill>
                <a:blip r:embed="rId7"/>
                <a:stretch>
                  <a:fillRect r="-82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/>
          <p:cNvSpPr/>
          <p:nvPr/>
        </p:nvSpPr>
        <p:spPr>
          <a:xfrm>
            <a:off x="7315612" y="4699042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/>
          <p:cNvSpPr/>
          <p:nvPr/>
        </p:nvSpPr>
        <p:spPr>
          <a:xfrm rot="10800000">
            <a:off x="7315612" y="4448449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399" y="1853992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Thermal conduction and viscous stresses can also be accommodated in these terms if desired.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91000" y="1930353"/>
            <a:ext cx="152399" cy="132460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580124" y="5789491"/>
            <a:ext cx="462931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BCD814-5B38-4FED-9F39-602820874EF1}"/>
              </a:ext>
            </a:extLst>
          </p:cNvPr>
          <p:cNvSpPr/>
          <p:nvPr/>
        </p:nvSpPr>
        <p:spPr>
          <a:xfrm>
            <a:off x="7489471" y="3801582"/>
            <a:ext cx="57376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AEBA29A-9F1B-446D-8C6D-AEA687659231}"/>
              </a:ext>
            </a:extLst>
          </p:cNvPr>
          <p:cNvSpPr/>
          <p:nvPr/>
        </p:nvSpPr>
        <p:spPr>
          <a:xfrm>
            <a:off x="7558127" y="4759915"/>
            <a:ext cx="57376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8035636" y="5946477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8376367" y="4831594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10293926" y="3908381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4291" y="1316183"/>
            <a:ext cx="3366654" cy="196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0545" y="1427346"/>
                <a:ext cx="1554721" cy="46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5" y="1427346"/>
                <a:ext cx="1554721" cy="468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0569" y="2006714"/>
                <a:ext cx="3169394" cy="440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i="1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+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b="1" i="1" dirty="0"/>
                  <a:t>f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69" y="2006714"/>
                <a:ext cx="3169394" cy="440698"/>
              </a:xfrm>
              <a:prstGeom prst="rect">
                <a:avLst/>
              </a:prstGeom>
              <a:blipFill>
                <a:blip r:embed="rId3"/>
                <a:stretch>
                  <a:fillRect l="-2115" r="-2115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516979"/>
                <a:ext cx="2516715" cy="5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16979"/>
                <a:ext cx="2516715" cy="509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96557" y="3853153"/>
                <a:ext cx="908793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57" y="3853153"/>
                <a:ext cx="9087937" cy="819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28974" y="4779695"/>
                <a:ext cx="613405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74" y="4779695"/>
                <a:ext cx="6134052" cy="81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55084" y="5932913"/>
                <a:ext cx="5938229" cy="723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+</a:t>
                </a:r>
                <a:r>
                  <a:rPr lang="en-US" sz="2800" b="0" dirty="0"/>
                  <a:t> </a:t>
                </a:r>
                <a:r>
                  <a:rPr lang="en-US" sz="2800" b="1" i="1" dirty="0"/>
                  <a:t>f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084" y="5932913"/>
                <a:ext cx="5938229" cy="723596"/>
              </a:xfrm>
              <a:prstGeom prst="rect">
                <a:avLst/>
              </a:prstGeom>
              <a:blipFill>
                <a:blip r:embed="rId7"/>
                <a:stretch>
                  <a:fillRect r="-82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490364" y="5189326"/>
            <a:ext cx="1967345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remains to determine these terms through full cost accounting!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3926" y="5570749"/>
            <a:ext cx="2038336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gas pressure!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399" y="1853992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Thermal conduction and viscous stresses can also be accommodated in these terms if desired.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91000" y="1930353"/>
            <a:ext cx="152399" cy="132460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B8B3B8-64A4-473C-81A5-E9EAAF909E04}"/>
              </a:ext>
            </a:extLst>
          </p:cNvPr>
          <p:cNvCxnSpPr>
            <a:cxnSpLocks/>
          </p:cNvCxnSpPr>
          <p:nvPr/>
        </p:nvCxnSpPr>
        <p:spPr>
          <a:xfrm flipV="1">
            <a:off x="10478987" y="4553527"/>
            <a:ext cx="191354" cy="65209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30CBCBD-EA00-4FF0-9751-43F98A326F0F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8916598" y="5471248"/>
            <a:ext cx="573766" cy="31824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898FB6-0C35-4E30-89FB-58D15554D0E0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626764" y="5789491"/>
            <a:ext cx="863600" cy="56928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4237FEA-F8B2-4839-8F90-65AC176BD58F}"/>
              </a:ext>
            </a:extLst>
          </p:cNvPr>
          <p:cNvSpPr/>
          <p:nvPr/>
        </p:nvSpPr>
        <p:spPr>
          <a:xfrm>
            <a:off x="5675855" y="4779695"/>
            <a:ext cx="462931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Gravitational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2874" y="1929792"/>
                <a:ext cx="327160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44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74" y="1929792"/>
                <a:ext cx="327160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189442" y="335418"/>
            <a:ext cx="1582996" cy="2376055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54876" y="1622015"/>
            <a:ext cx="14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Gravitational Energy</a:t>
            </a:r>
          </a:p>
        </p:txBody>
      </p:sp>
      <p:sp>
        <p:nvSpPr>
          <p:cNvPr id="8" name="Arrow: Down 7"/>
          <p:cNvSpPr/>
          <p:nvPr/>
        </p:nvSpPr>
        <p:spPr>
          <a:xfrm>
            <a:off x="10809076" y="1233290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80583" y="538063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3177" y="3159988"/>
                <a:ext cx="3886128" cy="1170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77" y="3159988"/>
                <a:ext cx="3886128" cy="1170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CE01A13-0BAB-47D3-BE0E-24EE74264450}"/>
              </a:ext>
            </a:extLst>
          </p:cNvPr>
          <p:cNvSpPr txBox="1"/>
          <p:nvPr/>
        </p:nvSpPr>
        <p:spPr>
          <a:xfrm>
            <a:off x="5481885" y="1720395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</a:t>
            </a:r>
            <a:r>
              <a:rPr lang="en-US" u="sng" dirty="0"/>
              <a:t>All</a:t>
            </a:r>
            <a:r>
              <a:rPr lang="en-US" dirty="0"/>
              <a:t> the gravity is provided by the material we are keeping track of via the continuity equation. </a:t>
            </a:r>
          </a:p>
        </p:txBody>
      </p:sp>
    </p:spTree>
    <p:extLst>
      <p:ext uri="{BB962C8B-B14F-4D97-AF65-F5344CB8AC3E}">
        <p14:creationId xmlns:p14="http://schemas.microsoft.com/office/powerpoint/2010/main" val="1306892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1330036"/>
            <a:ext cx="3345873" cy="1316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Gravitational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9091" y="1552188"/>
                <a:ext cx="1323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1552188"/>
                <a:ext cx="1323632" cy="276999"/>
              </a:xfrm>
              <a:prstGeom prst="rect">
                <a:avLst/>
              </a:prstGeom>
              <a:blipFill>
                <a:blip r:embed="rId2"/>
                <a:stretch>
                  <a:fillRect l="-3670" t="-4444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4996" y="4094017"/>
                <a:ext cx="7086940" cy="1053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96" y="4094017"/>
                <a:ext cx="7086940" cy="1053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189442" y="335418"/>
            <a:ext cx="1582996" cy="2376055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54876" y="1622015"/>
            <a:ext cx="14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Gravitational Energy</a:t>
            </a:r>
          </a:p>
        </p:txBody>
      </p:sp>
      <p:sp>
        <p:nvSpPr>
          <p:cNvPr id="8" name="Arrow: Down 7"/>
          <p:cNvSpPr/>
          <p:nvPr/>
        </p:nvSpPr>
        <p:spPr>
          <a:xfrm>
            <a:off x="10809076" y="1233290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80583" y="538063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9091" y="1988136"/>
                <a:ext cx="1747723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1988136"/>
                <a:ext cx="1747723" cy="52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26036" y="5483606"/>
                <a:ext cx="26897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036" y="5483606"/>
                <a:ext cx="268977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/>
          <p:cNvSpPr/>
          <p:nvPr/>
        </p:nvSpPr>
        <p:spPr>
          <a:xfrm>
            <a:off x="4483121" y="3631729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>
            <a:off x="6401975" y="3631729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/>
          <p:cNvSpPr/>
          <p:nvPr/>
        </p:nvSpPr>
        <p:spPr>
          <a:xfrm>
            <a:off x="7086600" y="3622257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/>
          <p:cNvSpPr/>
          <p:nvPr/>
        </p:nvSpPr>
        <p:spPr>
          <a:xfrm>
            <a:off x="8950034" y="3631729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57455" y="3073232"/>
            <a:ext cx="207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Coupling to matter</a:t>
            </a:r>
          </a:p>
        </p:txBody>
      </p:sp>
      <p:sp>
        <p:nvSpPr>
          <p:cNvPr id="18" name="Arrow: Down 17"/>
          <p:cNvSpPr/>
          <p:nvPr/>
        </p:nvSpPr>
        <p:spPr>
          <a:xfrm rot="10800000">
            <a:off x="8986535" y="6273706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CA3D2B5-6A15-483A-B96A-BEED7D762C57}"/>
              </a:ext>
            </a:extLst>
          </p:cNvPr>
          <p:cNvSpPr/>
          <p:nvPr/>
        </p:nvSpPr>
        <p:spPr>
          <a:xfrm>
            <a:off x="4330722" y="1317214"/>
            <a:ext cx="152399" cy="1324606"/>
          </a:xfrm>
          <a:prstGeom prst="rightBrac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01A13-0BAB-47D3-BE0E-24EE74264450}"/>
              </a:ext>
            </a:extLst>
          </p:cNvPr>
          <p:cNvSpPr txBox="1"/>
          <p:nvPr/>
        </p:nvSpPr>
        <p:spPr>
          <a:xfrm>
            <a:off x="4548555" y="1392926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</a:t>
            </a:r>
            <a:r>
              <a:rPr lang="en-US" u="sng" dirty="0"/>
              <a:t>All</a:t>
            </a:r>
            <a:r>
              <a:rPr lang="en-US" dirty="0"/>
              <a:t> the gravity is provided by the material we are keeping track of via the continuity equation. </a:t>
            </a:r>
          </a:p>
        </p:txBody>
      </p:sp>
    </p:spTree>
    <p:extLst>
      <p:ext uri="{BB962C8B-B14F-4D97-AF65-F5344CB8AC3E}">
        <p14:creationId xmlns:p14="http://schemas.microsoft.com/office/powerpoint/2010/main" val="426853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7770A-2056-49D1-9528-5322CCF22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69" y="167952"/>
            <a:ext cx="8683175" cy="64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9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A5BA752C-E485-4228-ADD5-4853DA31C163}"/>
              </a:ext>
            </a:extLst>
          </p:cNvPr>
          <p:cNvSpPr/>
          <p:nvPr/>
        </p:nvSpPr>
        <p:spPr>
          <a:xfrm>
            <a:off x="4736576" y="4187069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E5B19D-2C11-4365-89FA-CAEB42A1630E}"/>
              </a:ext>
            </a:extLst>
          </p:cNvPr>
          <p:cNvSpPr/>
          <p:nvPr/>
        </p:nvSpPr>
        <p:spPr>
          <a:xfrm>
            <a:off x="9570545" y="5276650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624185-729B-470B-926A-ACC0E97E555A}"/>
              </a:ext>
            </a:extLst>
          </p:cNvPr>
          <p:cNvSpPr/>
          <p:nvPr/>
        </p:nvSpPr>
        <p:spPr>
          <a:xfrm>
            <a:off x="10189442" y="4173147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3503C0-B9AB-49DD-B152-736549BEDFA8}"/>
              </a:ext>
            </a:extLst>
          </p:cNvPr>
          <p:cNvSpPr/>
          <p:nvPr/>
        </p:nvSpPr>
        <p:spPr>
          <a:xfrm>
            <a:off x="6704501" y="4204837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1330036"/>
            <a:ext cx="3345873" cy="1316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Gravitational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9091" y="1552188"/>
                <a:ext cx="1323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1552188"/>
                <a:ext cx="1323632" cy="276999"/>
              </a:xfrm>
              <a:prstGeom prst="rect">
                <a:avLst/>
              </a:prstGeom>
              <a:blipFill>
                <a:blip r:embed="rId2"/>
                <a:stretch>
                  <a:fillRect l="-3670" t="-4444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4996" y="4094017"/>
                <a:ext cx="7086940" cy="1053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96" y="4094017"/>
                <a:ext cx="7086940" cy="1053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189442" y="335418"/>
            <a:ext cx="1582996" cy="2376055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54876" y="1622015"/>
            <a:ext cx="14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Gravitational Energy</a:t>
            </a:r>
          </a:p>
        </p:txBody>
      </p:sp>
      <p:sp>
        <p:nvSpPr>
          <p:cNvPr id="8" name="Arrow: Down 7"/>
          <p:cNvSpPr/>
          <p:nvPr/>
        </p:nvSpPr>
        <p:spPr>
          <a:xfrm>
            <a:off x="10772132" y="1224054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80583" y="538063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9091" y="1988136"/>
                <a:ext cx="1747723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1988136"/>
                <a:ext cx="1747723" cy="52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26036" y="5483606"/>
                <a:ext cx="26897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036" y="5483606"/>
                <a:ext cx="268977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949036" y="1690687"/>
            <a:ext cx="148243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22618" y="4197928"/>
            <a:ext cx="0" cy="949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04909" y="4094017"/>
            <a:ext cx="0" cy="949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7A86671B-00D4-4D94-BF25-AE0603F5905F}"/>
              </a:ext>
            </a:extLst>
          </p:cNvPr>
          <p:cNvSpPr/>
          <p:nvPr/>
        </p:nvSpPr>
        <p:spPr>
          <a:xfrm>
            <a:off x="4330722" y="1317214"/>
            <a:ext cx="152399" cy="1324606"/>
          </a:xfrm>
          <a:prstGeom prst="rightBrac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04DB2-9571-495B-B853-E9D4ED2B1821}"/>
              </a:ext>
            </a:extLst>
          </p:cNvPr>
          <p:cNvSpPr txBox="1"/>
          <p:nvPr/>
        </p:nvSpPr>
        <p:spPr>
          <a:xfrm>
            <a:off x="4548555" y="1392926"/>
            <a:ext cx="29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</a:t>
            </a:r>
            <a:r>
              <a:rPr lang="en-US" u="sng" dirty="0"/>
              <a:t>None</a:t>
            </a:r>
            <a:r>
              <a:rPr lang="en-US" dirty="0"/>
              <a:t> of the gravity is provided by the material we are keeping track of via the continuity equation.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A25686-7FF2-4445-AC5A-7A5C8242ABBB}"/>
              </a:ext>
            </a:extLst>
          </p:cNvPr>
          <p:cNvSpPr txBox="1"/>
          <p:nvPr/>
        </p:nvSpPr>
        <p:spPr>
          <a:xfrm>
            <a:off x="173371" y="5207253"/>
            <a:ext cx="2038336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gravitational potential!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BA38AC-4726-4527-AC71-31775E2C3336}"/>
              </a:ext>
            </a:extLst>
          </p:cNvPr>
          <p:cNvSpPr/>
          <p:nvPr/>
        </p:nvSpPr>
        <p:spPr>
          <a:xfrm>
            <a:off x="8056617" y="5281900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5D2E52-B7E3-43C9-AA3B-98E9BCCB39FE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211707" y="5043536"/>
            <a:ext cx="4529704" cy="90238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23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5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1980C85F-311C-49EC-B40E-3D695E6CC1A7}"/>
              </a:ext>
            </a:extLst>
          </p:cNvPr>
          <p:cNvSpPr/>
          <p:nvPr/>
        </p:nvSpPr>
        <p:spPr>
          <a:xfrm>
            <a:off x="8529902" y="4295620"/>
            <a:ext cx="507050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27D861-CBF6-4C86-9ECA-DE0301274493}"/>
              </a:ext>
            </a:extLst>
          </p:cNvPr>
          <p:cNvSpPr/>
          <p:nvPr/>
        </p:nvSpPr>
        <p:spPr>
          <a:xfrm>
            <a:off x="4503371" y="2841567"/>
            <a:ext cx="626048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371825" y="270181"/>
            <a:ext cx="1582996" cy="23760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9514" y="2917361"/>
                <a:ext cx="29299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14" y="2917361"/>
                <a:ext cx="292990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9514" y="4438576"/>
                <a:ext cx="21416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14" y="4438576"/>
                <a:ext cx="214161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62273" y="2712843"/>
                <a:ext cx="3274679" cy="905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i="1" dirty="0"/>
                  <a:t>c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273" y="2712843"/>
                <a:ext cx="3274679" cy="905056"/>
              </a:xfrm>
              <a:prstGeom prst="rect">
                <a:avLst/>
              </a:prstGeom>
              <a:blipFill>
                <a:blip r:embed="rId4"/>
                <a:stretch>
                  <a:fillRect l="-9311"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62545" y="4224305"/>
                <a:ext cx="4229941" cy="905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i="1" dirty="0"/>
                  <a:t>c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545" y="4224305"/>
                <a:ext cx="4229941" cy="905056"/>
              </a:xfrm>
              <a:prstGeom prst="rect">
                <a:avLst/>
              </a:prstGeom>
              <a:blipFill>
                <a:blip r:embed="rId5"/>
                <a:stretch>
                  <a:fillRect l="-7205" b="-19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572055" y="506673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10995892" y="1177941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40291" y="1564050"/>
            <a:ext cx="108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Electro- Magnetic Energy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200" y="5545110"/>
            <a:ext cx="2398528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electric current and charge density!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9406B4E-524B-40CC-A154-A219E146133C}"/>
              </a:ext>
            </a:extLst>
          </p:cNvPr>
          <p:cNvCxnSpPr>
            <a:cxnSpLocks/>
            <a:stCxn id="30" idx="3"/>
            <a:endCxn id="38" idx="3"/>
          </p:cNvCxnSpPr>
          <p:nvPr/>
        </p:nvCxnSpPr>
        <p:spPr>
          <a:xfrm flipV="1">
            <a:off x="2597728" y="3692608"/>
            <a:ext cx="1997326" cy="24526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8E30CF2-D76C-4FD1-9FC3-03804F4DCE86}"/>
              </a:ext>
            </a:extLst>
          </p:cNvPr>
          <p:cNvSpPr txBox="1"/>
          <p:nvPr/>
        </p:nvSpPr>
        <p:spPr>
          <a:xfrm>
            <a:off x="8885719" y="5822108"/>
            <a:ext cx="297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Maxwell’s Equations written in Gaussian-</a:t>
            </a:r>
            <a:r>
              <a:rPr lang="en-US" dirty="0" err="1"/>
              <a:t>cgs</a:t>
            </a:r>
            <a:r>
              <a:rPr lang="en-US" dirty="0"/>
              <a:t> units.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8C5CBE-3E93-4465-8915-1A5D236CF503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597728" y="5065296"/>
            <a:ext cx="5932174" cy="1079979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077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700BCAC3-E837-4967-BFA8-F5D1D488940B}"/>
              </a:ext>
            </a:extLst>
          </p:cNvPr>
          <p:cNvSpPr/>
          <p:nvPr/>
        </p:nvSpPr>
        <p:spPr>
          <a:xfrm>
            <a:off x="9477424" y="4295620"/>
            <a:ext cx="35581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980C85F-311C-49EC-B40E-3D695E6CC1A7}"/>
              </a:ext>
            </a:extLst>
          </p:cNvPr>
          <p:cNvSpPr/>
          <p:nvPr/>
        </p:nvSpPr>
        <p:spPr>
          <a:xfrm>
            <a:off x="9202683" y="5257798"/>
            <a:ext cx="35581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27D861-CBF6-4C86-9ECA-DE0301274493}"/>
              </a:ext>
            </a:extLst>
          </p:cNvPr>
          <p:cNvSpPr/>
          <p:nvPr/>
        </p:nvSpPr>
        <p:spPr>
          <a:xfrm>
            <a:off x="7592800" y="5260282"/>
            <a:ext cx="50606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1350222"/>
            <a:ext cx="3345873" cy="131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4869" y="4206852"/>
            <a:ext cx="2135064" cy="123846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371825" y="270181"/>
            <a:ext cx="1582996" cy="23760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8970" y="1497273"/>
                <a:ext cx="1318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70" y="1497273"/>
                <a:ext cx="1318566" cy="276999"/>
              </a:xfrm>
              <a:prstGeom prst="rect">
                <a:avLst/>
              </a:prstGeom>
              <a:blipFill>
                <a:blip r:embed="rId2"/>
                <a:stretch>
                  <a:fillRect l="-41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3698" y="2026468"/>
                <a:ext cx="966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98" y="2026468"/>
                <a:ext cx="966610" cy="276999"/>
              </a:xfrm>
              <a:prstGeom prst="rect">
                <a:avLst/>
              </a:prstGeom>
              <a:blipFill>
                <a:blip r:embed="rId3"/>
                <a:stretch>
                  <a:fillRect l="-5031" r="-566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6116" y="1434744"/>
                <a:ext cx="1475789" cy="406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c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6" y="1434744"/>
                <a:ext cx="1475789" cy="406971"/>
              </a:xfrm>
              <a:prstGeom prst="rect">
                <a:avLst/>
              </a:prstGeom>
              <a:blipFill>
                <a:blip r:embed="rId4"/>
                <a:stretch>
                  <a:fillRect l="-9504" t="-1493" r="-3306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7538" y="1961481"/>
                <a:ext cx="1904367" cy="406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c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38" y="1961481"/>
                <a:ext cx="1904367" cy="406971"/>
              </a:xfrm>
              <a:prstGeom prst="rect">
                <a:avLst/>
              </a:prstGeom>
              <a:blipFill>
                <a:blip r:embed="rId5"/>
                <a:stretch>
                  <a:fillRect l="-7372" t="-1493" r="-2564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1107" y="4206852"/>
                <a:ext cx="8907054" cy="1053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07" y="4206852"/>
                <a:ext cx="8907054" cy="1053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7090" y="5331206"/>
                <a:ext cx="6367256" cy="81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𝕄</m:t>
                    </m:r>
                    <m:r>
                      <a:rPr lang="en-US" sz="36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⤫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0" y="5331206"/>
                <a:ext cx="6367256" cy="814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572055" y="506673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10995892" y="1177941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40291" y="1564050"/>
            <a:ext cx="108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Electro- Magnetic Energy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5203270" y="4959927"/>
            <a:ext cx="1439984" cy="5840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Arrow: Down 21"/>
          <p:cNvSpPr/>
          <p:nvPr/>
        </p:nvSpPr>
        <p:spPr>
          <a:xfrm>
            <a:off x="9419329" y="3868847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/>
          <p:cNvSpPr/>
          <p:nvPr/>
        </p:nvSpPr>
        <p:spPr>
          <a:xfrm rot="10800000">
            <a:off x="7662557" y="6301463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/>
          <p:cNvSpPr/>
          <p:nvPr/>
        </p:nvSpPr>
        <p:spPr>
          <a:xfrm rot="10800000">
            <a:off x="9200592" y="6301463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99200" y="5545110"/>
            <a:ext cx="2398528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electric current and charge density!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51783" y="6431380"/>
            <a:ext cx="207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Coupling to matter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5C76DE83-9CF0-4857-A8EE-4183CF03A748}"/>
              </a:ext>
            </a:extLst>
          </p:cNvPr>
          <p:cNvSpPr/>
          <p:nvPr/>
        </p:nvSpPr>
        <p:spPr>
          <a:xfrm>
            <a:off x="4308269" y="1370291"/>
            <a:ext cx="152399" cy="1324606"/>
          </a:xfrm>
          <a:prstGeom prst="righ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E30CF2-D76C-4FD1-9FC3-03804F4DCE86}"/>
              </a:ext>
            </a:extLst>
          </p:cNvPr>
          <p:cNvSpPr txBox="1"/>
          <p:nvPr/>
        </p:nvSpPr>
        <p:spPr>
          <a:xfrm>
            <a:off x="4528528" y="1733982"/>
            <a:ext cx="297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Maxwell’s Equations written in Gaussian-</a:t>
            </a:r>
            <a:r>
              <a:rPr lang="en-US" dirty="0" err="1"/>
              <a:t>cgs</a:t>
            </a:r>
            <a:r>
              <a:rPr lang="en-US" dirty="0"/>
              <a:t> units. </a:t>
            </a:r>
          </a:p>
        </p:txBody>
      </p:sp>
    </p:spTree>
    <p:extLst>
      <p:ext uri="{BB962C8B-B14F-4D97-AF65-F5344CB8AC3E}">
        <p14:creationId xmlns:p14="http://schemas.microsoft.com/office/powerpoint/2010/main" val="365312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700BCAC3-E837-4967-BFA8-F5D1D488940B}"/>
              </a:ext>
            </a:extLst>
          </p:cNvPr>
          <p:cNvSpPr/>
          <p:nvPr/>
        </p:nvSpPr>
        <p:spPr>
          <a:xfrm>
            <a:off x="9477424" y="4295620"/>
            <a:ext cx="35581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980C85F-311C-49EC-B40E-3D695E6CC1A7}"/>
              </a:ext>
            </a:extLst>
          </p:cNvPr>
          <p:cNvSpPr/>
          <p:nvPr/>
        </p:nvSpPr>
        <p:spPr>
          <a:xfrm>
            <a:off x="9202683" y="5257798"/>
            <a:ext cx="35581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27D861-CBF6-4C86-9ECA-DE0301274493}"/>
              </a:ext>
            </a:extLst>
          </p:cNvPr>
          <p:cNvSpPr/>
          <p:nvPr/>
        </p:nvSpPr>
        <p:spPr>
          <a:xfrm>
            <a:off x="7592800" y="5260282"/>
            <a:ext cx="50606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1350222"/>
            <a:ext cx="3345873" cy="131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74869" y="4206852"/>
            <a:ext cx="2135064" cy="123846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371825" y="270181"/>
            <a:ext cx="1582996" cy="23760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Electromagnetic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8970" y="1497273"/>
                <a:ext cx="1318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70" y="1497273"/>
                <a:ext cx="1318566" cy="276999"/>
              </a:xfrm>
              <a:prstGeom prst="rect">
                <a:avLst/>
              </a:prstGeom>
              <a:blipFill>
                <a:blip r:embed="rId2"/>
                <a:stretch>
                  <a:fillRect l="-41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3698" y="2026468"/>
                <a:ext cx="966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98" y="2026468"/>
                <a:ext cx="966610" cy="276999"/>
              </a:xfrm>
              <a:prstGeom prst="rect">
                <a:avLst/>
              </a:prstGeom>
              <a:blipFill>
                <a:blip r:embed="rId3"/>
                <a:stretch>
                  <a:fillRect l="-5031" r="-566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6116" y="1434744"/>
                <a:ext cx="1475789" cy="406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c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6" y="1434744"/>
                <a:ext cx="1475789" cy="406971"/>
              </a:xfrm>
              <a:prstGeom prst="rect">
                <a:avLst/>
              </a:prstGeom>
              <a:blipFill>
                <a:blip r:embed="rId4"/>
                <a:stretch>
                  <a:fillRect l="-9504" t="-1493" r="-3306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7538" y="1961481"/>
                <a:ext cx="1904367" cy="406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/>
                  <a:t>c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538" y="1961481"/>
                <a:ext cx="1904367" cy="406971"/>
              </a:xfrm>
              <a:prstGeom prst="rect">
                <a:avLst/>
              </a:prstGeom>
              <a:blipFill>
                <a:blip r:embed="rId5"/>
                <a:stretch>
                  <a:fillRect l="-7372" t="-1493" r="-2564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1107" y="4206852"/>
                <a:ext cx="8907054" cy="1053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07" y="4206852"/>
                <a:ext cx="8907054" cy="1053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87090" y="5331206"/>
                <a:ext cx="6367256" cy="81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36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6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𝕄</m:t>
                    </m:r>
                    <m:r>
                      <a:rPr lang="en-US" sz="36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⤫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0" y="5331206"/>
                <a:ext cx="6367256" cy="814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572055" y="506673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10995892" y="1177941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40291" y="1564050"/>
            <a:ext cx="108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Electro- Magnetic Energy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5203270" y="4959927"/>
            <a:ext cx="1439984" cy="5840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4691" y="5331206"/>
            <a:ext cx="1524000" cy="1082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34691" y="5202382"/>
            <a:ext cx="1371600" cy="1166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7485" y="2780938"/>
            <a:ext cx="1951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MHD </a:t>
            </a:r>
            <a:r>
              <a:rPr lang="en-US" sz="3200" i="1" dirty="0" err="1">
                <a:solidFill>
                  <a:srgbClr val="FF0000"/>
                </a:solidFill>
              </a:rPr>
              <a:t>scalings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5768" y="3284347"/>
            <a:ext cx="148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u</a:t>
            </a:r>
            <a:r>
              <a:rPr lang="en-US" sz="3200" i="1" baseline="30000" dirty="0">
                <a:solidFill>
                  <a:srgbClr val="FF0000"/>
                </a:solidFill>
              </a:rPr>
              <a:t>3</a:t>
            </a:r>
            <a:r>
              <a:rPr lang="en-US" sz="3200" i="1" dirty="0">
                <a:solidFill>
                  <a:srgbClr val="FF0000"/>
                </a:solidFill>
              </a:rPr>
              <a:t>B</a:t>
            </a:r>
            <a:r>
              <a:rPr lang="en-US" sz="3200" i="1" baseline="30000" dirty="0">
                <a:solidFill>
                  <a:srgbClr val="FF0000"/>
                </a:solidFill>
              </a:rPr>
              <a:t>2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r>
              <a:rPr lang="en-US" sz="3200" i="1" dirty="0">
                <a:solidFill>
                  <a:srgbClr val="FF0000"/>
                </a:solidFill>
              </a:rPr>
              <a:t>c</a:t>
            </a:r>
            <a:r>
              <a:rPr lang="en-US" sz="3200" i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7643" y="3284072"/>
            <a:ext cx="116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uB</a:t>
            </a:r>
            <a:r>
              <a:rPr lang="en-US" sz="3200" i="1" baseline="30000" dirty="0">
                <a:solidFill>
                  <a:srgbClr val="FF0000"/>
                </a:solidFill>
              </a:rPr>
              <a:t>2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endParaRPr lang="en-US" sz="3200" i="1" baseline="30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4668" y="3261699"/>
            <a:ext cx="116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uB</a:t>
            </a:r>
            <a:r>
              <a:rPr lang="en-US" sz="3200" i="1" baseline="30000" dirty="0">
                <a:solidFill>
                  <a:srgbClr val="FF0000"/>
                </a:solidFill>
              </a:rPr>
              <a:t>2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endParaRPr lang="en-US" sz="3200" i="1" baseline="30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06861" y="3216356"/>
            <a:ext cx="116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uB</a:t>
            </a:r>
            <a:r>
              <a:rPr lang="en-US" sz="3200" i="1" baseline="30000" dirty="0">
                <a:solidFill>
                  <a:srgbClr val="FF0000"/>
                </a:solidFill>
              </a:rPr>
              <a:t>2</a:t>
            </a:r>
            <a:r>
              <a:rPr lang="en-US" sz="3200" i="1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endParaRPr lang="en-US" sz="3200" i="1" baseline="30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9200" y="5545110"/>
            <a:ext cx="2398528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electric current and charge density!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45BDF9-C5F8-4D58-898A-6C0B438D8455}"/>
              </a:ext>
            </a:extLst>
          </p:cNvPr>
          <p:cNvCxnSpPr>
            <a:cxnSpLocks/>
          </p:cNvCxnSpPr>
          <p:nvPr/>
        </p:nvCxnSpPr>
        <p:spPr>
          <a:xfrm>
            <a:off x="3078019" y="4495225"/>
            <a:ext cx="856672" cy="584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453330-4466-467C-9F44-829A3BFC8018}"/>
              </a:ext>
            </a:extLst>
          </p:cNvPr>
          <p:cNvCxnSpPr>
            <a:cxnSpLocks/>
          </p:cNvCxnSpPr>
          <p:nvPr/>
        </p:nvCxnSpPr>
        <p:spPr>
          <a:xfrm flipH="1">
            <a:off x="3136591" y="4487047"/>
            <a:ext cx="712400" cy="592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5C76DE83-9CF0-4857-A8EE-4183CF03A748}"/>
              </a:ext>
            </a:extLst>
          </p:cNvPr>
          <p:cNvSpPr/>
          <p:nvPr/>
        </p:nvSpPr>
        <p:spPr>
          <a:xfrm>
            <a:off x="4308269" y="1370291"/>
            <a:ext cx="152399" cy="1324606"/>
          </a:xfrm>
          <a:prstGeom prst="rightBrac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E30CF2-D76C-4FD1-9FC3-03804F4DCE86}"/>
              </a:ext>
            </a:extLst>
          </p:cNvPr>
          <p:cNvSpPr txBox="1"/>
          <p:nvPr/>
        </p:nvSpPr>
        <p:spPr>
          <a:xfrm>
            <a:off x="4528528" y="1733982"/>
            <a:ext cx="297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Maxwell’s Equations written in Gaussian-</a:t>
            </a:r>
            <a:r>
              <a:rPr lang="en-US" dirty="0" err="1"/>
              <a:t>cgs</a:t>
            </a:r>
            <a:r>
              <a:rPr lang="en-US" dirty="0"/>
              <a:t> units.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6D3404-BF06-4170-8A43-D45020B068CD}"/>
              </a:ext>
            </a:extLst>
          </p:cNvPr>
          <p:cNvCxnSpPr/>
          <p:nvPr/>
        </p:nvCxnSpPr>
        <p:spPr>
          <a:xfrm>
            <a:off x="7433980" y="5288292"/>
            <a:ext cx="1524000" cy="1082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C697F3-45F5-4CFF-9BC5-C826EFF5EE07}"/>
              </a:ext>
            </a:extLst>
          </p:cNvPr>
          <p:cNvCxnSpPr/>
          <p:nvPr/>
        </p:nvCxnSpPr>
        <p:spPr>
          <a:xfrm flipH="1">
            <a:off x="7354084" y="5203856"/>
            <a:ext cx="1371600" cy="1166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9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710E5A-AEA4-4F60-9D13-B963F682E4DE}"/>
              </a:ext>
            </a:extLst>
          </p:cNvPr>
          <p:cNvSpPr/>
          <p:nvPr/>
        </p:nvSpPr>
        <p:spPr>
          <a:xfrm>
            <a:off x="3542190" y="4554245"/>
            <a:ext cx="3565688" cy="21305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59718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85534666-33FA-4CA9-80C8-40B8C69088B9}"/>
              </a:ext>
            </a:extLst>
          </p:cNvPr>
          <p:cNvSpPr/>
          <p:nvPr/>
        </p:nvSpPr>
        <p:spPr>
          <a:xfrm>
            <a:off x="5743852" y="2753003"/>
            <a:ext cx="798991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0A906B-1558-4053-8781-E4D6DEDB1656}"/>
              </a:ext>
            </a:extLst>
          </p:cNvPr>
          <p:cNvSpPr/>
          <p:nvPr/>
        </p:nvSpPr>
        <p:spPr>
          <a:xfrm>
            <a:off x="7103151" y="2774893"/>
            <a:ext cx="68256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Radiation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4914" y="2425046"/>
                <a:ext cx="7479355" cy="1404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48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48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4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14" y="2425046"/>
                <a:ext cx="7479355" cy="1404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239645" y="219153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20883" y="1675641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10" name="Arrow: Down 9"/>
          <p:cNvSpPr/>
          <p:nvPr/>
        </p:nvSpPr>
        <p:spPr>
          <a:xfrm>
            <a:off x="10844046" y="1196177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05685" y="433724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371" y="4957874"/>
            <a:ext cx="2038336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emissivity, and opacity!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9EF195-4319-46FC-843F-541E7545DEEC}"/>
              </a:ext>
            </a:extLst>
          </p:cNvPr>
          <p:cNvCxnSpPr>
            <a:cxnSpLocks/>
            <a:stCxn id="20" idx="3"/>
            <a:endCxn id="29" idx="3"/>
          </p:cNvCxnSpPr>
          <p:nvPr/>
        </p:nvCxnSpPr>
        <p:spPr>
          <a:xfrm flipV="1">
            <a:off x="2211707" y="3604044"/>
            <a:ext cx="3649155" cy="209249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B475ECA-4D87-43C0-A55B-EB3FA34EFF38}"/>
              </a:ext>
            </a:extLst>
          </p:cNvPr>
          <p:cNvSpPr txBox="1"/>
          <p:nvPr/>
        </p:nvSpPr>
        <p:spPr>
          <a:xfrm>
            <a:off x="8948131" y="4527807"/>
            <a:ext cx="1664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Extension to polarized radiative transfer is possible.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FA86A37-8CBC-4985-ACD4-5C25EBC9F203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211707" y="3750060"/>
            <a:ext cx="5023594" cy="194647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454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81548679-EEBA-49E3-B7F4-26B5848B66E6}"/>
              </a:ext>
            </a:extLst>
          </p:cNvPr>
          <p:cNvSpPr/>
          <p:nvPr/>
        </p:nvSpPr>
        <p:spPr>
          <a:xfrm>
            <a:off x="9164146" y="5556457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B701E2-9A6D-45D6-B91F-818A802CD765}"/>
              </a:ext>
            </a:extLst>
          </p:cNvPr>
          <p:cNvSpPr/>
          <p:nvPr/>
        </p:nvSpPr>
        <p:spPr>
          <a:xfrm>
            <a:off x="10138667" y="5564269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3AE8020-545C-4B08-AEFF-347515BEF979}"/>
              </a:ext>
            </a:extLst>
          </p:cNvPr>
          <p:cNvSpPr/>
          <p:nvPr/>
        </p:nvSpPr>
        <p:spPr>
          <a:xfrm>
            <a:off x="9639583" y="4133356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0A906B-1558-4053-8781-E4D6DEDB1656}"/>
              </a:ext>
            </a:extLst>
          </p:cNvPr>
          <p:cNvSpPr/>
          <p:nvPr/>
        </p:nvSpPr>
        <p:spPr>
          <a:xfrm>
            <a:off x="8630110" y="4170809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A1AD9-EEFE-41E5-A1F2-285C0F94384F}"/>
              </a:ext>
            </a:extLst>
          </p:cNvPr>
          <p:cNvSpPr/>
          <p:nvPr/>
        </p:nvSpPr>
        <p:spPr>
          <a:xfrm>
            <a:off x="987408" y="1382277"/>
            <a:ext cx="5966691" cy="12603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Radiation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5558" y="1470194"/>
                <a:ext cx="5589607" cy="1053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58" y="1470194"/>
                <a:ext cx="5589607" cy="1053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1180" y="3886439"/>
                <a:ext cx="755783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0" y="3886439"/>
                <a:ext cx="7557838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6945" y="5317352"/>
                <a:ext cx="870199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45" y="5317352"/>
                <a:ext cx="8701998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239645" y="219153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20883" y="1675641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10" name="Arrow: Down 9"/>
          <p:cNvSpPr/>
          <p:nvPr/>
        </p:nvSpPr>
        <p:spPr>
          <a:xfrm>
            <a:off x="10844046" y="1196177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05685" y="433724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p:sp>
        <p:nvSpPr>
          <p:cNvPr id="26" name="Arrow: Down 25"/>
          <p:cNvSpPr/>
          <p:nvPr/>
        </p:nvSpPr>
        <p:spPr>
          <a:xfrm>
            <a:off x="9736883" y="3464196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/>
          <p:cNvSpPr/>
          <p:nvPr/>
        </p:nvSpPr>
        <p:spPr>
          <a:xfrm>
            <a:off x="8727410" y="3464196"/>
            <a:ext cx="339436" cy="40241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3371" y="4957874"/>
            <a:ext cx="2038336" cy="175432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radiation </a:t>
            </a:r>
            <a:r>
              <a:rPr lang="en-US" u="sng" dirty="0"/>
              <a:t>pressure tensor</a:t>
            </a:r>
            <a:r>
              <a:rPr lang="en-US" dirty="0"/>
              <a:t>, emissivity, and opacity!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5038" y="2971561"/>
            <a:ext cx="207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Coupling to matter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534666-33FA-4CA9-80C8-40B8C69088B9}"/>
              </a:ext>
            </a:extLst>
          </p:cNvPr>
          <p:cNvSpPr/>
          <p:nvPr/>
        </p:nvSpPr>
        <p:spPr>
          <a:xfrm>
            <a:off x="5017018" y="5424526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597E822-565F-426F-8C34-6CEC68F56C80}"/>
              </a:ext>
            </a:extLst>
          </p:cNvPr>
          <p:cNvSpPr/>
          <p:nvPr/>
        </p:nvSpPr>
        <p:spPr>
          <a:xfrm>
            <a:off x="7093619" y="1368943"/>
            <a:ext cx="152399" cy="1324606"/>
          </a:xfrm>
          <a:prstGeom prst="rightBrac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475ECA-4D87-43C0-A55B-EB3FA34EFF38}"/>
              </a:ext>
            </a:extLst>
          </p:cNvPr>
          <p:cNvSpPr txBox="1"/>
          <p:nvPr/>
        </p:nvSpPr>
        <p:spPr>
          <a:xfrm>
            <a:off x="7385538" y="1277305"/>
            <a:ext cx="1664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Extension to polarized radiative transfer is possible.</a:t>
            </a:r>
          </a:p>
        </p:txBody>
      </p:sp>
    </p:spTree>
    <p:extLst>
      <p:ext uri="{BB962C8B-B14F-4D97-AF65-F5344CB8AC3E}">
        <p14:creationId xmlns:p14="http://schemas.microsoft.com/office/powerpoint/2010/main" val="202933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81548679-EEBA-49E3-B7F4-26B5848B66E6}"/>
              </a:ext>
            </a:extLst>
          </p:cNvPr>
          <p:cNvSpPr/>
          <p:nvPr/>
        </p:nvSpPr>
        <p:spPr>
          <a:xfrm>
            <a:off x="9164146" y="5556457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B701E2-9A6D-45D6-B91F-818A802CD765}"/>
              </a:ext>
            </a:extLst>
          </p:cNvPr>
          <p:cNvSpPr/>
          <p:nvPr/>
        </p:nvSpPr>
        <p:spPr>
          <a:xfrm>
            <a:off x="10138667" y="5564269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3AE8020-545C-4B08-AEFF-347515BEF979}"/>
              </a:ext>
            </a:extLst>
          </p:cNvPr>
          <p:cNvSpPr/>
          <p:nvPr/>
        </p:nvSpPr>
        <p:spPr>
          <a:xfrm>
            <a:off x="9639583" y="4133356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0A906B-1558-4053-8781-E4D6DEDB1656}"/>
              </a:ext>
            </a:extLst>
          </p:cNvPr>
          <p:cNvSpPr/>
          <p:nvPr/>
        </p:nvSpPr>
        <p:spPr>
          <a:xfrm>
            <a:off x="8630110" y="4170809"/>
            <a:ext cx="534036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Radiation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1180" y="3886439"/>
                <a:ext cx="755783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0" y="3886439"/>
                <a:ext cx="7557838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6945" y="5317352"/>
                <a:ext cx="870199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45" y="5317352"/>
                <a:ext cx="8701998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239645" y="219153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20883" y="1675641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10" name="Arrow: Down 9"/>
          <p:cNvSpPr/>
          <p:nvPr/>
        </p:nvSpPr>
        <p:spPr>
          <a:xfrm>
            <a:off x="10844046" y="1196177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76945" y="5339529"/>
            <a:ext cx="1524000" cy="10820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76945" y="5317352"/>
            <a:ext cx="1371600" cy="1166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65318" y="2927783"/>
            <a:ext cx="8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u/</a:t>
            </a:r>
            <a:r>
              <a:rPr lang="en-US" sz="32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r>
              <a:rPr lang="en-US" sz="3200" i="1" dirty="0" err="1">
                <a:solidFill>
                  <a:srgbClr val="FF0000"/>
                </a:solidFill>
              </a:rPr>
              <a:t>c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2598" y="2898160"/>
            <a:ext cx="8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1/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l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50501" y="2878595"/>
            <a:ext cx="8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1/λ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05685" y="433724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All Other Energy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53705" y="2898159"/>
            <a:ext cx="8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6810" y="2939269"/>
            <a:ext cx="195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</a:rPr>
              <a:t>scalings</a:t>
            </a:r>
            <a:r>
              <a:rPr lang="en-US" sz="32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371" y="4957874"/>
            <a:ext cx="2038336" cy="1754326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Someone needs to tell us how to determine the radiation pressure tensor, emissivity, and opacity!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534666-33FA-4CA9-80C8-40B8C69088B9}"/>
              </a:ext>
            </a:extLst>
          </p:cNvPr>
          <p:cNvSpPr/>
          <p:nvPr/>
        </p:nvSpPr>
        <p:spPr>
          <a:xfrm>
            <a:off x="5017018" y="5424526"/>
            <a:ext cx="450909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976CD2-E8A3-4158-BC5D-966CFD8A5096}"/>
              </a:ext>
            </a:extLst>
          </p:cNvPr>
          <p:cNvSpPr/>
          <p:nvPr/>
        </p:nvSpPr>
        <p:spPr>
          <a:xfrm>
            <a:off x="987408" y="1382277"/>
            <a:ext cx="5966691" cy="12603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3BA9D4-B45E-49A1-B131-75CF9C85A360}"/>
                  </a:ext>
                </a:extLst>
              </p:cNvPr>
              <p:cNvSpPr txBox="1"/>
              <p:nvPr/>
            </p:nvSpPr>
            <p:spPr>
              <a:xfrm>
                <a:off x="1245558" y="1470194"/>
                <a:ext cx="5589607" cy="1053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3BA9D4-B45E-49A1-B131-75CF9C85A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58" y="1470194"/>
                <a:ext cx="5589607" cy="1053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38">
            <a:extLst>
              <a:ext uri="{FF2B5EF4-FFF2-40B4-BE49-F238E27FC236}">
                <a16:creationId xmlns:a16="http://schemas.microsoft.com/office/drawing/2014/main" id="{A3958D08-80AB-4192-9700-6CD01B11D051}"/>
              </a:ext>
            </a:extLst>
          </p:cNvPr>
          <p:cNvSpPr/>
          <p:nvPr/>
        </p:nvSpPr>
        <p:spPr>
          <a:xfrm>
            <a:off x="7093619" y="1368943"/>
            <a:ext cx="152399" cy="1324606"/>
          </a:xfrm>
          <a:prstGeom prst="rightBrac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219F85-D819-43CF-865D-D18437221227}"/>
              </a:ext>
            </a:extLst>
          </p:cNvPr>
          <p:cNvSpPr txBox="1"/>
          <p:nvPr/>
        </p:nvSpPr>
        <p:spPr>
          <a:xfrm>
            <a:off x="7385538" y="1277305"/>
            <a:ext cx="1664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Note</a:t>
            </a:r>
            <a:r>
              <a:rPr lang="en-US" dirty="0"/>
              <a:t>: Extension to polarized radiative transfer is possible.</a:t>
            </a:r>
          </a:p>
        </p:txBody>
      </p:sp>
    </p:spTree>
    <p:extLst>
      <p:ext uri="{BB962C8B-B14F-4D97-AF65-F5344CB8AC3E}">
        <p14:creationId xmlns:p14="http://schemas.microsoft.com/office/powerpoint/2010/main" val="105847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Conservation</a:t>
            </a:r>
          </a:p>
        </p:txBody>
      </p:sp>
    </p:spTree>
    <p:extLst>
      <p:ext uri="{BB962C8B-B14F-4D97-AF65-F5344CB8AC3E}">
        <p14:creationId xmlns:p14="http://schemas.microsoft.com/office/powerpoint/2010/main" val="423118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418" y="1113485"/>
            <a:ext cx="9144000" cy="2387600"/>
          </a:xfrm>
        </p:spPr>
        <p:txBody>
          <a:bodyPr/>
          <a:lstStyle/>
          <a:p>
            <a:r>
              <a:rPr lang="en-US" dirty="0"/>
              <a:t>ACT 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EBD7-358D-4ECF-8521-3E1CCDA61104}"/>
              </a:ext>
            </a:extLst>
          </p:cNvPr>
          <p:cNvSpPr txBox="1"/>
          <p:nvPr/>
        </p:nvSpPr>
        <p:spPr>
          <a:xfrm>
            <a:off x="1311569" y="46181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EC7-CE2D-468A-A564-A0013C465AA9}"/>
              </a:ext>
            </a:extLst>
          </p:cNvPr>
          <p:cNvSpPr txBox="1"/>
          <p:nvPr/>
        </p:nvSpPr>
        <p:spPr>
          <a:xfrm>
            <a:off x="3630966" y="1624608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1E75A1-725B-41E4-AC60-FF03EA252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217" y="3690814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All the universe is a stage,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And all matter and fields are merely players;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They have their exits and entrances,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And each, in their time, plays several parts.</a:t>
            </a:r>
          </a:p>
        </p:txBody>
      </p:sp>
    </p:spTree>
    <p:extLst>
      <p:ext uri="{BB962C8B-B14F-4D97-AF65-F5344CB8AC3E}">
        <p14:creationId xmlns:p14="http://schemas.microsoft.com/office/powerpoint/2010/main" val="2749575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23291F9C-15A7-444D-9E39-70BF897FB72E}"/>
              </a:ext>
            </a:extLst>
          </p:cNvPr>
          <p:cNvSpPr/>
          <p:nvPr/>
        </p:nvSpPr>
        <p:spPr>
          <a:xfrm>
            <a:off x="5837552" y="5415441"/>
            <a:ext cx="35581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66104" y="1690688"/>
                <a:ext cx="5938229" cy="723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+</a:t>
                </a:r>
                <a:r>
                  <a:rPr lang="en-US" sz="2800" b="0" dirty="0"/>
                  <a:t> </a:t>
                </a:r>
                <a:r>
                  <a:rPr lang="en-US" sz="2800" b="1" i="1" dirty="0"/>
                  <a:t>f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104" y="1690688"/>
                <a:ext cx="5938229" cy="723596"/>
              </a:xfrm>
              <a:prstGeom prst="rect">
                <a:avLst/>
              </a:prstGeom>
              <a:blipFill>
                <a:blip r:embed="rId2"/>
                <a:stretch>
                  <a:fillRect r="-82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186" y="2451361"/>
                <a:ext cx="2394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sz="3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86" y="2451361"/>
                <a:ext cx="239431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6324" y="3016251"/>
                <a:ext cx="566469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𝕄</m:t>
                    </m:r>
                    <m:r>
                      <a:rPr lang="en-US" sz="32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⤫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4" y="3016251"/>
                <a:ext cx="5664692" cy="724044"/>
              </a:xfrm>
              <a:prstGeom prst="rect">
                <a:avLst/>
              </a:prstGeom>
              <a:blipFill>
                <a:blip r:embed="rId4"/>
                <a:stretch>
                  <a:fillRect l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3250" y="3864362"/>
                <a:ext cx="6770893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50" y="3864362"/>
                <a:ext cx="6770893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559568" y="5191432"/>
            <a:ext cx="8911787" cy="442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6785" y="5452719"/>
                <a:ext cx="2439001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𝕻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ℿ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85" y="5452719"/>
                <a:ext cx="2439001" cy="81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Down 17">
            <a:extLst>
              <a:ext uri="{FF2B5EF4-FFF2-40B4-BE49-F238E27FC236}">
                <a16:creationId xmlns:a16="http://schemas.microsoft.com/office/drawing/2014/main" id="{1D2F51A4-3FF1-4D93-AB67-D713709471B2}"/>
              </a:ext>
            </a:extLst>
          </p:cNvPr>
          <p:cNvSpPr>
            <a:spLocks noChangeAspect="1"/>
          </p:cNvSpPr>
          <p:nvPr/>
        </p:nvSpPr>
        <p:spPr>
          <a:xfrm rot="10800000">
            <a:off x="6354773" y="2207985"/>
            <a:ext cx="154259" cy="182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573F99E-E5BA-4EBD-9AC8-F5DDA1309987}"/>
              </a:ext>
            </a:extLst>
          </p:cNvPr>
          <p:cNvSpPr>
            <a:spLocks noChangeAspect="1"/>
          </p:cNvSpPr>
          <p:nvPr/>
        </p:nvSpPr>
        <p:spPr>
          <a:xfrm>
            <a:off x="6354632" y="2332677"/>
            <a:ext cx="154259" cy="182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8AB7FB-5DA1-4DD5-912F-ECB5265E1AF9}"/>
              </a:ext>
            </a:extLst>
          </p:cNvPr>
          <p:cNvCxnSpPr/>
          <p:nvPr/>
        </p:nvCxnSpPr>
        <p:spPr>
          <a:xfrm>
            <a:off x="5633884" y="1489587"/>
            <a:ext cx="29497" cy="484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8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887B160A-92F2-48F5-9318-F7C4F8A0C5EE}"/>
              </a:ext>
            </a:extLst>
          </p:cNvPr>
          <p:cNvSpPr/>
          <p:nvPr/>
        </p:nvSpPr>
        <p:spPr>
          <a:xfrm>
            <a:off x="7026322" y="1640186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291F9C-15A7-444D-9E39-70BF897FB72E}"/>
              </a:ext>
            </a:extLst>
          </p:cNvPr>
          <p:cNvSpPr/>
          <p:nvPr/>
        </p:nvSpPr>
        <p:spPr>
          <a:xfrm>
            <a:off x="5837552" y="5415441"/>
            <a:ext cx="355817" cy="997056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7226" y="1690688"/>
                <a:ext cx="5938229" cy="723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l-GR" sz="32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32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𝛁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+</a:t>
                </a:r>
                <a:r>
                  <a:rPr lang="en-US" sz="2800" b="0" dirty="0"/>
                  <a:t> </a:t>
                </a:r>
                <a:r>
                  <a:rPr lang="en-US" sz="2800" b="1" i="1" dirty="0"/>
                  <a:t>f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26" y="1690688"/>
                <a:ext cx="5938229" cy="723596"/>
              </a:xfrm>
              <a:prstGeom prst="rect">
                <a:avLst/>
              </a:prstGeom>
              <a:blipFill>
                <a:blip r:embed="rId2"/>
                <a:stretch>
                  <a:fillRect l="-103" r="-71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9186" y="2451361"/>
                <a:ext cx="23943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sz="32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32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86" y="2451361"/>
                <a:ext cx="239431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06324" y="3016251"/>
                <a:ext cx="5664692" cy="724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32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𝕄</m:t>
                    </m:r>
                    <m:r>
                      <a:rPr lang="en-US" sz="32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⤫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4" y="3016251"/>
                <a:ext cx="5664692" cy="724044"/>
              </a:xfrm>
              <a:prstGeom prst="rect">
                <a:avLst/>
              </a:prstGeom>
              <a:blipFill>
                <a:blip r:embed="rId4"/>
                <a:stretch>
                  <a:fillRect l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3250" y="3864362"/>
                <a:ext cx="6770893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50" y="3864362"/>
                <a:ext cx="6770893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559568" y="5191432"/>
            <a:ext cx="8911787" cy="442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6785" y="5452719"/>
                <a:ext cx="2439001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𝕻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ℿ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85" y="5452719"/>
                <a:ext cx="2439001" cy="81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8AB7FB-5DA1-4DD5-912F-ECB5265E1AF9}"/>
              </a:ext>
            </a:extLst>
          </p:cNvPr>
          <p:cNvCxnSpPr/>
          <p:nvPr/>
        </p:nvCxnSpPr>
        <p:spPr>
          <a:xfrm>
            <a:off x="5633884" y="1489587"/>
            <a:ext cx="29497" cy="484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BAED95-9631-4F04-8185-DF19C4702C7E}"/>
              </a:ext>
            </a:extLst>
          </p:cNvPr>
          <p:cNvSpPr txBox="1"/>
          <p:nvPr/>
        </p:nvSpPr>
        <p:spPr>
          <a:xfrm>
            <a:off x="8911354" y="600410"/>
            <a:ext cx="2038336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can determine the force density!</a:t>
            </a:r>
          </a:p>
        </p:txBody>
      </p:sp>
    </p:spTree>
    <p:extLst>
      <p:ext uri="{BB962C8B-B14F-4D97-AF65-F5344CB8AC3E}">
        <p14:creationId xmlns:p14="http://schemas.microsoft.com/office/powerpoint/2010/main" val="132873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</a:t>
            </a:r>
          </a:p>
        </p:txBody>
      </p:sp>
    </p:spTree>
    <p:extLst>
      <p:ext uri="{BB962C8B-B14F-4D97-AF65-F5344CB8AC3E}">
        <p14:creationId xmlns:p14="http://schemas.microsoft.com/office/powerpoint/2010/main" val="120533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82848" y="3193117"/>
            <a:ext cx="264242" cy="872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29322" y="3158130"/>
            <a:ext cx="265471" cy="890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028" y="1469465"/>
                <a:ext cx="908793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28" y="1469465"/>
                <a:ext cx="9087937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7200" y="2265094"/>
                <a:ext cx="613405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00" y="2265094"/>
                <a:ext cx="6134052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4577" y="3165476"/>
                <a:ext cx="551381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77" y="3165476"/>
                <a:ext cx="5513817" cy="819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4341" y="3953733"/>
                <a:ext cx="6931193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41" y="3953733"/>
                <a:ext cx="6931193" cy="819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7366" y="4800986"/>
                <a:ext cx="5879495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366" y="4800986"/>
                <a:ext cx="5879495" cy="1130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471080" y="5803503"/>
            <a:ext cx="8911787" cy="442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3884" y="1729555"/>
            <a:ext cx="29497" cy="484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4249" y="5943015"/>
                <a:ext cx="2350835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𝔈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𝕱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9" y="5943015"/>
                <a:ext cx="2350835" cy="819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Down 26">
            <a:extLst>
              <a:ext uri="{FF2B5EF4-FFF2-40B4-BE49-F238E27FC236}">
                <a16:creationId xmlns:a16="http://schemas.microsoft.com/office/drawing/2014/main" id="{69B618C3-82B6-4D84-8913-A515CEBDDA3B}"/>
              </a:ext>
            </a:extLst>
          </p:cNvPr>
          <p:cNvSpPr>
            <a:spLocks noChangeAspect="1"/>
          </p:cNvSpPr>
          <p:nvPr/>
        </p:nvSpPr>
        <p:spPr>
          <a:xfrm>
            <a:off x="6354632" y="2332677"/>
            <a:ext cx="154259" cy="182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58231B6-6E38-4913-AEA2-F6F18BB38412}"/>
              </a:ext>
            </a:extLst>
          </p:cNvPr>
          <p:cNvSpPr>
            <a:spLocks noChangeAspect="1"/>
          </p:cNvSpPr>
          <p:nvPr/>
        </p:nvSpPr>
        <p:spPr>
          <a:xfrm rot="10800000">
            <a:off x="6354773" y="2207985"/>
            <a:ext cx="154259" cy="182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FACEA80-0EA0-44BF-9AFE-FCDBCDAF0FCD}"/>
              </a:ext>
            </a:extLst>
          </p:cNvPr>
          <p:cNvSpPr>
            <a:spLocks noChangeAspect="1"/>
          </p:cNvSpPr>
          <p:nvPr/>
        </p:nvSpPr>
        <p:spPr>
          <a:xfrm rot="5400000">
            <a:off x="7273517" y="3521091"/>
            <a:ext cx="154259" cy="1828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7C7FF0C0-4788-4BED-A7CA-CBAC91479C4E}"/>
              </a:ext>
            </a:extLst>
          </p:cNvPr>
          <p:cNvSpPr>
            <a:spLocks noChangeAspect="1"/>
          </p:cNvSpPr>
          <p:nvPr/>
        </p:nvSpPr>
        <p:spPr>
          <a:xfrm>
            <a:off x="8026282" y="1475238"/>
            <a:ext cx="154259" cy="1828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7871E2-81AC-4BE8-8BE1-927263E91C77}"/>
              </a:ext>
            </a:extLst>
          </p:cNvPr>
          <p:cNvSpPr/>
          <p:nvPr/>
        </p:nvSpPr>
        <p:spPr>
          <a:xfrm>
            <a:off x="5863475" y="5928151"/>
            <a:ext cx="355817" cy="819263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7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>
            <a:extLst>
              <a:ext uri="{FF2B5EF4-FFF2-40B4-BE49-F238E27FC236}">
                <a16:creationId xmlns:a16="http://schemas.microsoft.com/office/drawing/2014/main" id="{9A3485C7-62DE-4C1B-9805-7C7E86C93E8A}"/>
              </a:ext>
            </a:extLst>
          </p:cNvPr>
          <p:cNvSpPr/>
          <p:nvPr/>
        </p:nvSpPr>
        <p:spPr>
          <a:xfrm>
            <a:off x="7415340" y="2324408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82848" y="3193117"/>
            <a:ext cx="264242" cy="8722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29322" y="3158130"/>
            <a:ext cx="265471" cy="890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028" y="1469465"/>
                <a:ext cx="908793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28" y="1469465"/>
                <a:ext cx="9087937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7200" y="2265094"/>
                <a:ext cx="6134052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l-GR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00" y="2265094"/>
                <a:ext cx="6134052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4577" y="3165476"/>
                <a:ext cx="5513817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77" y="3165476"/>
                <a:ext cx="5513817" cy="819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4341" y="3953733"/>
                <a:ext cx="6931193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341" y="3953733"/>
                <a:ext cx="6931193" cy="819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7366" y="4800986"/>
                <a:ext cx="5879495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366" y="4800986"/>
                <a:ext cx="5879495" cy="1130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471080" y="5803503"/>
            <a:ext cx="8911787" cy="442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3884" y="1729555"/>
            <a:ext cx="29497" cy="4844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4249" y="5943015"/>
                <a:ext cx="2350835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𝔈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𝕱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9" y="5943015"/>
                <a:ext cx="2350835" cy="819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D07871E2-81AC-4BE8-8BE1-927263E91C77}"/>
              </a:ext>
            </a:extLst>
          </p:cNvPr>
          <p:cNvSpPr/>
          <p:nvPr/>
        </p:nvSpPr>
        <p:spPr>
          <a:xfrm>
            <a:off x="5863475" y="5928151"/>
            <a:ext cx="355817" cy="819263"/>
          </a:xfrm>
          <a:prstGeom prst="ellipse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0DD95-80E7-42BF-A758-C5597A9486C8}"/>
              </a:ext>
            </a:extLst>
          </p:cNvPr>
          <p:cNvSpPr txBox="1"/>
          <p:nvPr/>
        </p:nvSpPr>
        <p:spPr>
          <a:xfrm>
            <a:off x="9539926" y="2795028"/>
            <a:ext cx="2038336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Now we can determine the heat addition to the material!</a:t>
            </a:r>
          </a:p>
        </p:txBody>
      </p:sp>
    </p:spTree>
    <p:extLst>
      <p:ext uri="{BB962C8B-B14F-4D97-AF65-F5344CB8AC3E}">
        <p14:creationId xmlns:p14="http://schemas.microsoft.com/office/powerpoint/2010/main" val="142393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E9125715-A353-406A-BE8F-C3C53E73E717}"/>
              </a:ext>
            </a:extLst>
          </p:cNvPr>
          <p:cNvSpPr/>
          <p:nvPr/>
        </p:nvSpPr>
        <p:spPr>
          <a:xfrm>
            <a:off x="990073" y="3040038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BF83E56-AEDF-473A-B635-476BF75661A9}"/>
              </a:ext>
            </a:extLst>
          </p:cNvPr>
          <p:cNvSpPr/>
          <p:nvPr/>
        </p:nvSpPr>
        <p:spPr>
          <a:xfrm>
            <a:off x="1051759" y="1726200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42F74-3274-4FCF-BCF3-1B6787398523}"/>
              </a:ext>
            </a:extLst>
          </p:cNvPr>
          <p:cNvSpPr/>
          <p:nvPr/>
        </p:nvSpPr>
        <p:spPr>
          <a:xfrm>
            <a:off x="2087416" y="2878540"/>
            <a:ext cx="1016001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8AF66-1FF1-4EB3-ABEA-4556DDCEA6CD}"/>
              </a:ext>
            </a:extLst>
          </p:cNvPr>
          <p:cNvSpPr/>
          <p:nvPr/>
        </p:nvSpPr>
        <p:spPr>
          <a:xfrm>
            <a:off x="2193051" y="1518150"/>
            <a:ext cx="2933064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9324" y="2869056"/>
            <a:ext cx="4882591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8745" y="1524000"/>
            <a:ext cx="5472546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0830" y="1468417"/>
                <a:ext cx="9670340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0" dirty="0"/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1468417"/>
                <a:ext cx="9670340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9947497" y="2921507"/>
            <a:ext cx="1967345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remains to determine these terms through the geometry of space-time!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892" y="4354522"/>
            <a:ext cx="4246417" cy="20313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is the </a:t>
            </a:r>
            <a:r>
              <a:rPr lang="en-US" b="1" i="1" dirty="0"/>
              <a:t>essential</a:t>
            </a:r>
            <a:r>
              <a:rPr lang="en-US" dirty="0"/>
              <a:t> objective of RMHD---we have now constructed a set of equations that </a:t>
            </a:r>
            <a:r>
              <a:rPr lang="en-US" b="1" i="1" dirty="0"/>
              <a:t>not only</a:t>
            </a:r>
            <a:r>
              <a:rPr lang="en-US" dirty="0"/>
              <a:t> conserve total energy and momentum, </a:t>
            </a:r>
            <a:r>
              <a:rPr lang="en-US" b="1" i="1" dirty="0"/>
              <a:t>but also</a:t>
            </a:r>
            <a:r>
              <a:rPr lang="en-US" dirty="0"/>
              <a:t> describe how energy and momentum are exchanged between </a:t>
            </a:r>
            <a:r>
              <a:rPr lang="en-US" b="1" dirty="0">
                <a:solidFill>
                  <a:srgbClr val="0070C0"/>
                </a:solidFill>
              </a:rPr>
              <a:t>matter</a:t>
            </a:r>
            <a:r>
              <a:rPr lang="en-US" dirty="0"/>
              <a:t> and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radiation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gravitational</a:t>
            </a:r>
            <a:r>
              <a:rPr lang="en-US" dirty="0"/>
              <a:t> and </a:t>
            </a:r>
            <a:r>
              <a:rPr lang="en-US" b="1" dirty="0">
                <a:solidFill>
                  <a:srgbClr val="FFC000"/>
                </a:solidFill>
              </a:rPr>
              <a:t>electromagnetic</a:t>
            </a:r>
            <a:r>
              <a:rPr lang="en-US" dirty="0"/>
              <a:t> fields!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4229" y="2785841"/>
                <a:ext cx="9013365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9" y="2785841"/>
                <a:ext cx="9013365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563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002EA6-9B85-4ECF-90DD-AB028C6AB4DD}"/>
              </a:ext>
            </a:extLst>
          </p:cNvPr>
          <p:cNvSpPr/>
          <p:nvPr/>
        </p:nvSpPr>
        <p:spPr>
          <a:xfrm>
            <a:off x="2230582" y="4360330"/>
            <a:ext cx="7568266" cy="123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59481-C38B-4AA2-A144-93B92B03DCBB}"/>
              </a:ext>
            </a:extLst>
          </p:cNvPr>
          <p:cNvSpPr/>
          <p:nvPr/>
        </p:nvSpPr>
        <p:spPr>
          <a:xfrm>
            <a:off x="2150698" y="1576242"/>
            <a:ext cx="7568266" cy="123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</a:t>
            </a:r>
            <a:r>
              <a:rPr lang="en-US" i="1" u="sng" dirty="0"/>
              <a:t>Golden Rule of RMHD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582" y="1576242"/>
            <a:ext cx="7488382" cy="3806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dirty="0"/>
              <a:t>Always</a:t>
            </a:r>
            <a:r>
              <a:rPr lang="en-US" dirty="0"/>
              <a:t> </a:t>
            </a:r>
            <a:r>
              <a:rPr lang="en-US" i="1" dirty="0"/>
              <a:t>evaluate interactions between the matter and the classical fields in the </a:t>
            </a:r>
            <a:r>
              <a:rPr lang="en-US" b="1" i="1" dirty="0"/>
              <a:t>comoving</a:t>
            </a:r>
            <a:r>
              <a:rPr lang="en-US" i="1" dirty="0"/>
              <a:t>, e.g., rest-frame, of the material!!!”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but…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“</a:t>
            </a:r>
            <a:r>
              <a:rPr lang="en-US" b="1" i="1" dirty="0"/>
              <a:t>Solve</a:t>
            </a:r>
            <a:r>
              <a:rPr lang="en-US" i="1" dirty="0"/>
              <a:t> your equations in whatever is the most </a:t>
            </a:r>
            <a:r>
              <a:rPr lang="en-US" b="1" i="1" dirty="0"/>
              <a:t>convenient</a:t>
            </a:r>
            <a:r>
              <a:rPr lang="en-US" i="1" dirty="0"/>
              <a:t> frame of reference for your objectives.”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362" y="6094354"/>
            <a:ext cx="2038336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 I get an </a:t>
            </a:r>
            <a:r>
              <a:rPr lang="en-US" i="1" dirty="0"/>
              <a:t>AMEN, people!!!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0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E2A368-0586-4D63-9398-3673343B2945}"/>
              </a:ext>
            </a:extLst>
          </p:cNvPr>
          <p:cNvSpPr/>
          <p:nvPr/>
        </p:nvSpPr>
        <p:spPr>
          <a:xfrm>
            <a:off x="2117245" y="1843866"/>
            <a:ext cx="7568266" cy="1969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Corollary to the “</a:t>
            </a:r>
            <a:r>
              <a:rPr lang="en-US" i="1" u="sng" dirty="0"/>
              <a:t>Golden Rule of RMHD</a:t>
            </a:r>
            <a:r>
              <a:rPr lang="en-US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745" y="1825625"/>
            <a:ext cx="7072746" cy="2122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You better know how to transform coordinates, physical quantities, fields, differential and integral operators (and anything else you can think of) between </a:t>
            </a:r>
            <a:r>
              <a:rPr lang="en-US" b="1" i="1" dirty="0"/>
              <a:t>any</a:t>
            </a:r>
            <a:r>
              <a:rPr lang="en-US" i="1" dirty="0"/>
              <a:t> two frames of reference, under </a:t>
            </a:r>
            <a:r>
              <a:rPr lang="en-US" b="1" i="1" dirty="0"/>
              <a:t>all</a:t>
            </a:r>
            <a:r>
              <a:rPr lang="en-US" i="1" dirty="0"/>
              <a:t> conditions.”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926" y="5785495"/>
            <a:ext cx="2038336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Abandon hope, all ye who fail to heed the Corollary!</a:t>
            </a:r>
          </a:p>
        </p:txBody>
      </p:sp>
    </p:spTree>
    <p:extLst>
      <p:ext uri="{BB962C8B-B14F-4D97-AF65-F5344CB8AC3E}">
        <p14:creationId xmlns:p14="http://schemas.microsoft.com/office/powerpoint/2010/main" val="2139163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418" y="1113485"/>
            <a:ext cx="9144000" cy="2387600"/>
          </a:xfrm>
        </p:spPr>
        <p:txBody>
          <a:bodyPr/>
          <a:lstStyle/>
          <a:p>
            <a:r>
              <a:rPr lang="en-US" dirty="0"/>
              <a:t>ACT II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7EBD7-358D-4ECF-8521-3E1CCDA61104}"/>
              </a:ext>
            </a:extLst>
          </p:cNvPr>
          <p:cNvSpPr txBox="1"/>
          <p:nvPr/>
        </p:nvSpPr>
        <p:spPr>
          <a:xfrm>
            <a:off x="1311569" y="461818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roadway" panose="04040905080B02020502" pitchFamily="82" charset="0"/>
              </a:rPr>
              <a:t>Astrophysical Radiation Magnetohydrodynamics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2EC7-CE2D-468A-A564-A0013C465AA9}"/>
              </a:ext>
            </a:extLst>
          </p:cNvPr>
          <p:cNvSpPr txBox="1"/>
          <p:nvPr/>
        </p:nvSpPr>
        <p:spPr>
          <a:xfrm>
            <a:off x="3630966" y="1624608"/>
            <a:ext cx="5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ladimir Script" panose="03050402040407070305" pitchFamily="66" charset="0"/>
              </a:rPr>
              <a:t>Being an Opera in Three Acts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B4F3A0-63CD-4107-B370-D58A2FC63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217" y="3690814"/>
            <a:ext cx="9360116" cy="16557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Now is the geometry of our discontent,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Made gloriously invariant by this Sun of France;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And all the </a:t>
            </a:r>
            <a:r>
              <a:rPr lang="en-US" sz="3200" dirty="0" err="1">
                <a:latin typeface="Blackadder ITC" panose="04020505051007020D02" pitchFamily="82" charset="0"/>
                <a:cs typeface="Aharoni" panose="020B0604020202020204" pitchFamily="2" charset="-79"/>
              </a:rPr>
              <a:t>aether</a:t>
            </a:r>
            <a:r>
              <a:rPr lang="en-US" sz="3200">
                <a:latin typeface="Blackadder ITC" panose="04020505051007020D02" pitchFamily="82" charset="0"/>
                <a:cs typeface="Aharoni" panose="020B0604020202020204" pitchFamily="2" charset="-79"/>
              </a:rPr>
              <a:t> that </a:t>
            </a:r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lowered upon our house,</a:t>
            </a:r>
          </a:p>
          <a:p>
            <a:r>
              <a:rPr lang="en-US" sz="3200" dirty="0">
                <a:latin typeface="Blackadder ITC" panose="04020505051007020D02" pitchFamily="82" charset="0"/>
                <a:cs typeface="Aharoni" panose="020B0604020202020204" pitchFamily="2" charset="-79"/>
              </a:rPr>
              <a:t>In the deep bosom of obscurity is buried.</a:t>
            </a:r>
          </a:p>
        </p:txBody>
      </p:sp>
    </p:spTree>
    <p:extLst>
      <p:ext uri="{BB962C8B-B14F-4D97-AF65-F5344CB8AC3E}">
        <p14:creationId xmlns:p14="http://schemas.microsoft.com/office/powerpoint/2010/main" val="4259840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Living Through Geometry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9965" y="4163288"/>
            <a:ext cx="1281545" cy="6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6891" y="3048000"/>
            <a:ext cx="6927" cy="1149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66459" y="4159827"/>
            <a:ext cx="727364" cy="436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80764" y="2365880"/>
            <a:ext cx="609599" cy="889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36527" y="3255818"/>
            <a:ext cx="644237" cy="367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59983" y="3252135"/>
            <a:ext cx="900545" cy="585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Striped Right 19"/>
          <p:cNvSpPr/>
          <p:nvPr/>
        </p:nvSpPr>
        <p:spPr>
          <a:xfrm rot="14387178">
            <a:off x="7321351" y="2245695"/>
            <a:ext cx="2076520" cy="230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58521" y="-429491"/>
            <a:ext cx="4202924" cy="728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54" y="3544922"/>
            <a:ext cx="553709" cy="553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6">
            <a:off x="9081318" y="2880566"/>
            <a:ext cx="553709" cy="55370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8679" y="-101348"/>
            <a:ext cx="4202924" cy="72874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Striped Right 26"/>
          <p:cNvSpPr/>
          <p:nvPr/>
        </p:nvSpPr>
        <p:spPr>
          <a:xfrm rot="3603422">
            <a:off x="1987350" y="4945117"/>
            <a:ext cx="2076520" cy="23044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13350" y="2788088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02809" y="2079300"/>
            <a:ext cx="47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4738" y="345244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4043" y="292832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t'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9814" y="454761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2344" y="3533557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x'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0613" y="4098631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085" y="376429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y'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17875" y="1582152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7682" y="5493513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V’</a:t>
            </a:r>
          </a:p>
        </p:txBody>
      </p:sp>
      <p:sp>
        <p:nvSpPr>
          <p:cNvPr id="38" name="Cloud 37"/>
          <p:cNvSpPr/>
          <p:nvPr/>
        </p:nvSpPr>
        <p:spPr>
          <a:xfrm>
            <a:off x="4953000" y="2772443"/>
            <a:ext cx="554182" cy="54367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/>
          <p:cNvSpPr/>
          <p:nvPr/>
        </p:nvSpPr>
        <p:spPr>
          <a:xfrm>
            <a:off x="5756564" y="3948961"/>
            <a:ext cx="1001957" cy="78332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/>
          <p:cNvSpPr/>
          <p:nvPr/>
        </p:nvSpPr>
        <p:spPr>
          <a:xfrm>
            <a:off x="4433455" y="1835727"/>
            <a:ext cx="1822186" cy="4156364"/>
          </a:xfrm>
          <a:custGeom>
            <a:avLst/>
            <a:gdLst>
              <a:gd name="connsiteX0" fmla="*/ 6927 w 1822186"/>
              <a:gd name="connsiteY0" fmla="*/ 0 h 4156364"/>
              <a:gd name="connsiteX1" fmla="*/ 0 w 1822186"/>
              <a:gd name="connsiteY1" fmla="*/ 41564 h 4156364"/>
              <a:gd name="connsiteX2" fmla="*/ 20781 w 1822186"/>
              <a:gd name="connsiteY2" fmla="*/ 159328 h 4156364"/>
              <a:gd name="connsiteX3" fmla="*/ 27709 w 1822186"/>
              <a:gd name="connsiteY3" fmla="*/ 180109 h 4156364"/>
              <a:gd name="connsiteX4" fmla="*/ 34636 w 1822186"/>
              <a:gd name="connsiteY4" fmla="*/ 214746 h 4156364"/>
              <a:gd name="connsiteX5" fmla="*/ 48490 w 1822186"/>
              <a:gd name="connsiteY5" fmla="*/ 256309 h 4156364"/>
              <a:gd name="connsiteX6" fmla="*/ 62345 w 1822186"/>
              <a:gd name="connsiteY6" fmla="*/ 304800 h 4156364"/>
              <a:gd name="connsiteX7" fmla="*/ 76200 w 1822186"/>
              <a:gd name="connsiteY7" fmla="*/ 325582 h 4156364"/>
              <a:gd name="connsiteX8" fmla="*/ 96981 w 1822186"/>
              <a:gd name="connsiteY8" fmla="*/ 374073 h 4156364"/>
              <a:gd name="connsiteX9" fmla="*/ 124690 w 1822186"/>
              <a:gd name="connsiteY9" fmla="*/ 415637 h 4156364"/>
              <a:gd name="connsiteX10" fmla="*/ 145472 w 1822186"/>
              <a:gd name="connsiteY10" fmla="*/ 457200 h 4156364"/>
              <a:gd name="connsiteX11" fmla="*/ 173181 w 1822186"/>
              <a:gd name="connsiteY11" fmla="*/ 505691 h 4156364"/>
              <a:gd name="connsiteX12" fmla="*/ 200890 w 1822186"/>
              <a:gd name="connsiteY12" fmla="*/ 547255 h 4156364"/>
              <a:gd name="connsiteX13" fmla="*/ 214745 w 1822186"/>
              <a:gd name="connsiteY13" fmla="*/ 568037 h 4156364"/>
              <a:gd name="connsiteX14" fmla="*/ 235527 w 1822186"/>
              <a:gd name="connsiteY14" fmla="*/ 581891 h 4156364"/>
              <a:gd name="connsiteX15" fmla="*/ 256309 w 1822186"/>
              <a:gd name="connsiteY15" fmla="*/ 623455 h 4156364"/>
              <a:gd name="connsiteX16" fmla="*/ 277090 w 1822186"/>
              <a:gd name="connsiteY16" fmla="*/ 644237 h 4156364"/>
              <a:gd name="connsiteX17" fmla="*/ 304800 w 1822186"/>
              <a:gd name="connsiteY17" fmla="*/ 685800 h 4156364"/>
              <a:gd name="connsiteX18" fmla="*/ 325581 w 1822186"/>
              <a:gd name="connsiteY18" fmla="*/ 727364 h 4156364"/>
              <a:gd name="connsiteX19" fmla="*/ 346363 w 1822186"/>
              <a:gd name="connsiteY19" fmla="*/ 741218 h 4156364"/>
              <a:gd name="connsiteX20" fmla="*/ 381000 w 1822186"/>
              <a:gd name="connsiteY20" fmla="*/ 782782 h 4156364"/>
              <a:gd name="connsiteX21" fmla="*/ 394854 w 1822186"/>
              <a:gd name="connsiteY21" fmla="*/ 803564 h 4156364"/>
              <a:gd name="connsiteX22" fmla="*/ 415636 w 1822186"/>
              <a:gd name="connsiteY22" fmla="*/ 824346 h 4156364"/>
              <a:gd name="connsiteX23" fmla="*/ 429490 w 1822186"/>
              <a:gd name="connsiteY23" fmla="*/ 845128 h 4156364"/>
              <a:gd name="connsiteX24" fmla="*/ 450272 w 1822186"/>
              <a:gd name="connsiteY24" fmla="*/ 858982 h 4156364"/>
              <a:gd name="connsiteX25" fmla="*/ 484909 w 1822186"/>
              <a:gd name="connsiteY25" fmla="*/ 900546 h 4156364"/>
              <a:gd name="connsiteX26" fmla="*/ 498763 w 1822186"/>
              <a:gd name="connsiteY26" fmla="*/ 921328 h 4156364"/>
              <a:gd name="connsiteX27" fmla="*/ 519545 w 1822186"/>
              <a:gd name="connsiteY27" fmla="*/ 942109 h 4156364"/>
              <a:gd name="connsiteX28" fmla="*/ 533400 w 1822186"/>
              <a:gd name="connsiteY28" fmla="*/ 962891 h 4156364"/>
              <a:gd name="connsiteX29" fmla="*/ 554181 w 1822186"/>
              <a:gd name="connsiteY29" fmla="*/ 976746 h 4156364"/>
              <a:gd name="connsiteX30" fmla="*/ 588818 w 1822186"/>
              <a:gd name="connsiteY30" fmla="*/ 1011382 h 4156364"/>
              <a:gd name="connsiteX31" fmla="*/ 602672 w 1822186"/>
              <a:gd name="connsiteY31" fmla="*/ 1032164 h 4156364"/>
              <a:gd name="connsiteX32" fmla="*/ 644236 w 1822186"/>
              <a:gd name="connsiteY32" fmla="*/ 1066800 h 4156364"/>
              <a:gd name="connsiteX33" fmla="*/ 658090 w 1822186"/>
              <a:gd name="connsiteY33" fmla="*/ 1087582 h 4156364"/>
              <a:gd name="connsiteX34" fmla="*/ 678872 w 1822186"/>
              <a:gd name="connsiteY34" fmla="*/ 1101437 h 4156364"/>
              <a:gd name="connsiteX35" fmla="*/ 706581 w 1822186"/>
              <a:gd name="connsiteY35" fmla="*/ 1122218 h 4156364"/>
              <a:gd name="connsiteX36" fmla="*/ 741218 w 1822186"/>
              <a:gd name="connsiteY36" fmla="*/ 1163782 h 4156364"/>
              <a:gd name="connsiteX37" fmla="*/ 789709 w 1822186"/>
              <a:gd name="connsiteY37" fmla="*/ 1205346 h 4156364"/>
              <a:gd name="connsiteX38" fmla="*/ 817418 w 1822186"/>
              <a:gd name="connsiteY38" fmla="*/ 1239982 h 4156364"/>
              <a:gd name="connsiteX39" fmla="*/ 852054 w 1822186"/>
              <a:gd name="connsiteY39" fmla="*/ 1274618 h 4156364"/>
              <a:gd name="connsiteX40" fmla="*/ 886690 w 1822186"/>
              <a:gd name="connsiteY40" fmla="*/ 1309255 h 4156364"/>
              <a:gd name="connsiteX41" fmla="*/ 900545 w 1822186"/>
              <a:gd name="connsiteY41" fmla="*/ 1330037 h 4156364"/>
              <a:gd name="connsiteX42" fmla="*/ 942109 w 1822186"/>
              <a:gd name="connsiteY42" fmla="*/ 1371600 h 4156364"/>
              <a:gd name="connsiteX43" fmla="*/ 955963 w 1822186"/>
              <a:gd name="connsiteY43" fmla="*/ 1392382 h 4156364"/>
              <a:gd name="connsiteX44" fmla="*/ 976745 w 1822186"/>
              <a:gd name="connsiteY44" fmla="*/ 1406237 h 4156364"/>
              <a:gd name="connsiteX45" fmla="*/ 997527 w 1822186"/>
              <a:gd name="connsiteY45" fmla="*/ 1433946 h 4156364"/>
              <a:gd name="connsiteX46" fmla="*/ 1039090 w 1822186"/>
              <a:gd name="connsiteY46" fmla="*/ 1468582 h 4156364"/>
              <a:gd name="connsiteX47" fmla="*/ 1052945 w 1822186"/>
              <a:gd name="connsiteY47" fmla="*/ 1489364 h 4156364"/>
              <a:gd name="connsiteX48" fmla="*/ 1094509 w 1822186"/>
              <a:gd name="connsiteY48" fmla="*/ 1517073 h 4156364"/>
              <a:gd name="connsiteX49" fmla="*/ 1136072 w 1822186"/>
              <a:gd name="connsiteY49" fmla="*/ 1558637 h 4156364"/>
              <a:gd name="connsiteX50" fmla="*/ 1156854 w 1822186"/>
              <a:gd name="connsiteY50" fmla="*/ 1586346 h 4156364"/>
              <a:gd name="connsiteX51" fmla="*/ 1177636 w 1822186"/>
              <a:gd name="connsiteY51" fmla="*/ 1607128 h 4156364"/>
              <a:gd name="connsiteX52" fmla="*/ 1191490 w 1822186"/>
              <a:gd name="connsiteY52" fmla="*/ 1627909 h 4156364"/>
              <a:gd name="connsiteX53" fmla="*/ 1233054 w 1822186"/>
              <a:gd name="connsiteY53" fmla="*/ 1669473 h 4156364"/>
              <a:gd name="connsiteX54" fmla="*/ 1246909 w 1822186"/>
              <a:gd name="connsiteY54" fmla="*/ 1690255 h 4156364"/>
              <a:gd name="connsiteX55" fmla="*/ 1267690 w 1822186"/>
              <a:gd name="connsiteY55" fmla="*/ 1704109 h 4156364"/>
              <a:gd name="connsiteX56" fmla="*/ 1288472 w 1822186"/>
              <a:gd name="connsiteY56" fmla="*/ 1731818 h 4156364"/>
              <a:gd name="connsiteX57" fmla="*/ 1309254 w 1822186"/>
              <a:gd name="connsiteY57" fmla="*/ 1745673 h 4156364"/>
              <a:gd name="connsiteX58" fmla="*/ 1357745 w 1822186"/>
              <a:gd name="connsiteY58" fmla="*/ 1794164 h 4156364"/>
              <a:gd name="connsiteX59" fmla="*/ 1385454 w 1822186"/>
              <a:gd name="connsiteY59" fmla="*/ 1821873 h 4156364"/>
              <a:gd name="connsiteX60" fmla="*/ 1420090 w 1822186"/>
              <a:gd name="connsiteY60" fmla="*/ 1863437 h 4156364"/>
              <a:gd name="connsiteX61" fmla="*/ 1461654 w 1822186"/>
              <a:gd name="connsiteY61" fmla="*/ 1925782 h 4156364"/>
              <a:gd name="connsiteX62" fmla="*/ 1475509 w 1822186"/>
              <a:gd name="connsiteY62" fmla="*/ 1946564 h 4156364"/>
              <a:gd name="connsiteX63" fmla="*/ 1496290 w 1822186"/>
              <a:gd name="connsiteY63" fmla="*/ 1960418 h 4156364"/>
              <a:gd name="connsiteX64" fmla="*/ 1544781 w 1822186"/>
              <a:gd name="connsiteY64" fmla="*/ 2015837 h 4156364"/>
              <a:gd name="connsiteX65" fmla="*/ 1572490 w 1822186"/>
              <a:gd name="connsiteY65" fmla="*/ 2057400 h 4156364"/>
              <a:gd name="connsiteX66" fmla="*/ 1586345 w 1822186"/>
              <a:gd name="connsiteY66" fmla="*/ 2078182 h 4156364"/>
              <a:gd name="connsiteX67" fmla="*/ 1593272 w 1822186"/>
              <a:gd name="connsiteY67" fmla="*/ 2098964 h 4156364"/>
              <a:gd name="connsiteX68" fmla="*/ 1614054 w 1822186"/>
              <a:gd name="connsiteY68" fmla="*/ 2119746 h 4156364"/>
              <a:gd name="connsiteX69" fmla="*/ 1627909 w 1822186"/>
              <a:gd name="connsiteY69" fmla="*/ 2140528 h 4156364"/>
              <a:gd name="connsiteX70" fmla="*/ 1634836 w 1822186"/>
              <a:gd name="connsiteY70" fmla="*/ 2161309 h 4156364"/>
              <a:gd name="connsiteX71" fmla="*/ 1676400 w 1822186"/>
              <a:gd name="connsiteY71" fmla="*/ 2223655 h 4156364"/>
              <a:gd name="connsiteX72" fmla="*/ 1690254 w 1822186"/>
              <a:gd name="connsiteY72" fmla="*/ 2244437 h 4156364"/>
              <a:gd name="connsiteX73" fmla="*/ 1711036 w 1822186"/>
              <a:gd name="connsiteY73" fmla="*/ 2286000 h 4156364"/>
              <a:gd name="connsiteX74" fmla="*/ 1724890 w 1822186"/>
              <a:gd name="connsiteY74" fmla="*/ 2327564 h 4156364"/>
              <a:gd name="connsiteX75" fmla="*/ 1731818 w 1822186"/>
              <a:gd name="connsiteY75" fmla="*/ 2348346 h 4156364"/>
              <a:gd name="connsiteX76" fmla="*/ 1745672 w 1822186"/>
              <a:gd name="connsiteY76" fmla="*/ 2369128 h 4156364"/>
              <a:gd name="connsiteX77" fmla="*/ 1759527 w 1822186"/>
              <a:gd name="connsiteY77" fmla="*/ 2431473 h 4156364"/>
              <a:gd name="connsiteX78" fmla="*/ 1773381 w 1822186"/>
              <a:gd name="connsiteY78" fmla="*/ 2452255 h 4156364"/>
              <a:gd name="connsiteX79" fmla="*/ 1787236 w 1822186"/>
              <a:gd name="connsiteY79" fmla="*/ 2479964 h 4156364"/>
              <a:gd name="connsiteX80" fmla="*/ 1801090 w 1822186"/>
              <a:gd name="connsiteY80" fmla="*/ 2549237 h 4156364"/>
              <a:gd name="connsiteX81" fmla="*/ 1814945 w 1822186"/>
              <a:gd name="connsiteY81" fmla="*/ 2604655 h 4156364"/>
              <a:gd name="connsiteX82" fmla="*/ 1821872 w 1822186"/>
              <a:gd name="connsiteY82" fmla="*/ 2687782 h 4156364"/>
              <a:gd name="connsiteX83" fmla="*/ 1808018 w 1822186"/>
              <a:gd name="connsiteY83" fmla="*/ 3075709 h 4156364"/>
              <a:gd name="connsiteX84" fmla="*/ 1794163 w 1822186"/>
              <a:gd name="connsiteY84" fmla="*/ 3131128 h 4156364"/>
              <a:gd name="connsiteX85" fmla="*/ 1766454 w 1822186"/>
              <a:gd name="connsiteY85" fmla="*/ 3200400 h 4156364"/>
              <a:gd name="connsiteX86" fmla="*/ 1759527 w 1822186"/>
              <a:gd name="connsiteY86" fmla="*/ 3235037 h 4156364"/>
              <a:gd name="connsiteX87" fmla="*/ 1745672 w 1822186"/>
              <a:gd name="connsiteY87" fmla="*/ 3290455 h 4156364"/>
              <a:gd name="connsiteX88" fmla="*/ 1731818 w 1822186"/>
              <a:gd name="connsiteY88" fmla="*/ 3352800 h 4156364"/>
              <a:gd name="connsiteX89" fmla="*/ 1717963 w 1822186"/>
              <a:gd name="connsiteY89" fmla="*/ 3415146 h 4156364"/>
              <a:gd name="connsiteX90" fmla="*/ 1711036 w 1822186"/>
              <a:gd name="connsiteY90" fmla="*/ 3435928 h 4156364"/>
              <a:gd name="connsiteX91" fmla="*/ 1690254 w 1822186"/>
              <a:gd name="connsiteY91" fmla="*/ 3491346 h 4156364"/>
              <a:gd name="connsiteX92" fmla="*/ 1676400 w 1822186"/>
              <a:gd name="connsiteY92" fmla="*/ 3532909 h 4156364"/>
              <a:gd name="connsiteX93" fmla="*/ 1655618 w 1822186"/>
              <a:gd name="connsiteY93" fmla="*/ 3588328 h 4156364"/>
              <a:gd name="connsiteX94" fmla="*/ 1648690 w 1822186"/>
              <a:gd name="connsiteY94" fmla="*/ 3629891 h 4156364"/>
              <a:gd name="connsiteX95" fmla="*/ 1634836 w 1822186"/>
              <a:gd name="connsiteY95" fmla="*/ 3664528 h 4156364"/>
              <a:gd name="connsiteX96" fmla="*/ 1614054 w 1822186"/>
              <a:gd name="connsiteY96" fmla="*/ 3733800 h 4156364"/>
              <a:gd name="connsiteX97" fmla="*/ 1593272 w 1822186"/>
              <a:gd name="connsiteY97" fmla="*/ 3789218 h 4156364"/>
              <a:gd name="connsiteX98" fmla="*/ 1572490 w 1822186"/>
              <a:gd name="connsiteY98" fmla="*/ 3851564 h 4156364"/>
              <a:gd name="connsiteX99" fmla="*/ 1544781 w 1822186"/>
              <a:gd name="connsiteY99" fmla="*/ 3913909 h 4156364"/>
              <a:gd name="connsiteX100" fmla="*/ 1537854 w 1822186"/>
              <a:gd name="connsiteY100" fmla="*/ 3948546 h 4156364"/>
              <a:gd name="connsiteX101" fmla="*/ 1510145 w 1822186"/>
              <a:gd name="connsiteY101" fmla="*/ 3997037 h 4156364"/>
              <a:gd name="connsiteX102" fmla="*/ 1482436 w 1822186"/>
              <a:gd name="connsiteY102" fmla="*/ 4059382 h 4156364"/>
              <a:gd name="connsiteX103" fmla="*/ 1461654 w 1822186"/>
              <a:gd name="connsiteY103" fmla="*/ 4087091 h 4156364"/>
              <a:gd name="connsiteX104" fmla="*/ 1440872 w 1822186"/>
              <a:gd name="connsiteY104" fmla="*/ 4128655 h 4156364"/>
              <a:gd name="connsiteX105" fmla="*/ 1427018 w 1822186"/>
              <a:gd name="connsiteY105" fmla="*/ 4156364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822186" h="4156364">
                <a:moveTo>
                  <a:pt x="6927" y="0"/>
                </a:moveTo>
                <a:cubicBezTo>
                  <a:pt x="4618" y="13855"/>
                  <a:pt x="0" y="27518"/>
                  <a:pt x="0" y="41564"/>
                </a:cubicBezTo>
                <a:cubicBezTo>
                  <a:pt x="0" y="74954"/>
                  <a:pt x="10079" y="127226"/>
                  <a:pt x="20781" y="159328"/>
                </a:cubicBezTo>
                <a:cubicBezTo>
                  <a:pt x="23090" y="166255"/>
                  <a:pt x="25938" y="173025"/>
                  <a:pt x="27709" y="180109"/>
                </a:cubicBezTo>
                <a:cubicBezTo>
                  <a:pt x="30565" y="191532"/>
                  <a:pt x="31538" y="203387"/>
                  <a:pt x="34636" y="214746"/>
                </a:cubicBezTo>
                <a:cubicBezTo>
                  <a:pt x="38478" y="228835"/>
                  <a:pt x="44948" y="242141"/>
                  <a:pt x="48490" y="256309"/>
                </a:cubicBezTo>
                <a:cubicBezTo>
                  <a:pt x="50708" y="265181"/>
                  <a:pt x="57378" y="294866"/>
                  <a:pt x="62345" y="304800"/>
                </a:cubicBezTo>
                <a:cubicBezTo>
                  <a:pt x="66068" y="312247"/>
                  <a:pt x="71582" y="318655"/>
                  <a:pt x="76200" y="325582"/>
                </a:cubicBezTo>
                <a:cubicBezTo>
                  <a:pt x="83366" y="347081"/>
                  <a:pt x="84142" y="352674"/>
                  <a:pt x="96981" y="374073"/>
                </a:cubicBezTo>
                <a:cubicBezTo>
                  <a:pt x="105548" y="388351"/>
                  <a:pt x="119424" y="399841"/>
                  <a:pt x="124690" y="415637"/>
                </a:cubicBezTo>
                <a:cubicBezTo>
                  <a:pt x="134251" y="444316"/>
                  <a:pt x="127568" y="430342"/>
                  <a:pt x="145472" y="457200"/>
                </a:cubicBezTo>
                <a:cubicBezTo>
                  <a:pt x="157591" y="505671"/>
                  <a:pt x="142772" y="466592"/>
                  <a:pt x="173181" y="505691"/>
                </a:cubicBezTo>
                <a:cubicBezTo>
                  <a:pt x="183404" y="518835"/>
                  <a:pt x="191654" y="533400"/>
                  <a:pt x="200890" y="547255"/>
                </a:cubicBezTo>
                <a:cubicBezTo>
                  <a:pt x="205508" y="554182"/>
                  <a:pt x="207818" y="563419"/>
                  <a:pt x="214745" y="568037"/>
                </a:cubicBezTo>
                <a:lnTo>
                  <a:pt x="235527" y="581891"/>
                </a:lnTo>
                <a:cubicBezTo>
                  <a:pt x="242470" y="602721"/>
                  <a:pt x="241387" y="605548"/>
                  <a:pt x="256309" y="623455"/>
                </a:cubicBezTo>
                <a:cubicBezTo>
                  <a:pt x="262580" y="630981"/>
                  <a:pt x="271076" y="636504"/>
                  <a:pt x="277090" y="644237"/>
                </a:cubicBezTo>
                <a:cubicBezTo>
                  <a:pt x="287313" y="657381"/>
                  <a:pt x="304800" y="685800"/>
                  <a:pt x="304800" y="685800"/>
                </a:cubicBezTo>
                <a:cubicBezTo>
                  <a:pt x="310434" y="702701"/>
                  <a:pt x="312153" y="713936"/>
                  <a:pt x="325581" y="727364"/>
                </a:cubicBezTo>
                <a:cubicBezTo>
                  <a:pt x="331468" y="733251"/>
                  <a:pt x="339436" y="736600"/>
                  <a:pt x="346363" y="741218"/>
                </a:cubicBezTo>
                <a:cubicBezTo>
                  <a:pt x="380767" y="792822"/>
                  <a:pt x="336546" y="729436"/>
                  <a:pt x="381000" y="782782"/>
                </a:cubicBezTo>
                <a:cubicBezTo>
                  <a:pt x="386330" y="789178"/>
                  <a:pt x="389524" y="797168"/>
                  <a:pt x="394854" y="803564"/>
                </a:cubicBezTo>
                <a:cubicBezTo>
                  <a:pt x="401126" y="811090"/>
                  <a:pt x="409364" y="816820"/>
                  <a:pt x="415636" y="824346"/>
                </a:cubicBezTo>
                <a:cubicBezTo>
                  <a:pt x="420966" y="830742"/>
                  <a:pt x="423603" y="839241"/>
                  <a:pt x="429490" y="845128"/>
                </a:cubicBezTo>
                <a:cubicBezTo>
                  <a:pt x="435377" y="851015"/>
                  <a:pt x="443345" y="854364"/>
                  <a:pt x="450272" y="858982"/>
                </a:cubicBezTo>
                <a:cubicBezTo>
                  <a:pt x="484676" y="910586"/>
                  <a:pt x="440455" y="847200"/>
                  <a:pt x="484909" y="900546"/>
                </a:cubicBezTo>
                <a:cubicBezTo>
                  <a:pt x="490239" y="906942"/>
                  <a:pt x="493433" y="914932"/>
                  <a:pt x="498763" y="921328"/>
                </a:cubicBezTo>
                <a:cubicBezTo>
                  <a:pt x="505035" y="928854"/>
                  <a:pt x="513273" y="934583"/>
                  <a:pt x="519545" y="942109"/>
                </a:cubicBezTo>
                <a:cubicBezTo>
                  <a:pt x="524875" y="948505"/>
                  <a:pt x="527513" y="957004"/>
                  <a:pt x="533400" y="962891"/>
                </a:cubicBezTo>
                <a:cubicBezTo>
                  <a:pt x="539287" y="968778"/>
                  <a:pt x="547254" y="972128"/>
                  <a:pt x="554181" y="976746"/>
                </a:cubicBezTo>
                <a:cubicBezTo>
                  <a:pt x="591131" y="1032169"/>
                  <a:pt x="542632" y="965196"/>
                  <a:pt x="588818" y="1011382"/>
                </a:cubicBezTo>
                <a:cubicBezTo>
                  <a:pt x="594705" y="1017269"/>
                  <a:pt x="597342" y="1025768"/>
                  <a:pt x="602672" y="1032164"/>
                </a:cubicBezTo>
                <a:cubicBezTo>
                  <a:pt x="619340" y="1052166"/>
                  <a:pt x="623802" y="1053178"/>
                  <a:pt x="644236" y="1066800"/>
                </a:cubicBezTo>
                <a:cubicBezTo>
                  <a:pt x="648854" y="1073727"/>
                  <a:pt x="652203" y="1081695"/>
                  <a:pt x="658090" y="1087582"/>
                </a:cubicBezTo>
                <a:cubicBezTo>
                  <a:pt x="663977" y="1093469"/>
                  <a:pt x="672097" y="1096598"/>
                  <a:pt x="678872" y="1101437"/>
                </a:cubicBezTo>
                <a:cubicBezTo>
                  <a:pt x="688267" y="1108147"/>
                  <a:pt x="697815" y="1114705"/>
                  <a:pt x="706581" y="1122218"/>
                </a:cubicBezTo>
                <a:cubicBezTo>
                  <a:pt x="741995" y="1152573"/>
                  <a:pt x="714496" y="1131716"/>
                  <a:pt x="741218" y="1163782"/>
                </a:cubicBezTo>
                <a:cubicBezTo>
                  <a:pt x="757299" y="1183079"/>
                  <a:pt x="769324" y="1190057"/>
                  <a:pt x="789709" y="1205346"/>
                </a:cubicBezTo>
                <a:cubicBezTo>
                  <a:pt x="803195" y="1245805"/>
                  <a:pt x="786084" y="1208648"/>
                  <a:pt x="817418" y="1239982"/>
                </a:cubicBezTo>
                <a:cubicBezTo>
                  <a:pt x="863599" y="1286163"/>
                  <a:pt x="796635" y="1237674"/>
                  <a:pt x="852054" y="1274618"/>
                </a:cubicBezTo>
                <a:cubicBezTo>
                  <a:pt x="889001" y="1330038"/>
                  <a:pt x="840508" y="1263072"/>
                  <a:pt x="886690" y="1309255"/>
                </a:cubicBezTo>
                <a:cubicBezTo>
                  <a:pt x="892577" y="1315142"/>
                  <a:pt x="895014" y="1323814"/>
                  <a:pt x="900545" y="1330037"/>
                </a:cubicBezTo>
                <a:cubicBezTo>
                  <a:pt x="913562" y="1344681"/>
                  <a:pt x="931241" y="1355297"/>
                  <a:pt x="942109" y="1371600"/>
                </a:cubicBezTo>
                <a:cubicBezTo>
                  <a:pt x="946727" y="1378527"/>
                  <a:pt x="950076" y="1386495"/>
                  <a:pt x="955963" y="1392382"/>
                </a:cubicBezTo>
                <a:cubicBezTo>
                  <a:pt x="961850" y="1398269"/>
                  <a:pt x="970858" y="1400350"/>
                  <a:pt x="976745" y="1406237"/>
                </a:cubicBezTo>
                <a:cubicBezTo>
                  <a:pt x="984909" y="1414401"/>
                  <a:pt x="990013" y="1425180"/>
                  <a:pt x="997527" y="1433946"/>
                </a:cubicBezTo>
                <a:cubicBezTo>
                  <a:pt x="1015306" y="1454689"/>
                  <a:pt x="1017712" y="1454330"/>
                  <a:pt x="1039090" y="1468582"/>
                </a:cubicBezTo>
                <a:cubicBezTo>
                  <a:pt x="1043708" y="1475509"/>
                  <a:pt x="1046679" y="1483882"/>
                  <a:pt x="1052945" y="1489364"/>
                </a:cubicBezTo>
                <a:cubicBezTo>
                  <a:pt x="1065476" y="1500329"/>
                  <a:pt x="1094509" y="1517073"/>
                  <a:pt x="1094509" y="1517073"/>
                </a:cubicBezTo>
                <a:cubicBezTo>
                  <a:pt x="1162417" y="1607620"/>
                  <a:pt x="1075302" y="1497867"/>
                  <a:pt x="1136072" y="1558637"/>
                </a:cubicBezTo>
                <a:cubicBezTo>
                  <a:pt x="1144236" y="1566801"/>
                  <a:pt x="1149340" y="1577580"/>
                  <a:pt x="1156854" y="1586346"/>
                </a:cubicBezTo>
                <a:cubicBezTo>
                  <a:pt x="1163230" y="1593784"/>
                  <a:pt x="1171364" y="1599602"/>
                  <a:pt x="1177636" y="1607128"/>
                </a:cubicBezTo>
                <a:cubicBezTo>
                  <a:pt x="1182966" y="1613524"/>
                  <a:pt x="1185959" y="1621687"/>
                  <a:pt x="1191490" y="1627909"/>
                </a:cubicBezTo>
                <a:cubicBezTo>
                  <a:pt x="1204507" y="1642553"/>
                  <a:pt x="1222185" y="1653170"/>
                  <a:pt x="1233054" y="1669473"/>
                </a:cubicBezTo>
                <a:cubicBezTo>
                  <a:pt x="1237672" y="1676400"/>
                  <a:pt x="1241022" y="1684368"/>
                  <a:pt x="1246909" y="1690255"/>
                </a:cubicBezTo>
                <a:cubicBezTo>
                  <a:pt x="1252796" y="1696142"/>
                  <a:pt x="1261803" y="1698222"/>
                  <a:pt x="1267690" y="1704109"/>
                </a:cubicBezTo>
                <a:cubicBezTo>
                  <a:pt x="1275854" y="1712273"/>
                  <a:pt x="1280308" y="1723654"/>
                  <a:pt x="1288472" y="1731818"/>
                </a:cubicBezTo>
                <a:cubicBezTo>
                  <a:pt x="1294359" y="1737705"/>
                  <a:pt x="1303066" y="1740103"/>
                  <a:pt x="1309254" y="1745673"/>
                </a:cubicBezTo>
                <a:cubicBezTo>
                  <a:pt x="1326245" y="1760965"/>
                  <a:pt x="1341581" y="1778000"/>
                  <a:pt x="1357745" y="1794164"/>
                </a:cubicBezTo>
                <a:cubicBezTo>
                  <a:pt x="1366981" y="1803400"/>
                  <a:pt x="1378208" y="1811005"/>
                  <a:pt x="1385454" y="1821873"/>
                </a:cubicBezTo>
                <a:cubicBezTo>
                  <a:pt x="1434959" y="1896129"/>
                  <a:pt x="1357868" y="1783438"/>
                  <a:pt x="1420090" y="1863437"/>
                </a:cubicBezTo>
                <a:cubicBezTo>
                  <a:pt x="1420115" y="1863469"/>
                  <a:pt x="1454715" y="1915374"/>
                  <a:pt x="1461654" y="1925782"/>
                </a:cubicBezTo>
                <a:cubicBezTo>
                  <a:pt x="1466272" y="1932709"/>
                  <a:pt x="1468582" y="1941946"/>
                  <a:pt x="1475509" y="1946564"/>
                </a:cubicBezTo>
                <a:lnTo>
                  <a:pt x="1496290" y="1960418"/>
                </a:lnTo>
                <a:cubicBezTo>
                  <a:pt x="1528618" y="2008909"/>
                  <a:pt x="1510146" y="1992745"/>
                  <a:pt x="1544781" y="2015837"/>
                </a:cubicBezTo>
                <a:lnTo>
                  <a:pt x="1572490" y="2057400"/>
                </a:lnTo>
                <a:lnTo>
                  <a:pt x="1586345" y="2078182"/>
                </a:lnTo>
                <a:cubicBezTo>
                  <a:pt x="1588654" y="2085109"/>
                  <a:pt x="1589222" y="2092888"/>
                  <a:pt x="1593272" y="2098964"/>
                </a:cubicBezTo>
                <a:cubicBezTo>
                  <a:pt x="1598706" y="2107115"/>
                  <a:pt x="1607782" y="2112220"/>
                  <a:pt x="1614054" y="2119746"/>
                </a:cubicBezTo>
                <a:cubicBezTo>
                  <a:pt x="1619384" y="2126142"/>
                  <a:pt x="1623291" y="2133601"/>
                  <a:pt x="1627909" y="2140528"/>
                </a:cubicBezTo>
                <a:cubicBezTo>
                  <a:pt x="1630218" y="2147455"/>
                  <a:pt x="1631290" y="2154926"/>
                  <a:pt x="1634836" y="2161309"/>
                </a:cubicBezTo>
                <a:cubicBezTo>
                  <a:pt x="1634844" y="2161324"/>
                  <a:pt x="1669468" y="2213257"/>
                  <a:pt x="1676400" y="2223655"/>
                </a:cubicBezTo>
                <a:cubicBezTo>
                  <a:pt x="1681018" y="2230582"/>
                  <a:pt x="1687621" y="2236539"/>
                  <a:pt x="1690254" y="2244437"/>
                </a:cubicBezTo>
                <a:cubicBezTo>
                  <a:pt x="1699814" y="2273116"/>
                  <a:pt x="1693131" y="2259143"/>
                  <a:pt x="1711036" y="2286000"/>
                </a:cubicBezTo>
                <a:lnTo>
                  <a:pt x="1724890" y="2327564"/>
                </a:lnTo>
                <a:cubicBezTo>
                  <a:pt x="1727199" y="2334491"/>
                  <a:pt x="1727768" y="2342270"/>
                  <a:pt x="1731818" y="2348346"/>
                </a:cubicBezTo>
                <a:lnTo>
                  <a:pt x="1745672" y="2369128"/>
                </a:lnTo>
                <a:cubicBezTo>
                  <a:pt x="1746904" y="2375287"/>
                  <a:pt x="1755860" y="2422917"/>
                  <a:pt x="1759527" y="2431473"/>
                </a:cubicBezTo>
                <a:cubicBezTo>
                  <a:pt x="1762806" y="2439125"/>
                  <a:pt x="1769250" y="2445026"/>
                  <a:pt x="1773381" y="2452255"/>
                </a:cubicBezTo>
                <a:cubicBezTo>
                  <a:pt x="1778504" y="2461221"/>
                  <a:pt x="1782618" y="2470728"/>
                  <a:pt x="1787236" y="2479964"/>
                </a:cubicBezTo>
                <a:cubicBezTo>
                  <a:pt x="1809088" y="2567374"/>
                  <a:pt x="1775605" y="2430308"/>
                  <a:pt x="1801090" y="2549237"/>
                </a:cubicBezTo>
                <a:cubicBezTo>
                  <a:pt x="1805080" y="2567856"/>
                  <a:pt x="1814945" y="2604655"/>
                  <a:pt x="1814945" y="2604655"/>
                </a:cubicBezTo>
                <a:cubicBezTo>
                  <a:pt x="1817254" y="2632364"/>
                  <a:pt x="1821872" y="2659977"/>
                  <a:pt x="1821872" y="2687782"/>
                </a:cubicBezTo>
                <a:cubicBezTo>
                  <a:pt x="1821872" y="2786233"/>
                  <a:pt x="1825512" y="2953253"/>
                  <a:pt x="1808018" y="3075709"/>
                </a:cubicBezTo>
                <a:cubicBezTo>
                  <a:pt x="1805695" y="3091969"/>
                  <a:pt x="1801069" y="3115013"/>
                  <a:pt x="1794163" y="3131128"/>
                </a:cubicBezTo>
                <a:cubicBezTo>
                  <a:pt x="1780311" y="3163451"/>
                  <a:pt x="1774336" y="3160988"/>
                  <a:pt x="1766454" y="3200400"/>
                </a:cubicBezTo>
                <a:cubicBezTo>
                  <a:pt x="1764145" y="3211946"/>
                  <a:pt x="1762175" y="3223564"/>
                  <a:pt x="1759527" y="3235037"/>
                </a:cubicBezTo>
                <a:cubicBezTo>
                  <a:pt x="1755245" y="3253591"/>
                  <a:pt x="1748802" y="3271673"/>
                  <a:pt x="1745672" y="3290455"/>
                </a:cubicBezTo>
                <a:cubicBezTo>
                  <a:pt x="1726613" y="3404809"/>
                  <a:pt x="1748869" y="3284595"/>
                  <a:pt x="1731818" y="3352800"/>
                </a:cubicBezTo>
                <a:cubicBezTo>
                  <a:pt x="1726655" y="3373453"/>
                  <a:pt x="1723126" y="3394493"/>
                  <a:pt x="1717963" y="3415146"/>
                </a:cubicBezTo>
                <a:cubicBezTo>
                  <a:pt x="1716192" y="3422230"/>
                  <a:pt x="1713531" y="3429066"/>
                  <a:pt x="1711036" y="3435928"/>
                </a:cubicBezTo>
                <a:cubicBezTo>
                  <a:pt x="1704294" y="3454469"/>
                  <a:pt x="1696890" y="3472767"/>
                  <a:pt x="1690254" y="3491346"/>
                </a:cubicBezTo>
                <a:cubicBezTo>
                  <a:pt x="1685342" y="3505099"/>
                  <a:pt x="1681824" y="3519350"/>
                  <a:pt x="1676400" y="3532909"/>
                </a:cubicBezTo>
                <a:cubicBezTo>
                  <a:pt x="1673701" y="3539657"/>
                  <a:pt x="1658334" y="3576107"/>
                  <a:pt x="1655618" y="3588328"/>
                </a:cubicBezTo>
                <a:cubicBezTo>
                  <a:pt x="1652571" y="3602039"/>
                  <a:pt x="1652386" y="3616340"/>
                  <a:pt x="1648690" y="3629891"/>
                </a:cubicBezTo>
                <a:cubicBezTo>
                  <a:pt x="1645418" y="3641888"/>
                  <a:pt x="1639086" y="3652842"/>
                  <a:pt x="1634836" y="3664528"/>
                </a:cubicBezTo>
                <a:cubicBezTo>
                  <a:pt x="1612884" y="3724896"/>
                  <a:pt x="1627839" y="3685552"/>
                  <a:pt x="1614054" y="3733800"/>
                </a:cubicBezTo>
                <a:cubicBezTo>
                  <a:pt x="1606780" y="3759259"/>
                  <a:pt x="1603734" y="3759926"/>
                  <a:pt x="1593272" y="3789218"/>
                </a:cubicBezTo>
                <a:cubicBezTo>
                  <a:pt x="1585904" y="3809848"/>
                  <a:pt x="1580626" y="3831225"/>
                  <a:pt x="1572490" y="3851564"/>
                </a:cubicBezTo>
                <a:cubicBezTo>
                  <a:pt x="1554801" y="3895788"/>
                  <a:pt x="1564197" y="3875078"/>
                  <a:pt x="1544781" y="3913909"/>
                </a:cubicBezTo>
                <a:cubicBezTo>
                  <a:pt x="1542472" y="3925455"/>
                  <a:pt x="1541577" y="3937376"/>
                  <a:pt x="1537854" y="3948546"/>
                </a:cubicBezTo>
                <a:cubicBezTo>
                  <a:pt x="1525710" y="3984979"/>
                  <a:pt x="1525347" y="3966633"/>
                  <a:pt x="1510145" y="3997037"/>
                </a:cubicBezTo>
                <a:cubicBezTo>
                  <a:pt x="1493726" y="4029874"/>
                  <a:pt x="1500795" y="4030007"/>
                  <a:pt x="1482436" y="4059382"/>
                </a:cubicBezTo>
                <a:cubicBezTo>
                  <a:pt x="1476317" y="4069173"/>
                  <a:pt x="1467594" y="4077191"/>
                  <a:pt x="1461654" y="4087091"/>
                </a:cubicBezTo>
                <a:cubicBezTo>
                  <a:pt x="1453684" y="4100374"/>
                  <a:pt x="1448394" y="4115114"/>
                  <a:pt x="1440872" y="4128655"/>
                </a:cubicBezTo>
                <a:cubicBezTo>
                  <a:pt x="1425737" y="4155898"/>
                  <a:pt x="1427018" y="4139852"/>
                  <a:pt x="1427018" y="415636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32 Points 40"/>
          <p:cNvSpPr/>
          <p:nvPr/>
        </p:nvSpPr>
        <p:spPr>
          <a:xfrm>
            <a:off x="6075241" y="4100873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Star: 32 Points 41"/>
          <p:cNvSpPr/>
          <p:nvPr/>
        </p:nvSpPr>
        <p:spPr>
          <a:xfrm>
            <a:off x="5120589" y="2957344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1290" y="2358159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30091" y="4340621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1</a:t>
            </a:r>
          </a:p>
        </p:txBody>
      </p:sp>
      <p:cxnSp>
        <p:nvCxnSpPr>
          <p:cNvPr id="46" name="Straight Arrow Connector 45"/>
          <p:cNvCxnSpPr>
            <a:stCxn id="27" idx="1"/>
            <a:endCxn id="41" idx="1"/>
          </p:cNvCxnSpPr>
          <p:nvPr/>
        </p:nvCxnSpPr>
        <p:spPr>
          <a:xfrm>
            <a:off x="2507375" y="4160662"/>
            <a:ext cx="3567866" cy="271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1"/>
          </p:cNvCxnSpPr>
          <p:nvPr/>
        </p:nvCxnSpPr>
        <p:spPr>
          <a:xfrm flipV="1">
            <a:off x="2507375" y="3055017"/>
            <a:ext cx="2703269" cy="110564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0" idx="1"/>
          </p:cNvCxnSpPr>
          <p:nvPr/>
        </p:nvCxnSpPr>
        <p:spPr>
          <a:xfrm flipH="1">
            <a:off x="6165297" y="3258133"/>
            <a:ext cx="2716794" cy="93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0" idx="1"/>
          </p:cNvCxnSpPr>
          <p:nvPr/>
        </p:nvCxnSpPr>
        <p:spPr>
          <a:xfrm flipH="1" flipV="1">
            <a:off x="5210645" y="3041158"/>
            <a:ext cx="3671446" cy="21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1595C0-5FF9-4765-B76E-1B66AE4B7A62}"/>
              </a:ext>
            </a:extLst>
          </p:cNvPr>
          <p:cNvSpPr txBox="1"/>
          <p:nvPr/>
        </p:nvSpPr>
        <p:spPr>
          <a:xfrm>
            <a:off x="417646" y="3808398"/>
            <a:ext cx="14976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Observer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C1456A-BABB-4A47-94C9-71D50BE8563A}"/>
              </a:ext>
            </a:extLst>
          </p:cNvPr>
          <p:cNvSpPr txBox="1"/>
          <p:nvPr/>
        </p:nvSpPr>
        <p:spPr>
          <a:xfrm>
            <a:off x="10064278" y="3193406"/>
            <a:ext cx="14976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Another Observer</a:t>
            </a:r>
          </a:p>
        </p:txBody>
      </p:sp>
    </p:spTree>
    <p:extLst>
      <p:ext uri="{BB962C8B-B14F-4D97-AF65-F5344CB8AC3E}">
        <p14:creationId xmlns:p14="http://schemas.microsoft.com/office/powerpoint/2010/main" val="359133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473" y="4723963"/>
            <a:ext cx="4174394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Macroscopic Viewpoint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4155218" cy="18350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55421" y="2978663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</p:spTree>
    <p:extLst>
      <p:ext uri="{BB962C8B-B14F-4D97-AF65-F5344CB8AC3E}">
        <p14:creationId xmlns:p14="http://schemas.microsoft.com/office/powerpoint/2010/main" val="2625147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Galileo &amp; Newton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9965" y="4163288"/>
            <a:ext cx="1281545" cy="6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6891" y="3048000"/>
            <a:ext cx="6927" cy="1149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66459" y="4159827"/>
            <a:ext cx="727364" cy="436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80764" y="2365880"/>
            <a:ext cx="609599" cy="889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36527" y="3255818"/>
            <a:ext cx="644237" cy="367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59983" y="3252135"/>
            <a:ext cx="900545" cy="585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Striped Right 19"/>
          <p:cNvSpPr/>
          <p:nvPr/>
        </p:nvSpPr>
        <p:spPr>
          <a:xfrm rot="14387178">
            <a:off x="7321351" y="2245695"/>
            <a:ext cx="2076520" cy="230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58521" y="-429491"/>
            <a:ext cx="4202924" cy="728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54" y="3544922"/>
            <a:ext cx="553709" cy="553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6">
            <a:off x="9081318" y="2880566"/>
            <a:ext cx="553709" cy="55370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8679" y="-101348"/>
            <a:ext cx="4202924" cy="72874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Striped Right 26"/>
          <p:cNvSpPr/>
          <p:nvPr/>
        </p:nvSpPr>
        <p:spPr>
          <a:xfrm rot="3603422">
            <a:off x="1987350" y="4945117"/>
            <a:ext cx="2076520" cy="23044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13350" y="2788088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02809" y="2079300"/>
            <a:ext cx="47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4738" y="345244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4043" y="292832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t'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9814" y="454761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2344" y="3533557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x'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0613" y="4098631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085" y="376429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y'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17875" y="1582152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7682" y="5493513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V’</a:t>
            </a:r>
          </a:p>
        </p:txBody>
      </p:sp>
      <p:sp>
        <p:nvSpPr>
          <p:cNvPr id="38" name="Cloud 37"/>
          <p:cNvSpPr/>
          <p:nvPr/>
        </p:nvSpPr>
        <p:spPr>
          <a:xfrm>
            <a:off x="4953000" y="2772443"/>
            <a:ext cx="554182" cy="54367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/>
          <p:cNvSpPr/>
          <p:nvPr/>
        </p:nvSpPr>
        <p:spPr>
          <a:xfrm>
            <a:off x="5756564" y="3948961"/>
            <a:ext cx="1001957" cy="78332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/>
          <p:cNvSpPr/>
          <p:nvPr/>
        </p:nvSpPr>
        <p:spPr>
          <a:xfrm>
            <a:off x="4433455" y="1835727"/>
            <a:ext cx="1822186" cy="4156364"/>
          </a:xfrm>
          <a:custGeom>
            <a:avLst/>
            <a:gdLst>
              <a:gd name="connsiteX0" fmla="*/ 6927 w 1822186"/>
              <a:gd name="connsiteY0" fmla="*/ 0 h 4156364"/>
              <a:gd name="connsiteX1" fmla="*/ 0 w 1822186"/>
              <a:gd name="connsiteY1" fmla="*/ 41564 h 4156364"/>
              <a:gd name="connsiteX2" fmla="*/ 20781 w 1822186"/>
              <a:gd name="connsiteY2" fmla="*/ 159328 h 4156364"/>
              <a:gd name="connsiteX3" fmla="*/ 27709 w 1822186"/>
              <a:gd name="connsiteY3" fmla="*/ 180109 h 4156364"/>
              <a:gd name="connsiteX4" fmla="*/ 34636 w 1822186"/>
              <a:gd name="connsiteY4" fmla="*/ 214746 h 4156364"/>
              <a:gd name="connsiteX5" fmla="*/ 48490 w 1822186"/>
              <a:gd name="connsiteY5" fmla="*/ 256309 h 4156364"/>
              <a:gd name="connsiteX6" fmla="*/ 62345 w 1822186"/>
              <a:gd name="connsiteY6" fmla="*/ 304800 h 4156364"/>
              <a:gd name="connsiteX7" fmla="*/ 76200 w 1822186"/>
              <a:gd name="connsiteY7" fmla="*/ 325582 h 4156364"/>
              <a:gd name="connsiteX8" fmla="*/ 96981 w 1822186"/>
              <a:gd name="connsiteY8" fmla="*/ 374073 h 4156364"/>
              <a:gd name="connsiteX9" fmla="*/ 124690 w 1822186"/>
              <a:gd name="connsiteY9" fmla="*/ 415637 h 4156364"/>
              <a:gd name="connsiteX10" fmla="*/ 145472 w 1822186"/>
              <a:gd name="connsiteY10" fmla="*/ 457200 h 4156364"/>
              <a:gd name="connsiteX11" fmla="*/ 173181 w 1822186"/>
              <a:gd name="connsiteY11" fmla="*/ 505691 h 4156364"/>
              <a:gd name="connsiteX12" fmla="*/ 200890 w 1822186"/>
              <a:gd name="connsiteY12" fmla="*/ 547255 h 4156364"/>
              <a:gd name="connsiteX13" fmla="*/ 214745 w 1822186"/>
              <a:gd name="connsiteY13" fmla="*/ 568037 h 4156364"/>
              <a:gd name="connsiteX14" fmla="*/ 235527 w 1822186"/>
              <a:gd name="connsiteY14" fmla="*/ 581891 h 4156364"/>
              <a:gd name="connsiteX15" fmla="*/ 256309 w 1822186"/>
              <a:gd name="connsiteY15" fmla="*/ 623455 h 4156364"/>
              <a:gd name="connsiteX16" fmla="*/ 277090 w 1822186"/>
              <a:gd name="connsiteY16" fmla="*/ 644237 h 4156364"/>
              <a:gd name="connsiteX17" fmla="*/ 304800 w 1822186"/>
              <a:gd name="connsiteY17" fmla="*/ 685800 h 4156364"/>
              <a:gd name="connsiteX18" fmla="*/ 325581 w 1822186"/>
              <a:gd name="connsiteY18" fmla="*/ 727364 h 4156364"/>
              <a:gd name="connsiteX19" fmla="*/ 346363 w 1822186"/>
              <a:gd name="connsiteY19" fmla="*/ 741218 h 4156364"/>
              <a:gd name="connsiteX20" fmla="*/ 381000 w 1822186"/>
              <a:gd name="connsiteY20" fmla="*/ 782782 h 4156364"/>
              <a:gd name="connsiteX21" fmla="*/ 394854 w 1822186"/>
              <a:gd name="connsiteY21" fmla="*/ 803564 h 4156364"/>
              <a:gd name="connsiteX22" fmla="*/ 415636 w 1822186"/>
              <a:gd name="connsiteY22" fmla="*/ 824346 h 4156364"/>
              <a:gd name="connsiteX23" fmla="*/ 429490 w 1822186"/>
              <a:gd name="connsiteY23" fmla="*/ 845128 h 4156364"/>
              <a:gd name="connsiteX24" fmla="*/ 450272 w 1822186"/>
              <a:gd name="connsiteY24" fmla="*/ 858982 h 4156364"/>
              <a:gd name="connsiteX25" fmla="*/ 484909 w 1822186"/>
              <a:gd name="connsiteY25" fmla="*/ 900546 h 4156364"/>
              <a:gd name="connsiteX26" fmla="*/ 498763 w 1822186"/>
              <a:gd name="connsiteY26" fmla="*/ 921328 h 4156364"/>
              <a:gd name="connsiteX27" fmla="*/ 519545 w 1822186"/>
              <a:gd name="connsiteY27" fmla="*/ 942109 h 4156364"/>
              <a:gd name="connsiteX28" fmla="*/ 533400 w 1822186"/>
              <a:gd name="connsiteY28" fmla="*/ 962891 h 4156364"/>
              <a:gd name="connsiteX29" fmla="*/ 554181 w 1822186"/>
              <a:gd name="connsiteY29" fmla="*/ 976746 h 4156364"/>
              <a:gd name="connsiteX30" fmla="*/ 588818 w 1822186"/>
              <a:gd name="connsiteY30" fmla="*/ 1011382 h 4156364"/>
              <a:gd name="connsiteX31" fmla="*/ 602672 w 1822186"/>
              <a:gd name="connsiteY31" fmla="*/ 1032164 h 4156364"/>
              <a:gd name="connsiteX32" fmla="*/ 644236 w 1822186"/>
              <a:gd name="connsiteY32" fmla="*/ 1066800 h 4156364"/>
              <a:gd name="connsiteX33" fmla="*/ 658090 w 1822186"/>
              <a:gd name="connsiteY33" fmla="*/ 1087582 h 4156364"/>
              <a:gd name="connsiteX34" fmla="*/ 678872 w 1822186"/>
              <a:gd name="connsiteY34" fmla="*/ 1101437 h 4156364"/>
              <a:gd name="connsiteX35" fmla="*/ 706581 w 1822186"/>
              <a:gd name="connsiteY35" fmla="*/ 1122218 h 4156364"/>
              <a:gd name="connsiteX36" fmla="*/ 741218 w 1822186"/>
              <a:gd name="connsiteY36" fmla="*/ 1163782 h 4156364"/>
              <a:gd name="connsiteX37" fmla="*/ 789709 w 1822186"/>
              <a:gd name="connsiteY37" fmla="*/ 1205346 h 4156364"/>
              <a:gd name="connsiteX38" fmla="*/ 817418 w 1822186"/>
              <a:gd name="connsiteY38" fmla="*/ 1239982 h 4156364"/>
              <a:gd name="connsiteX39" fmla="*/ 852054 w 1822186"/>
              <a:gd name="connsiteY39" fmla="*/ 1274618 h 4156364"/>
              <a:gd name="connsiteX40" fmla="*/ 886690 w 1822186"/>
              <a:gd name="connsiteY40" fmla="*/ 1309255 h 4156364"/>
              <a:gd name="connsiteX41" fmla="*/ 900545 w 1822186"/>
              <a:gd name="connsiteY41" fmla="*/ 1330037 h 4156364"/>
              <a:gd name="connsiteX42" fmla="*/ 942109 w 1822186"/>
              <a:gd name="connsiteY42" fmla="*/ 1371600 h 4156364"/>
              <a:gd name="connsiteX43" fmla="*/ 955963 w 1822186"/>
              <a:gd name="connsiteY43" fmla="*/ 1392382 h 4156364"/>
              <a:gd name="connsiteX44" fmla="*/ 976745 w 1822186"/>
              <a:gd name="connsiteY44" fmla="*/ 1406237 h 4156364"/>
              <a:gd name="connsiteX45" fmla="*/ 997527 w 1822186"/>
              <a:gd name="connsiteY45" fmla="*/ 1433946 h 4156364"/>
              <a:gd name="connsiteX46" fmla="*/ 1039090 w 1822186"/>
              <a:gd name="connsiteY46" fmla="*/ 1468582 h 4156364"/>
              <a:gd name="connsiteX47" fmla="*/ 1052945 w 1822186"/>
              <a:gd name="connsiteY47" fmla="*/ 1489364 h 4156364"/>
              <a:gd name="connsiteX48" fmla="*/ 1094509 w 1822186"/>
              <a:gd name="connsiteY48" fmla="*/ 1517073 h 4156364"/>
              <a:gd name="connsiteX49" fmla="*/ 1136072 w 1822186"/>
              <a:gd name="connsiteY49" fmla="*/ 1558637 h 4156364"/>
              <a:gd name="connsiteX50" fmla="*/ 1156854 w 1822186"/>
              <a:gd name="connsiteY50" fmla="*/ 1586346 h 4156364"/>
              <a:gd name="connsiteX51" fmla="*/ 1177636 w 1822186"/>
              <a:gd name="connsiteY51" fmla="*/ 1607128 h 4156364"/>
              <a:gd name="connsiteX52" fmla="*/ 1191490 w 1822186"/>
              <a:gd name="connsiteY52" fmla="*/ 1627909 h 4156364"/>
              <a:gd name="connsiteX53" fmla="*/ 1233054 w 1822186"/>
              <a:gd name="connsiteY53" fmla="*/ 1669473 h 4156364"/>
              <a:gd name="connsiteX54" fmla="*/ 1246909 w 1822186"/>
              <a:gd name="connsiteY54" fmla="*/ 1690255 h 4156364"/>
              <a:gd name="connsiteX55" fmla="*/ 1267690 w 1822186"/>
              <a:gd name="connsiteY55" fmla="*/ 1704109 h 4156364"/>
              <a:gd name="connsiteX56" fmla="*/ 1288472 w 1822186"/>
              <a:gd name="connsiteY56" fmla="*/ 1731818 h 4156364"/>
              <a:gd name="connsiteX57" fmla="*/ 1309254 w 1822186"/>
              <a:gd name="connsiteY57" fmla="*/ 1745673 h 4156364"/>
              <a:gd name="connsiteX58" fmla="*/ 1357745 w 1822186"/>
              <a:gd name="connsiteY58" fmla="*/ 1794164 h 4156364"/>
              <a:gd name="connsiteX59" fmla="*/ 1385454 w 1822186"/>
              <a:gd name="connsiteY59" fmla="*/ 1821873 h 4156364"/>
              <a:gd name="connsiteX60" fmla="*/ 1420090 w 1822186"/>
              <a:gd name="connsiteY60" fmla="*/ 1863437 h 4156364"/>
              <a:gd name="connsiteX61" fmla="*/ 1461654 w 1822186"/>
              <a:gd name="connsiteY61" fmla="*/ 1925782 h 4156364"/>
              <a:gd name="connsiteX62" fmla="*/ 1475509 w 1822186"/>
              <a:gd name="connsiteY62" fmla="*/ 1946564 h 4156364"/>
              <a:gd name="connsiteX63" fmla="*/ 1496290 w 1822186"/>
              <a:gd name="connsiteY63" fmla="*/ 1960418 h 4156364"/>
              <a:gd name="connsiteX64" fmla="*/ 1544781 w 1822186"/>
              <a:gd name="connsiteY64" fmla="*/ 2015837 h 4156364"/>
              <a:gd name="connsiteX65" fmla="*/ 1572490 w 1822186"/>
              <a:gd name="connsiteY65" fmla="*/ 2057400 h 4156364"/>
              <a:gd name="connsiteX66" fmla="*/ 1586345 w 1822186"/>
              <a:gd name="connsiteY66" fmla="*/ 2078182 h 4156364"/>
              <a:gd name="connsiteX67" fmla="*/ 1593272 w 1822186"/>
              <a:gd name="connsiteY67" fmla="*/ 2098964 h 4156364"/>
              <a:gd name="connsiteX68" fmla="*/ 1614054 w 1822186"/>
              <a:gd name="connsiteY68" fmla="*/ 2119746 h 4156364"/>
              <a:gd name="connsiteX69" fmla="*/ 1627909 w 1822186"/>
              <a:gd name="connsiteY69" fmla="*/ 2140528 h 4156364"/>
              <a:gd name="connsiteX70" fmla="*/ 1634836 w 1822186"/>
              <a:gd name="connsiteY70" fmla="*/ 2161309 h 4156364"/>
              <a:gd name="connsiteX71" fmla="*/ 1676400 w 1822186"/>
              <a:gd name="connsiteY71" fmla="*/ 2223655 h 4156364"/>
              <a:gd name="connsiteX72" fmla="*/ 1690254 w 1822186"/>
              <a:gd name="connsiteY72" fmla="*/ 2244437 h 4156364"/>
              <a:gd name="connsiteX73" fmla="*/ 1711036 w 1822186"/>
              <a:gd name="connsiteY73" fmla="*/ 2286000 h 4156364"/>
              <a:gd name="connsiteX74" fmla="*/ 1724890 w 1822186"/>
              <a:gd name="connsiteY74" fmla="*/ 2327564 h 4156364"/>
              <a:gd name="connsiteX75" fmla="*/ 1731818 w 1822186"/>
              <a:gd name="connsiteY75" fmla="*/ 2348346 h 4156364"/>
              <a:gd name="connsiteX76" fmla="*/ 1745672 w 1822186"/>
              <a:gd name="connsiteY76" fmla="*/ 2369128 h 4156364"/>
              <a:gd name="connsiteX77" fmla="*/ 1759527 w 1822186"/>
              <a:gd name="connsiteY77" fmla="*/ 2431473 h 4156364"/>
              <a:gd name="connsiteX78" fmla="*/ 1773381 w 1822186"/>
              <a:gd name="connsiteY78" fmla="*/ 2452255 h 4156364"/>
              <a:gd name="connsiteX79" fmla="*/ 1787236 w 1822186"/>
              <a:gd name="connsiteY79" fmla="*/ 2479964 h 4156364"/>
              <a:gd name="connsiteX80" fmla="*/ 1801090 w 1822186"/>
              <a:gd name="connsiteY80" fmla="*/ 2549237 h 4156364"/>
              <a:gd name="connsiteX81" fmla="*/ 1814945 w 1822186"/>
              <a:gd name="connsiteY81" fmla="*/ 2604655 h 4156364"/>
              <a:gd name="connsiteX82" fmla="*/ 1821872 w 1822186"/>
              <a:gd name="connsiteY82" fmla="*/ 2687782 h 4156364"/>
              <a:gd name="connsiteX83" fmla="*/ 1808018 w 1822186"/>
              <a:gd name="connsiteY83" fmla="*/ 3075709 h 4156364"/>
              <a:gd name="connsiteX84" fmla="*/ 1794163 w 1822186"/>
              <a:gd name="connsiteY84" fmla="*/ 3131128 h 4156364"/>
              <a:gd name="connsiteX85" fmla="*/ 1766454 w 1822186"/>
              <a:gd name="connsiteY85" fmla="*/ 3200400 h 4156364"/>
              <a:gd name="connsiteX86" fmla="*/ 1759527 w 1822186"/>
              <a:gd name="connsiteY86" fmla="*/ 3235037 h 4156364"/>
              <a:gd name="connsiteX87" fmla="*/ 1745672 w 1822186"/>
              <a:gd name="connsiteY87" fmla="*/ 3290455 h 4156364"/>
              <a:gd name="connsiteX88" fmla="*/ 1731818 w 1822186"/>
              <a:gd name="connsiteY88" fmla="*/ 3352800 h 4156364"/>
              <a:gd name="connsiteX89" fmla="*/ 1717963 w 1822186"/>
              <a:gd name="connsiteY89" fmla="*/ 3415146 h 4156364"/>
              <a:gd name="connsiteX90" fmla="*/ 1711036 w 1822186"/>
              <a:gd name="connsiteY90" fmla="*/ 3435928 h 4156364"/>
              <a:gd name="connsiteX91" fmla="*/ 1690254 w 1822186"/>
              <a:gd name="connsiteY91" fmla="*/ 3491346 h 4156364"/>
              <a:gd name="connsiteX92" fmla="*/ 1676400 w 1822186"/>
              <a:gd name="connsiteY92" fmla="*/ 3532909 h 4156364"/>
              <a:gd name="connsiteX93" fmla="*/ 1655618 w 1822186"/>
              <a:gd name="connsiteY93" fmla="*/ 3588328 h 4156364"/>
              <a:gd name="connsiteX94" fmla="*/ 1648690 w 1822186"/>
              <a:gd name="connsiteY94" fmla="*/ 3629891 h 4156364"/>
              <a:gd name="connsiteX95" fmla="*/ 1634836 w 1822186"/>
              <a:gd name="connsiteY95" fmla="*/ 3664528 h 4156364"/>
              <a:gd name="connsiteX96" fmla="*/ 1614054 w 1822186"/>
              <a:gd name="connsiteY96" fmla="*/ 3733800 h 4156364"/>
              <a:gd name="connsiteX97" fmla="*/ 1593272 w 1822186"/>
              <a:gd name="connsiteY97" fmla="*/ 3789218 h 4156364"/>
              <a:gd name="connsiteX98" fmla="*/ 1572490 w 1822186"/>
              <a:gd name="connsiteY98" fmla="*/ 3851564 h 4156364"/>
              <a:gd name="connsiteX99" fmla="*/ 1544781 w 1822186"/>
              <a:gd name="connsiteY99" fmla="*/ 3913909 h 4156364"/>
              <a:gd name="connsiteX100" fmla="*/ 1537854 w 1822186"/>
              <a:gd name="connsiteY100" fmla="*/ 3948546 h 4156364"/>
              <a:gd name="connsiteX101" fmla="*/ 1510145 w 1822186"/>
              <a:gd name="connsiteY101" fmla="*/ 3997037 h 4156364"/>
              <a:gd name="connsiteX102" fmla="*/ 1482436 w 1822186"/>
              <a:gd name="connsiteY102" fmla="*/ 4059382 h 4156364"/>
              <a:gd name="connsiteX103" fmla="*/ 1461654 w 1822186"/>
              <a:gd name="connsiteY103" fmla="*/ 4087091 h 4156364"/>
              <a:gd name="connsiteX104" fmla="*/ 1440872 w 1822186"/>
              <a:gd name="connsiteY104" fmla="*/ 4128655 h 4156364"/>
              <a:gd name="connsiteX105" fmla="*/ 1427018 w 1822186"/>
              <a:gd name="connsiteY105" fmla="*/ 4156364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822186" h="4156364">
                <a:moveTo>
                  <a:pt x="6927" y="0"/>
                </a:moveTo>
                <a:cubicBezTo>
                  <a:pt x="4618" y="13855"/>
                  <a:pt x="0" y="27518"/>
                  <a:pt x="0" y="41564"/>
                </a:cubicBezTo>
                <a:cubicBezTo>
                  <a:pt x="0" y="74954"/>
                  <a:pt x="10079" y="127226"/>
                  <a:pt x="20781" y="159328"/>
                </a:cubicBezTo>
                <a:cubicBezTo>
                  <a:pt x="23090" y="166255"/>
                  <a:pt x="25938" y="173025"/>
                  <a:pt x="27709" y="180109"/>
                </a:cubicBezTo>
                <a:cubicBezTo>
                  <a:pt x="30565" y="191532"/>
                  <a:pt x="31538" y="203387"/>
                  <a:pt x="34636" y="214746"/>
                </a:cubicBezTo>
                <a:cubicBezTo>
                  <a:pt x="38478" y="228835"/>
                  <a:pt x="44948" y="242141"/>
                  <a:pt x="48490" y="256309"/>
                </a:cubicBezTo>
                <a:cubicBezTo>
                  <a:pt x="50708" y="265181"/>
                  <a:pt x="57378" y="294866"/>
                  <a:pt x="62345" y="304800"/>
                </a:cubicBezTo>
                <a:cubicBezTo>
                  <a:pt x="66068" y="312247"/>
                  <a:pt x="71582" y="318655"/>
                  <a:pt x="76200" y="325582"/>
                </a:cubicBezTo>
                <a:cubicBezTo>
                  <a:pt x="83366" y="347081"/>
                  <a:pt x="84142" y="352674"/>
                  <a:pt x="96981" y="374073"/>
                </a:cubicBezTo>
                <a:cubicBezTo>
                  <a:pt x="105548" y="388351"/>
                  <a:pt x="119424" y="399841"/>
                  <a:pt x="124690" y="415637"/>
                </a:cubicBezTo>
                <a:cubicBezTo>
                  <a:pt x="134251" y="444316"/>
                  <a:pt x="127568" y="430342"/>
                  <a:pt x="145472" y="457200"/>
                </a:cubicBezTo>
                <a:cubicBezTo>
                  <a:pt x="157591" y="505671"/>
                  <a:pt x="142772" y="466592"/>
                  <a:pt x="173181" y="505691"/>
                </a:cubicBezTo>
                <a:cubicBezTo>
                  <a:pt x="183404" y="518835"/>
                  <a:pt x="191654" y="533400"/>
                  <a:pt x="200890" y="547255"/>
                </a:cubicBezTo>
                <a:cubicBezTo>
                  <a:pt x="205508" y="554182"/>
                  <a:pt x="207818" y="563419"/>
                  <a:pt x="214745" y="568037"/>
                </a:cubicBezTo>
                <a:lnTo>
                  <a:pt x="235527" y="581891"/>
                </a:lnTo>
                <a:cubicBezTo>
                  <a:pt x="242470" y="602721"/>
                  <a:pt x="241387" y="605548"/>
                  <a:pt x="256309" y="623455"/>
                </a:cubicBezTo>
                <a:cubicBezTo>
                  <a:pt x="262580" y="630981"/>
                  <a:pt x="271076" y="636504"/>
                  <a:pt x="277090" y="644237"/>
                </a:cubicBezTo>
                <a:cubicBezTo>
                  <a:pt x="287313" y="657381"/>
                  <a:pt x="304800" y="685800"/>
                  <a:pt x="304800" y="685800"/>
                </a:cubicBezTo>
                <a:cubicBezTo>
                  <a:pt x="310434" y="702701"/>
                  <a:pt x="312153" y="713936"/>
                  <a:pt x="325581" y="727364"/>
                </a:cubicBezTo>
                <a:cubicBezTo>
                  <a:pt x="331468" y="733251"/>
                  <a:pt x="339436" y="736600"/>
                  <a:pt x="346363" y="741218"/>
                </a:cubicBezTo>
                <a:cubicBezTo>
                  <a:pt x="380767" y="792822"/>
                  <a:pt x="336546" y="729436"/>
                  <a:pt x="381000" y="782782"/>
                </a:cubicBezTo>
                <a:cubicBezTo>
                  <a:pt x="386330" y="789178"/>
                  <a:pt x="389524" y="797168"/>
                  <a:pt x="394854" y="803564"/>
                </a:cubicBezTo>
                <a:cubicBezTo>
                  <a:pt x="401126" y="811090"/>
                  <a:pt x="409364" y="816820"/>
                  <a:pt x="415636" y="824346"/>
                </a:cubicBezTo>
                <a:cubicBezTo>
                  <a:pt x="420966" y="830742"/>
                  <a:pt x="423603" y="839241"/>
                  <a:pt x="429490" y="845128"/>
                </a:cubicBezTo>
                <a:cubicBezTo>
                  <a:pt x="435377" y="851015"/>
                  <a:pt x="443345" y="854364"/>
                  <a:pt x="450272" y="858982"/>
                </a:cubicBezTo>
                <a:cubicBezTo>
                  <a:pt x="484676" y="910586"/>
                  <a:pt x="440455" y="847200"/>
                  <a:pt x="484909" y="900546"/>
                </a:cubicBezTo>
                <a:cubicBezTo>
                  <a:pt x="490239" y="906942"/>
                  <a:pt x="493433" y="914932"/>
                  <a:pt x="498763" y="921328"/>
                </a:cubicBezTo>
                <a:cubicBezTo>
                  <a:pt x="505035" y="928854"/>
                  <a:pt x="513273" y="934583"/>
                  <a:pt x="519545" y="942109"/>
                </a:cubicBezTo>
                <a:cubicBezTo>
                  <a:pt x="524875" y="948505"/>
                  <a:pt x="527513" y="957004"/>
                  <a:pt x="533400" y="962891"/>
                </a:cubicBezTo>
                <a:cubicBezTo>
                  <a:pt x="539287" y="968778"/>
                  <a:pt x="547254" y="972128"/>
                  <a:pt x="554181" y="976746"/>
                </a:cubicBezTo>
                <a:cubicBezTo>
                  <a:pt x="591131" y="1032169"/>
                  <a:pt x="542632" y="965196"/>
                  <a:pt x="588818" y="1011382"/>
                </a:cubicBezTo>
                <a:cubicBezTo>
                  <a:pt x="594705" y="1017269"/>
                  <a:pt x="597342" y="1025768"/>
                  <a:pt x="602672" y="1032164"/>
                </a:cubicBezTo>
                <a:cubicBezTo>
                  <a:pt x="619340" y="1052166"/>
                  <a:pt x="623802" y="1053178"/>
                  <a:pt x="644236" y="1066800"/>
                </a:cubicBezTo>
                <a:cubicBezTo>
                  <a:pt x="648854" y="1073727"/>
                  <a:pt x="652203" y="1081695"/>
                  <a:pt x="658090" y="1087582"/>
                </a:cubicBezTo>
                <a:cubicBezTo>
                  <a:pt x="663977" y="1093469"/>
                  <a:pt x="672097" y="1096598"/>
                  <a:pt x="678872" y="1101437"/>
                </a:cubicBezTo>
                <a:cubicBezTo>
                  <a:pt x="688267" y="1108147"/>
                  <a:pt x="697815" y="1114705"/>
                  <a:pt x="706581" y="1122218"/>
                </a:cubicBezTo>
                <a:cubicBezTo>
                  <a:pt x="741995" y="1152573"/>
                  <a:pt x="714496" y="1131716"/>
                  <a:pt x="741218" y="1163782"/>
                </a:cubicBezTo>
                <a:cubicBezTo>
                  <a:pt x="757299" y="1183079"/>
                  <a:pt x="769324" y="1190057"/>
                  <a:pt x="789709" y="1205346"/>
                </a:cubicBezTo>
                <a:cubicBezTo>
                  <a:pt x="803195" y="1245805"/>
                  <a:pt x="786084" y="1208648"/>
                  <a:pt x="817418" y="1239982"/>
                </a:cubicBezTo>
                <a:cubicBezTo>
                  <a:pt x="863599" y="1286163"/>
                  <a:pt x="796635" y="1237674"/>
                  <a:pt x="852054" y="1274618"/>
                </a:cubicBezTo>
                <a:cubicBezTo>
                  <a:pt x="889001" y="1330038"/>
                  <a:pt x="840508" y="1263072"/>
                  <a:pt x="886690" y="1309255"/>
                </a:cubicBezTo>
                <a:cubicBezTo>
                  <a:pt x="892577" y="1315142"/>
                  <a:pt x="895014" y="1323814"/>
                  <a:pt x="900545" y="1330037"/>
                </a:cubicBezTo>
                <a:cubicBezTo>
                  <a:pt x="913562" y="1344681"/>
                  <a:pt x="931241" y="1355297"/>
                  <a:pt x="942109" y="1371600"/>
                </a:cubicBezTo>
                <a:cubicBezTo>
                  <a:pt x="946727" y="1378527"/>
                  <a:pt x="950076" y="1386495"/>
                  <a:pt x="955963" y="1392382"/>
                </a:cubicBezTo>
                <a:cubicBezTo>
                  <a:pt x="961850" y="1398269"/>
                  <a:pt x="970858" y="1400350"/>
                  <a:pt x="976745" y="1406237"/>
                </a:cubicBezTo>
                <a:cubicBezTo>
                  <a:pt x="984909" y="1414401"/>
                  <a:pt x="990013" y="1425180"/>
                  <a:pt x="997527" y="1433946"/>
                </a:cubicBezTo>
                <a:cubicBezTo>
                  <a:pt x="1015306" y="1454689"/>
                  <a:pt x="1017712" y="1454330"/>
                  <a:pt x="1039090" y="1468582"/>
                </a:cubicBezTo>
                <a:cubicBezTo>
                  <a:pt x="1043708" y="1475509"/>
                  <a:pt x="1046679" y="1483882"/>
                  <a:pt x="1052945" y="1489364"/>
                </a:cubicBezTo>
                <a:cubicBezTo>
                  <a:pt x="1065476" y="1500329"/>
                  <a:pt x="1094509" y="1517073"/>
                  <a:pt x="1094509" y="1517073"/>
                </a:cubicBezTo>
                <a:cubicBezTo>
                  <a:pt x="1162417" y="1607620"/>
                  <a:pt x="1075302" y="1497867"/>
                  <a:pt x="1136072" y="1558637"/>
                </a:cubicBezTo>
                <a:cubicBezTo>
                  <a:pt x="1144236" y="1566801"/>
                  <a:pt x="1149340" y="1577580"/>
                  <a:pt x="1156854" y="1586346"/>
                </a:cubicBezTo>
                <a:cubicBezTo>
                  <a:pt x="1163230" y="1593784"/>
                  <a:pt x="1171364" y="1599602"/>
                  <a:pt x="1177636" y="1607128"/>
                </a:cubicBezTo>
                <a:cubicBezTo>
                  <a:pt x="1182966" y="1613524"/>
                  <a:pt x="1185959" y="1621687"/>
                  <a:pt x="1191490" y="1627909"/>
                </a:cubicBezTo>
                <a:cubicBezTo>
                  <a:pt x="1204507" y="1642553"/>
                  <a:pt x="1222185" y="1653170"/>
                  <a:pt x="1233054" y="1669473"/>
                </a:cubicBezTo>
                <a:cubicBezTo>
                  <a:pt x="1237672" y="1676400"/>
                  <a:pt x="1241022" y="1684368"/>
                  <a:pt x="1246909" y="1690255"/>
                </a:cubicBezTo>
                <a:cubicBezTo>
                  <a:pt x="1252796" y="1696142"/>
                  <a:pt x="1261803" y="1698222"/>
                  <a:pt x="1267690" y="1704109"/>
                </a:cubicBezTo>
                <a:cubicBezTo>
                  <a:pt x="1275854" y="1712273"/>
                  <a:pt x="1280308" y="1723654"/>
                  <a:pt x="1288472" y="1731818"/>
                </a:cubicBezTo>
                <a:cubicBezTo>
                  <a:pt x="1294359" y="1737705"/>
                  <a:pt x="1303066" y="1740103"/>
                  <a:pt x="1309254" y="1745673"/>
                </a:cubicBezTo>
                <a:cubicBezTo>
                  <a:pt x="1326245" y="1760965"/>
                  <a:pt x="1341581" y="1778000"/>
                  <a:pt x="1357745" y="1794164"/>
                </a:cubicBezTo>
                <a:cubicBezTo>
                  <a:pt x="1366981" y="1803400"/>
                  <a:pt x="1378208" y="1811005"/>
                  <a:pt x="1385454" y="1821873"/>
                </a:cubicBezTo>
                <a:cubicBezTo>
                  <a:pt x="1434959" y="1896129"/>
                  <a:pt x="1357868" y="1783438"/>
                  <a:pt x="1420090" y="1863437"/>
                </a:cubicBezTo>
                <a:cubicBezTo>
                  <a:pt x="1420115" y="1863469"/>
                  <a:pt x="1454715" y="1915374"/>
                  <a:pt x="1461654" y="1925782"/>
                </a:cubicBezTo>
                <a:cubicBezTo>
                  <a:pt x="1466272" y="1932709"/>
                  <a:pt x="1468582" y="1941946"/>
                  <a:pt x="1475509" y="1946564"/>
                </a:cubicBezTo>
                <a:lnTo>
                  <a:pt x="1496290" y="1960418"/>
                </a:lnTo>
                <a:cubicBezTo>
                  <a:pt x="1528618" y="2008909"/>
                  <a:pt x="1510146" y="1992745"/>
                  <a:pt x="1544781" y="2015837"/>
                </a:cubicBezTo>
                <a:lnTo>
                  <a:pt x="1572490" y="2057400"/>
                </a:lnTo>
                <a:lnTo>
                  <a:pt x="1586345" y="2078182"/>
                </a:lnTo>
                <a:cubicBezTo>
                  <a:pt x="1588654" y="2085109"/>
                  <a:pt x="1589222" y="2092888"/>
                  <a:pt x="1593272" y="2098964"/>
                </a:cubicBezTo>
                <a:cubicBezTo>
                  <a:pt x="1598706" y="2107115"/>
                  <a:pt x="1607782" y="2112220"/>
                  <a:pt x="1614054" y="2119746"/>
                </a:cubicBezTo>
                <a:cubicBezTo>
                  <a:pt x="1619384" y="2126142"/>
                  <a:pt x="1623291" y="2133601"/>
                  <a:pt x="1627909" y="2140528"/>
                </a:cubicBezTo>
                <a:cubicBezTo>
                  <a:pt x="1630218" y="2147455"/>
                  <a:pt x="1631290" y="2154926"/>
                  <a:pt x="1634836" y="2161309"/>
                </a:cubicBezTo>
                <a:cubicBezTo>
                  <a:pt x="1634844" y="2161324"/>
                  <a:pt x="1669468" y="2213257"/>
                  <a:pt x="1676400" y="2223655"/>
                </a:cubicBezTo>
                <a:cubicBezTo>
                  <a:pt x="1681018" y="2230582"/>
                  <a:pt x="1687621" y="2236539"/>
                  <a:pt x="1690254" y="2244437"/>
                </a:cubicBezTo>
                <a:cubicBezTo>
                  <a:pt x="1699814" y="2273116"/>
                  <a:pt x="1693131" y="2259143"/>
                  <a:pt x="1711036" y="2286000"/>
                </a:cubicBezTo>
                <a:lnTo>
                  <a:pt x="1724890" y="2327564"/>
                </a:lnTo>
                <a:cubicBezTo>
                  <a:pt x="1727199" y="2334491"/>
                  <a:pt x="1727768" y="2342270"/>
                  <a:pt x="1731818" y="2348346"/>
                </a:cubicBezTo>
                <a:lnTo>
                  <a:pt x="1745672" y="2369128"/>
                </a:lnTo>
                <a:cubicBezTo>
                  <a:pt x="1746904" y="2375287"/>
                  <a:pt x="1755860" y="2422917"/>
                  <a:pt x="1759527" y="2431473"/>
                </a:cubicBezTo>
                <a:cubicBezTo>
                  <a:pt x="1762806" y="2439125"/>
                  <a:pt x="1769250" y="2445026"/>
                  <a:pt x="1773381" y="2452255"/>
                </a:cubicBezTo>
                <a:cubicBezTo>
                  <a:pt x="1778504" y="2461221"/>
                  <a:pt x="1782618" y="2470728"/>
                  <a:pt x="1787236" y="2479964"/>
                </a:cubicBezTo>
                <a:cubicBezTo>
                  <a:pt x="1809088" y="2567374"/>
                  <a:pt x="1775605" y="2430308"/>
                  <a:pt x="1801090" y="2549237"/>
                </a:cubicBezTo>
                <a:cubicBezTo>
                  <a:pt x="1805080" y="2567856"/>
                  <a:pt x="1814945" y="2604655"/>
                  <a:pt x="1814945" y="2604655"/>
                </a:cubicBezTo>
                <a:cubicBezTo>
                  <a:pt x="1817254" y="2632364"/>
                  <a:pt x="1821872" y="2659977"/>
                  <a:pt x="1821872" y="2687782"/>
                </a:cubicBezTo>
                <a:cubicBezTo>
                  <a:pt x="1821872" y="2786233"/>
                  <a:pt x="1825512" y="2953253"/>
                  <a:pt x="1808018" y="3075709"/>
                </a:cubicBezTo>
                <a:cubicBezTo>
                  <a:pt x="1805695" y="3091969"/>
                  <a:pt x="1801069" y="3115013"/>
                  <a:pt x="1794163" y="3131128"/>
                </a:cubicBezTo>
                <a:cubicBezTo>
                  <a:pt x="1780311" y="3163451"/>
                  <a:pt x="1774336" y="3160988"/>
                  <a:pt x="1766454" y="3200400"/>
                </a:cubicBezTo>
                <a:cubicBezTo>
                  <a:pt x="1764145" y="3211946"/>
                  <a:pt x="1762175" y="3223564"/>
                  <a:pt x="1759527" y="3235037"/>
                </a:cubicBezTo>
                <a:cubicBezTo>
                  <a:pt x="1755245" y="3253591"/>
                  <a:pt x="1748802" y="3271673"/>
                  <a:pt x="1745672" y="3290455"/>
                </a:cubicBezTo>
                <a:cubicBezTo>
                  <a:pt x="1726613" y="3404809"/>
                  <a:pt x="1748869" y="3284595"/>
                  <a:pt x="1731818" y="3352800"/>
                </a:cubicBezTo>
                <a:cubicBezTo>
                  <a:pt x="1726655" y="3373453"/>
                  <a:pt x="1723126" y="3394493"/>
                  <a:pt x="1717963" y="3415146"/>
                </a:cubicBezTo>
                <a:cubicBezTo>
                  <a:pt x="1716192" y="3422230"/>
                  <a:pt x="1713531" y="3429066"/>
                  <a:pt x="1711036" y="3435928"/>
                </a:cubicBezTo>
                <a:cubicBezTo>
                  <a:pt x="1704294" y="3454469"/>
                  <a:pt x="1696890" y="3472767"/>
                  <a:pt x="1690254" y="3491346"/>
                </a:cubicBezTo>
                <a:cubicBezTo>
                  <a:pt x="1685342" y="3505099"/>
                  <a:pt x="1681824" y="3519350"/>
                  <a:pt x="1676400" y="3532909"/>
                </a:cubicBezTo>
                <a:cubicBezTo>
                  <a:pt x="1673701" y="3539657"/>
                  <a:pt x="1658334" y="3576107"/>
                  <a:pt x="1655618" y="3588328"/>
                </a:cubicBezTo>
                <a:cubicBezTo>
                  <a:pt x="1652571" y="3602039"/>
                  <a:pt x="1652386" y="3616340"/>
                  <a:pt x="1648690" y="3629891"/>
                </a:cubicBezTo>
                <a:cubicBezTo>
                  <a:pt x="1645418" y="3641888"/>
                  <a:pt x="1639086" y="3652842"/>
                  <a:pt x="1634836" y="3664528"/>
                </a:cubicBezTo>
                <a:cubicBezTo>
                  <a:pt x="1612884" y="3724896"/>
                  <a:pt x="1627839" y="3685552"/>
                  <a:pt x="1614054" y="3733800"/>
                </a:cubicBezTo>
                <a:cubicBezTo>
                  <a:pt x="1606780" y="3759259"/>
                  <a:pt x="1603734" y="3759926"/>
                  <a:pt x="1593272" y="3789218"/>
                </a:cubicBezTo>
                <a:cubicBezTo>
                  <a:pt x="1585904" y="3809848"/>
                  <a:pt x="1580626" y="3831225"/>
                  <a:pt x="1572490" y="3851564"/>
                </a:cubicBezTo>
                <a:cubicBezTo>
                  <a:pt x="1554801" y="3895788"/>
                  <a:pt x="1564197" y="3875078"/>
                  <a:pt x="1544781" y="3913909"/>
                </a:cubicBezTo>
                <a:cubicBezTo>
                  <a:pt x="1542472" y="3925455"/>
                  <a:pt x="1541577" y="3937376"/>
                  <a:pt x="1537854" y="3948546"/>
                </a:cubicBezTo>
                <a:cubicBezTo>
                  <a:pt x="1525710" y="3984979"/>
                  <a:pt x="1525347" y="3966633"/>
                  <a:pt x="1510145" y="3997037"/>
                </a:cubicBezTo>
                <a:cubicBezTo>
                  <a:pt x="1493726" y="4029874"/>
                  <a:pt x="1500795" y="4030007"/>
                  <a:pt x="1482436" y="4059382"/>
                </a:cubicBezTo>
                <a:cubicBezTo>
                  <a:pt x="1476317" y="4069173"/>
                  <a:pt x="1467594" y="4077191"/>
                  <a:pt x="1461654" y="4087091"/>
                </a:cubicBezTo>
                <a:cubicBezTo>
                  <a:pt x="1453684" y="4100374"/>
                  <a:pt x="1448394" y="4115114"/>
                  <a:pt x="1440872" y="4128655"/>
                </a:cubicBezTo>
                <a:cubicBezTo>
                  <a:pt x="1425737" y="4155898"/>
                  <a:pt x="1427018" y="4139852"/>
                  <a:pt x="1427018" y="415636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32 Points 40"/>
          <p:cNvSpPr/>
          <p:nvPr/>
        </p:nvSpPr>
        <p:spPr>
          <a:xfrm>
            <a:off x="6075241" y="4100873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Star: 32 Points 41"/>
          <p:cNvSpPr/>
          <p:nvPr/>
        </p:nvSpPr>
        <p:spPr>
          <a:xfrm>
            <a:off x="5120589" y="2957344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1290" y="2358159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30091" y="4340621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1</a:t>
            </a:r>
          </a:p>
        </p:txBody>
      </p:sp>
      <p:cxnSp>
        <p:nvCxnSpPr>
          <p:cNvPr id="46" name="Straight Arrow Connector 45"/>
          <p:cNvCxnSpPr>
            <a:stCxn id="27" idx="1"/>
            <a:endCxn id="41" idx="1"/>
          </p:cNvCxnSpPr>
          <p:nvPr/>
        </p:nvCxnSpPr>
        <p:spPr>
          <a:xfrm>
            <a:off x="2507375" y="4160662"/>
            <a:ext cx="3567866" cy="271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1"/>
          </p:cNvCxnSpPr>
          <p:nvPr/>
        </p:nvCxnSpPr>
        <p:spPr>
          <a:xfrm flipV="1">
            <a:off x="2507375" y="3055017"/>
            <a:ext cx="2703269" cy="110564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0" idx="1"/>
          </p:cNvCxnSpPr>
          <p:nvPr/>
        </p:nvCxnSpPr>
        <p:spPr>
          <a:xfrm flipH="1">
            <a:off x="6165297" y="3258133"/>
            <a:ext cx="2716794" cy="93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0" idx="1"/>
          </p:cNvCxnSpPr>
          <p:nvPr/>
        </p:nvCxnSpPr>
        <p:spPr>
          <a:xfrm flipH="1" flipV="1">
            <a:off x="5210645" y="3041158"/>
            <a:ext cx="3671446" cy="21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20200" y="5112451"/>
            <a:ext cx="27701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|t</a:t>
            </a:r>
            <a:r>
              <a:rPr lang="en-US" sz="2400" baseline="-25000" dirty="0"/>
              <a:t>1 </a:t>
            </a:r>
            <a:r>
              <a:rPr lang="en-US" sz="2400" dirty="0"/>
              <a:t>– t</a:t>
            </a:r>
            <a:r>
              <a:rPr lang="en-US" sz="2400" baseline="-25000" dirty="0"/>
              <a:t>2</a:t>
            </a:r>
            <a:r>
              <a:rPr lang="en-US" sz="2400" dirty="0"/>
              <a:t>| = |t’</a:t>
            </a:r>
            <a:r>
              <a:rPr lang="en-US" sz="2400" baseline="-25000" dirty="0"/>
              <a:t>1 </a:t>
            </a:r>
            <a:r>
              <a:rPr lang="en-US" sz="2400" dirty="0"/>
              <a:t>– t’</a:t>
            </a:r>
            <a:r>
              <a:rPr lang="en-US" sz="2400" baseline="-25000" dirty="0"/>
              <a:t>2</a:t>
            </a:r>
            <a:r>
              <a:rPr lang="en-US" sz="2400" dirty="0"/>
              <a:t>|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20200" y="5585757"/>
            <a:ext cx="27701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‖</a:t>
            </a:r>
            <a:r>
              <a:rPr lang="en-US" sz="2400" b="1" i="1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‖ = ‖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2</a:t>
            </a:r>
            <a:r>
              <a:rPr lang="en-US" sz="2400" dirty="0"/>
              <a:t>‖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0997" y="4994876"/>
            <a:ext cx="162889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 </a:t>
            </a:r>
            <a:r>
              <a:rPr lang="en-US" b="1" dirty="0"/>
              <a:t>Galilean</a:t>
            </a:r>
            <a:r>
              <a:rPr lang="en-US" dirty="0"/>
              <a:t> </a:t>
            </a:r>
            <a:r>
              <a:rPr lang="en-US" b="1" dirty="0"/>
              <a:t>Space-Time</a:t>
            </a:r>
            <a:r>
              <a:rPr lang="en-US" dirty="0"/>
              <a:t> of 4 dimensions.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20F372-C6A5-4DFA-8D17-A6A469AEBD1A}"/>
              </a:ext>
            </a:extLst>
          </p:cNvPr>
          <p:cNvSpPr txBox="1"/>
          <p:nvPr/>
        </p:nvSpPr>
        <p:spPr>
          <a:xfrm>
            <a:off x="417646" y="3808398"/>
            <a:ext cx="14976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Observer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834CFB-3844-4CAD-8BC0-1DDDC2F5C932}"/>
              </a:ext>
            </a:extLst>
          </p:cNvPr>
          <p:cNvSpPr txBox="1"/>
          <p:nvPr/>
        </p:nvSpPr>
        <p:spPr>
          <a:xfrm>
            <a:off x="10064278" y="3193406"/>
            <a:ext cx="14976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Another Observer</a:t>
            </a:r>
          </a:p>
        </p:txBody>
      </p:sp>
    </p:spTree>
    <p:extLst>
      <p:ext uri="{BB962C8B-B14F-4D97-AF65-F5344CB8AC3E}">
        <p14:creationId xmlns:p14="http://schemas.microsoft.com/office/powerpoint/2010/main" val="2097267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Poincaré</a:t>
            </a:r>
            <a:r>
              <a:rPr lang="en-US" dirty="0"/>
              <a:t>, Lorentz &amp; Einstein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9965" y="4163288"/>
            <a:ext cx="1281545" cy="6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6891" y="3048000"/>
            <a:ext cx="6927" cy="1149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66459" y="4159827"/>
            <a:ext cx="727364" cy="436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80764" y="2365880"/>
            <a:ext cx="609599" cy="889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36527" y="3255818"/>
            <a:ext cx="644237" cy="367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59983" y="3252135"/>
            <a:ext cx="900545" cy="585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Striped Right 19"/>
          <p:cNvSpPr/>
          <p:nvPr/>
        </p:nvSpPr>
        <p:spPr>
          <a:xfrm rot="14387178">
            <a:off x="7321351" y="2245695"/>
            <a:ext cx="2076520" cy="230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58521" y="-429491"/>
            <a:ext cx="4202924" cy="728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54" y="3544922"/>
            <a:ext cx="553709" cy="553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6">
            <a:off x="9081318" y="2880566"/>
            <a:ext cx="553709" cy="55370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8679" y="-101348"/>
            <a:ext cx="4202924" cy="72874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Striped Right 26"/>
          <p:cNvSpPr/>
          <p:nvPr/>
        </p:nvSpPr>
        <p:spPr>
          <a:xfrm rot="3603422">
            <a:off x="1987350" y="4945117"/>
            <a:ext cx="2076520" cy="23044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13350" y="2788088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02809" y="2079300"/>
            <a:ext cx="47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4738" y="345244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4043" y="292832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t'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9814" y="454761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2344" y="3533557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x'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0613" y="4098631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085" y="376429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y'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17875" y="1582152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7682" y="5493513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V’</a:t>
            </a:r>
          </a:p>
        </p:txBody>
      </p:sp>
      <p:sp>
        <p:nvSpPr>
          <p:cNvPr id="38" name="Cloud 37"/>
          <p:cNvSpPr/>
          <p:nvPr/>
        </p:nvSpPr>
        <p:spPr>
          <a:xfrm>
            <a:off x="4953000" y="2772443"/>
            <a:ext cx="554182" cy="54367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/>
          <p:cNvSpPr/>
          <p:nvPr/>
        </p:nvSpPr>
        <p:spPr>
          <a:xfrm>
            <a:off x="5756564" y="3948961"/>
            <a:ext cx="1001957" cy="78332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/>
          <p:cNvSpPr/>
          <p:nvPr/>
        </p:nvSpPr>
        <p:spPr>
          <a:xfrm>
            <a:off x="4433455" y="1835727"/>
            <a:ext cx="1822186" cy="4156364"/>
          </a:xfrm>
          <a:custGeom>
            <a:avLst/>
            <a:gdLst>
              <a:gd name="connsiteX0" fmla="*/ 6927 w 1822186"/>
              <a:gd name="connsiteY0" fmla="*/ 0 h 4156364"/>
              <a:gd name="connsiteX1" fmla="*/ 0 w 1822186"/>
              <a:gd name="connsiteY1" fmla="*/ 41564 h 4156364"/>
              <a:gd name="connsiteX2" fmla="*/ 20781 w 1822186"/>
              <a:gd name="connsiteY2" fmla="*/ 159328 h 4156364"/>
              <a:gd name="connsiteX3" fmla="*/ 27709 w 1822186"/>
              <a:gd name="connsiteY3" fmla="*/ 180109 h 4156364"/>
              <a:gd name="connsiteX4" fmla="*/ 34636 w 1822186"/>
              <a:gd name="connsiteY4" fmla="*/ 214746 h 4156364"/>
              <a:gd name="connsiteX5" fmla="*/ 48490 w 1822186"/>
              <a:gd name="connsiteY5" fmla="*/ 256309 h 4156364"/>
              <a:gd name="connsiteX6" fmla="*/ 62345 w 1822186"/>
              <a:gd name="connsiteY6" fmla="*/ 304800 h 4156364"/>
              <a:gd name="connsiteX7" fmla="*/ 76200 w 1822186"/>
              <a:gd name="connsiteY7" fmla="*/ 325582 h 4156364"/>
              <a:gd name="connsiteX8" fmla="*/ 96981 w 1822186"/>
              <a:gd name="connsiteY8" fmla="*/ 374073 h 4156364"/>
              <a:gd name="connsiteX9" fmla="*/ 124690 w 1822186"/>
              <a:gd name="connsiteY9" fmla="*/ 415637 h 4156364"/>
              <a:gd name="connsiteX10" fmla="*/ 145472 w 1822186"/>
              <a:gd name="connsiteY10" fmla="*/ 457200 h 4156364"/>
              <a:gd name="connsiteX11" fmla="*/ 173181 w 1822186"/>
              <a:gd name="connsiteY11" fmla="*/ 505691 h 4156364"/>
              <a:gd name="connsiteX12" fmla="*/ 200890 w 1822186"/>
              <a:gd name="connsiteY12" fmla="*/ 547255 h 4156364"/>
              <a:gd name="connsiteX13" fmla="*/ 214745 w 1822186"/>
              <a:gd name="connsiteY13" fmla="*/ 568037 h 4156364"/>
              <a:gd name="connsiteX14" fmla="*/ 235527 w 1822186"/>
              <a:gd name="connsiteY14" fmla="*/ 581891 h 4156364"/>
              <a:gd name="connsiteX15" fmla="*/ 256309 w 1822186"/>
              <a:gd name="connsiteY15" fmla="*/ 623455 h 4156364"/>
              <a:gd name="connsiteX16" fmla="*/ 277090 w 1822186"/>
              <a:gd name="connsiteY16" fmla="*/ 644237 h 4156364"/>
              <a:gd name="connsiteX17" fmla="*/ 304800 w 1822186"/>
              <a:gd name="connsiteY17" fmla="*/ 685800 h 4156364"/>
              <a:gd name="connsiteX18" fmla="*/ 325581 w 1822186"/>
              <a:gd name="connsiteY18" fmla="*/ 727364 h 4156364"/>
              <a:gd name="connsiteX19" fmla="*/ 346363 w 1822186"/>
              <a:gd name="connsiteY19" fmla="*/ 741218 h 4156364"/>
              <a:gd name="connsiteX20" fmla="*/ 381000 w 1822186"/>
              <a:gd name="connsiteY20" fmla="*/ 782782 h 4156364"/>
              <a:gd name="connsiteX21" fmla="*/ 394854 w 1822186"/>
              <a:gd name="connsiteY21" fmla="*/ 803564 h 4156364"/>
              <a:gd name="connsiteX22" fmla="*/ 415636 w 1822186"/>
              <a:gd name="connsiteY22" fmla="*/ 824346 h 4156364"/>
              <a:gd name="connsiteX23" fmla="*/ 429490 w 1822186"/>
              <a:gd name="connsiteY23" fmla="*/ 845128 h 4156364"/>
              <a:gd name="connsiteX24" fmla="*/ 450272 w 1822186"/>
              <a:gd name="connsiteY24" fmla="*/ 858982 h 4156364"/>
              <a:gd name="connsiteX25" fmla="*/ 484909 w 1822186"/>
              <a:gd name="connsiteY25" fmla="*/ 900546 h 4156364"/>
              <a:gd name="connsiteX26" fmla="*/ 498763 w 1822186"/>
              <a:gd name="connsiteY26" fmla="*/ 921328 h 4156364"/>
              <a:gd name="connsiteX27" fmla="*/ 519545 w 1822186"/>
              <a:gd name="connsiteY27" fmla="*/ 942109 h 4156364"/>
              <a:gd name="connsiteX28" fmla="*/ 533400 w 1822186"/>
              <a:gd name="connsiteY28" fmla="*/ 962891 h 4156364"/>
              <a:gd name="connsiteX29" fmla="*/ 554181 w 1822186"/>
              <a:gd name="connsiteY29" fmla="*/ 976746 h 4156364"/>
              <a:gd name="connsiteX30" fmla="*/ 588818 w 1822186"/>
              <a:gd name="connsiteY30" fmla="*/ 1011382 h 4156364"/>
              <a:gd name="connsiteX31" fmla="*/ 602672 w 1822186"/>
              <a:gd name="connsiteY31" fmla="*/ 1032164 h 4156364"/>
              <a:gd name="connsiteX32" fmla="*/ 644236 w 1822186"/>
              <a:gd name="connsiteY32" fmla="*/ 1066800 h 4156364"/>
              <a:gd name="connsiteX33" fmla="*/ 658090 w 1822186"/>
              <a:gd name="connsiteY33" fmla="*/ 1087582 h 4156364"/>
              <a:gd name="connsiteX34" fmla="*/ 678872 w 1822186"/>
              <a:gd name="connsiteY34" fmla="*/ 1101437 h 4156364"/>
              <a:gd name="connsiteX35" fmla="*/ 706581 w 1822186"/>
              <a:gd name="connsiteY35" fmla="*/ 1122218 h 4156364"/>
              <a:gd name="connsiteX36" fmla="*/ 741218 w 1822186"/>
              <a:gd name="connsiteY36" fmla="*/ 1163782 h 4156364"/>
              <a:gd name="connsiteX37" fmla="*/ 789709 w 1822186"/>
              <a:gd name="connsiteY37" fmla="*/ 1205346 h 4156364"/>
              <a:gd name="connsiteX38" fmla="*/ 817418 w 1822186"/>
              <a:gd name="connsiteY38" fmla="*/ 1239982 h 4156364"/>
              <a:gd name="connsiteX39" fmla="*/ 852054 w 1822186"/>
              <a:gd name="connsiteY39" fmla="*/ 1274618 h 4156364"/>
              <a:gd name="connsiteX40" fmla="*/ 886690 w 1822186"/>
              <a:gd name="connsiteY40" fmla="*/ 1309255 h 4156364"/>
              <a:gd name="connsiteX41" fmla="*/ 900545 w 1822186"/>
              <a:gd name="connsiteY41" fmla="*/ 1330037 h 4156364"/>
              <a:gd name="connsiteX42" fmla="*/ 942109 w 1822186"/>
              <a:gd name="connsiteY42" fmla="*/ 1371600 h 4156364"/>
              <a:gd name="connsiteX43" fmla="*/ 955963 w 1822186"/>
              <a:gd name="connsiteY43" fmla="*/ 1392382 h 4156364"/>
              <a:gd name="connsiteX44" fmla="*/ 976745 w 1822186"/>
              <a:gd name="connsiteY44" fmla="*/ 1406237 h 4156364"/>
              <a:gd name="connsiteX45" fmla="*/ 997527 w 1822186"/>
              <a:gd name="connsiteY45" fmla="*/ 1433946 h 4156364"/>
              <a:gd name="connsiteX46" fmla="*/ 1039090 w 1822186"/>
              <a:gd name="connsiteY46" fmla="*/ 1468582 h 4156364"/>
              <a:gd name="connsiteX47" fmla="*/ 1052945 w 1822186"/>
              <a:gd name="connsiteY47" fmla="*/ 1489364 h 4156364"/>
              <a:gd name="connsiteX48" fmla="*/ 1094509 w 1822186"/>
              <a:gd name="connsiteY48" fmla="*/ 1517073 h 4156364"/>
              <a:gd name="connsiteX49" fmla="*/ 1136072 w 1822186"/>
              <a:gd name="connsiteY49" fmla="*/ 1558637 h 4156364"/>
              <a:gd name="connsiteX50" fmla="*/ 1156854 w 1822186"/>
              <a:gd name="connsiteY50" fmla="*/ 1586346 h 4156364"/>
              <a:gd name="connsiteX51" fmla="*/ 1177636 w 1822186"/>
              <a:gd name="connsiteY51" fmla="*/ 1607128 h 4156364"/>
              <a:gd name="connsiteX52" fmla="*/ 1191490 w 1822186"/>
              <a:gd name="connsiteY52" fmla="*/ 1627909 h 4156364"/>
              <a:gd name="connsiteX53" fmla="*/ 1233054 w 1822186"/>
              <a:gd name="connsiteY53" fmla="*/ 1669473 h 4156364"/>
              <a:gd name="connsiteX54" fmla="*/ 1246909 w 1822186"/>
              <a:gd name="connsiteY54" fmla="*/ 1690255 h 4156364"/>
              <a:gd name="connsiteX55" fmla="*/ 1267690 w 1822186"/>
              <a:gd name="connsiteY55" fmla="*/ 1704109 h 4156364"/>
              <a:gd name="connsiteX56" fmla="*/ 1288472 w 1822186"/>
              <a:gd name="connsiteY56" fmla="*/ 1731818 h 4156364"/>
              <a:gd name="connsiteX57" fmla="*/ 1309254 w 1822186"/>
              <a:gd name="connsiteY57" fmla="*/ 1745673 h 4156364"/>
              <a:gd name="connsiteX58" fmla="*/ 1357745 w 1822186"/>
              <a:gd name="connsiteY58" fmla="*/ 1794164 h 4156364"/>
              <a:gd name="connsiteX59" fmla="*/ 1385454 w 1822186"/>
              <a:gd name="connsiteY59" fmla="*/ 1821873 h 4156364"/>
              <a:gd name="connsiteX60" fmla="*/ 1420090 w 1822186"/>
              <a:gd name="connsiteY60" fmla="*/ 1863437 h 4156364"/>
              <a:gd name="connsiteX61" fmla="*/ 1461654 w 1822186"/>
              <a:gd name="connsiteY61" fmla="*/ 1925782 h 4156364"/>
              <a:gd name="connsiteX62" fmla="*/ 1475509 w 1822186"/>
              <a:gd name="connsiteY62" fmla="*/ 1946564 h 4156364"/>
              <a:gd name="connsiteX63" fmla="*/ 1496290 w 1822186"/>
              <a:gd name="connsiteY63" fmla="*/ 1960418 h 4156364"/>
              <a:gd name="connsiteX64" fmla="*/ 1544781 w 1822186"/>
              <a:gd name="connsiteY64" fmla="*/ 2015837 h 4156364"/>
              <a:gd name="connsiteX65" fmla="*/ 1572490 w 1822186"/>
              <a:gd name="connsiteY65" fmla="*/ 2057400 h 4156364"/>
              <a:gd name="connsiteX66" fmla="*/ 1586345 w 1822186"/>
              <a:gd name="connsiteY66" fmla="*/ 2078182 h 4156364"/>
              <a:gd name="connsiteX67" fmla="*/ 1593272 w 1822186"/>
              <a:gd name="connsiteY67" fmla="*/ 2098964 h 4156364"/>
              <a:gd name="connsiteX68" fmla="*/ 1614054 w 1822186"/>
              <a:gd name="connsiteY68" fmla="*/ 2119746 h 4156364"/>
              <a:gd name="connsiteX69" fmla="*/ 1627909 w 1822186"/>
              <a:gd name="connsiteY69" fmla="*/ 2140528 h 4156364"/>
              <a:gd name="connsiteX70" fmla="*/ 1634836 w 1822186"/>
              <a:gd name="connsiteY70" fmla="*/ 2161309 h 4156364"/>
              <a:gd name="connsiteX71" fmla="*/ 1676400 w 1822186"/>
              <a:gd name="connsiteY71" fmla="*/ 2223655 h 4156364"/>
              <a:gd name="connsiteX72" fmla="*/ 1690254 w 1822186"/>
              <a:gd name="connsiteY72" fmla="*/ 2244437 h 4156364"/>
              <a:gd name="connsiteX73" fmla="*/ 1711036 w 1822186"/>
              <a:gd name="connsiteY73" fmla="*/ 2286000 h 4156364"/>
              <a:gd name="connsiteX74" fmla="*/ 1724890 w 1822186"/>
              <a:gd name="connsiteY74" fmla="*/ 2327564 h 4156364"/>
              <a:gd name="connsiteX75" fmla="*/ 1731818 w 1822186"/>
              <a:gd name="connsiteY75" fmla="*/ 2348346 h 4156364"/>
              <a:gd name="connsiteX76" fmla="*/ 1745672 w 1822186"/>
              <a:gd name="connsiteY76" fmla="*/ 2369128 h 4156364"/>
              <a:gd name="connsiteX77" fmla="*/ 1759527 w 1822186"/>
              <a:gd name="connsiteY77" fmla="*/ 2431473 h 4156364"/>
              <a:gd name="connsiteX78" fmla="*/ 1773381 w 1822186"/>
              <a:gd name="connsiteY78" fmla="*/ 2452255 h 4156364"/>
              <a:gd name="connsiteX79" fmla="*/ 1787236 w 1822186"/>
              <a:gd name="connsiteY79" fmla="*/ 2479964 h 4156364"/>
              <a:gd name="connsiteX80" fmla="*/ 1801090 w 1822186"/>
              <a:gd name="connsiteY80" fmla="*/ 2549237 h 4156364"/>
              <a:gd name="connsiteX81" fmla="*/ 1814945 w 1822186"/>
              <a:gd name="connsiteY81" fmla="*/ 2604655 h 4156364"/>
              <a:gd name="connsiteX82" fmla="*/ 1821872 w 1822186"/>
              <a:gd name="connsiteY82" fmla="*/ 2687782 h 4156364"/>
              <a:gd name="connsiteX83" fmla="*/ 1808018 w 1822186"/>
              <a:gd name="connsiteY83" fmla="*/ 3075709 h 4156364"/>
              <a:gd name="connsiteX84" fmla="*/ 1794163 w 1822186"/>
              <a:gd name="connsiteY84" fmla="*/ 3131128 h 4156364"/>
              <a:gd name="connsiteX85" fmla="*/ 1766454 w 1822186"/>
              <a:gd name="connsiteY85" fmla="*/ 3200400 h 4156364"/>
              <a:gd name="connsiteX86" fmla="*/ 1759527 w 1822186"/>
              <a:gd name="connsiteY86" fmla="*/ 3235037 h 4156364"/>
              <a:gd name="connsiteX87" fmla="*/ 1745672 w 1822186"/>
              <a:gd name="connsiteY87" fmla="*/ 3290455 h 4156364"/>
              <a:gd name="connsiteX88" fmla="*/ 1731818 w 1822186"/>
              <a:gd name="connsiteY88" fmla="*/ 3352800 h 4156364"/>
              <a:gd name="connsiteX89" fmla="*/ 1717963 w 1822186"/>
              <a:gd name="connsiteY89" fmla="*/ 3415146 h 4156364"/>
              <a:gd name="connsiteX90" fmla="*/ 1711036 w 1822186"/>
              <a:gd name="connsiteY90" fmla="*/ 3435928 h 4156364"/>
              <a:gd name="connsiteX91" fmla="*/ 1690254 w 1822186"/>
              <a:gd name="connsiteY91" fmla="*/ 3491346 h 4156364"/>
              <a:gd name="connsiteX92" fmla="*/ 1676400 w 1822186"/>
              <a:gd name="connsiteY92" fmla="*/ 3532909 h 4156364"/>
              <a:gd name="connsiteX93" fmla="*/ 1655618 w 1822186"/>
              <a:gd name="connsiteY93" fmla="*/ 3588328 h 4156364"/>
              <a:gd name="connsiteX94" fmla="*/ 1648690 w 1822186"/>
              <a:gd name="connsiteY94" fmla="*/ 3629891 h 4156364"/>
              <a:gd name="connsiteX95" fmla="*/ 1634836 w 1822186"/>
              <a:gd name="connsiteY95" fmla="*/ 3664528 h 4156364"/>
              <a:gd name="connsiteX96" fmla="*/ 1614054 w 1822186"/>
              <a:gd name="connsiteY96" fmla="*/ 3733800 h 4156364"/>
              <a:gd name="connsiteX97" fmla="*/ 1593272 w 1822186"/>
              <a:gd name="connsiteY97" fmla="*/ 3789218 h 4156364"/>
              <a:gd name="connsiteX98" fmla="*/ 1572490 w 1822186"/>
              <a:gd name="connsiteY98" fmla="*/ 3851564 h 4156364"/>
              <a:gd name="connsiteX99" fmla="*/ 1544781 w 1822186"/>
              <a:gd name="connsiteY99" fmla="*/ 3913909 h 4156364"/>
              <a:gd name="connsiteX100" fmla="*/ 1537854 w 1822186"/>
              <a:gd name="connsiteY100" fmla="*/ 3948546 h 4156364"/>
              <a:gd name="connsiteX101" fmla="*/ 1510145 w 1822186"/>
              <a:gd name="connsiteY101" fmla="*/ 3997037 h 4156364"/>
              <a:gd name="connsiteX102" fmla="*/ 1482436 w 1822186"/>
              <a:gd name="connsiteY102" fmla="*/ 4059382 h 4156364"/>
              <a:gd name="connsiteX103" fmla="*/ 1461654 w 1822186"/>
              <a:gd name="connsiteY103" fmla="*/ 4087091 h 4156364"/>
              <a:gd name="connsiteX104" fmla="*/ 1440872 w 1822186"/>
              <a:gd name="connsiteY104" fmla="*/ 4128655 h 4156364"/>
              <a:gd name="connsiteX105" fmla="*/ 1427018 w 1822186"/>
              <a:gd name="connsiteY105" fmla="*/ 4156364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822186" h="4156364">
                <a:moveTo>
                  <a:pt x="6927" y="0"/>
                </a:moveTo>
                <a:cubicBezTo>
                  <a:pt x="4618" y="13855"/>
                  <a:pt x="0" y="27518"/>
                  <a:pt x="0" y="41564"/>
                </a:cubicBezTo>
                <a:cubicBezTo>
                  <a:pt x="0" y="74954"/>
                  <a:pt x="10079" y="127226"/>
                  <a:pt x="20781" y="159328"/>
                </a:cubicBezTo>
                <a:cubicBezTo>
                  <a:pt x="23090" y="166255"/>
                  <a:pt x="25938" y="173025"/>
                  <a:pt x="27709" y="180109"/>
                </a:cubicBezTo>
                <a:cubicBezTo>
                  <a:pt x="30565" y="191532"/>
                  <a:pt x="31538" y="203387"/>
                  <a:pt x="34636" y="214746"/>
                </a:cubicBezTo>
                <a:cubicBezTo>
                  <a:pt x="38478" y="228835"/>
                  <a:pt x="44948" y="242141"/>
                  <a:pt x="48490" y="256309"/>
                </a:cubicBezTo>
                <a:cubicBezTo>
                  <a:pt x="50708" y="265181"/>
                  <a:pt x="57378" y="294866"/>
                  <a:pt x="62345" y="304800"/>
                </a:cubicBezTo>
                <a:cubicBezTo>
                  <a:pt x="66068" y="312247"/>
                  <a:pt x="71582" y="318655"/>
                  <a:pt x="76200" y="325582"/>
                </a:cubicBezTo>
                <a:cubicBezTo>
                  <a:pt x="83366" y="347081"/>
                  <a:pt x="84142" y="352674"/>
                  <a:pt x="96981" y="374073"/>
                </a:cubicBezTo>
                <a:cubicBezTo>
                  <a:pt x="105548" y="388351"/>
                  <a:pt x="119424" y="399841"/>
                  <a:pt x="124690" y="415637"/>
                </a:cubicBezTo>
                <a:cubicBezTo>
                  <a:pt x="134251" y="444316"/>
                  <a:pt x="127568" y="430342"/>
                  <a:pt x="145472" y="457200"/>
                </a:cubicBezTo>
                <a:cubicBezTo>
                  <a:pt x="157591" y="505671"/>
                  <a:pt x="142772" y="466592"/>
                  <a:pt x="173181" y="505691"/>
                </a:cubicBezTo>
                <a:cubicBezTo>
                  <a:pt x="183404" y="518835"/>
                  <a:pt x="191654" y="533400"/>
                  <a:pt x="200890" y="547255"/>
                </a:cubicBezTo>
                <a:cubicBezTo>
                  <a:pt x="205508" y="554182"/>
                  <a:pt x="207818" y="563419"/>
                  <a:pt x="214745" y="568037"/>
                </a:cubicBezTo>
                <a:lnTo>
                  <a:pt x="235527" y="581891"/>
                </a:lnTo>
                <a:cubicBezTo>
                  <a:pt x="242470" y="602721"/>
                  <a:pt x="241387" y="605548"/>
                  <a:pt x="256309" y="623455"/>
                </a:cubicBezTo>
                <a:cubicBezTo>
                  <a:pt x="262580" y="630981"/>
                  <a:pt x="271076" y="636504"/>
                  <a:pt x="277090" y="644237"/>
                </a:cubicBezTo>
                <a:cubicBezTo>
                  <a:pt x="287313" y="657381"/>
                  <a:pt x="304800" y="685800"/>
                  <a:pt x="304800" y="685800"/>
                </a:cubicBezTo>
                <a:cubicBezTo>
                  <a:pt x="310434" y="702701"/>
                  <a:pt x="312153" y="713936"/>
                  <a:pt x="325581" y="727364"/>
                </a:cubicBezTo>
                <a:cubicBezTo>
                  <a:pt x="331468" y="733251"/>
                  <a:pt x="339436" y="736600"/>
                  <a:pt x="346363" y="741218"/>
                </a:cubicBezTo>
                <a:cubicBezTo>
                  <a:pt x="380767" y="792822"/>
                  <a:pt x="336546" y="729436"/>
                  <a:pt x="381000" y="782782"/>
                </a:cubicBezTo>
                <a:cubicBezTo>
                  <a:pt x="386330" y="789178"/>
                  <a:pt x="389524" y="797168"/>
                  <a:pt x="394854" y="803564"/>
                </a:cubicBezTo>
                <a:cubicBezTo>
                  <a:pt x="401126" y="811090"/>
                  <a:pt x="409364" y="816820"/>
                  <a:pt x="415636" y="824346"/>
                </a:cubicBezTo>
                <a:cubicBezTo>
                  <a:pt x="420966" y="830742"/>
                  <a:pt x="423603" y="839241"/>
                  <a:pt x="429490" y="845128"/>
                </a:cubicBezTo>
                <a:cubicBezTo>
                  <a:pt x="435377" y="851015"/>
                  <a:pt x="443345" y="854364"/>
                  <a:pt x="450272" y="858982"/>
                </a:cubicBezTo>
                <a:cubicBezTo>
                  <a:pt x="484676" y="910586"/>
                  <a:pt x="440455" y="847200"/>
                  <a:pt x="484909" y="900546"/>
                </a:cubicBezTo>
                <a:cubicBezTo>
                  <a:pt x="490239" y="906942"/>
                  <a:pt x="493433" y="914932"/>
                  <a:pt x="498763" y="921328"/>
                </a:cubicBezTo>
                <a:cubicBezTo>
                  <a:pt x="505035" y="928854"/>
                  <a:pt x="513273" y="934583"/>
                  <a:pt x="519545" y="942109"/>
                </a:cubicBezTo>
                <a:cubicBezTo>
                  <a:pt x="524875" y="948505"/>
                  <a:pt x="527513" y="957004"/>
                  <a:pt x="533400" y="962891"/>
                </a:cubicBezTo>
                <a:cubicBezTo>
                  <a:pt x="539287" y="968778"/>
                  <a:pt x="547254" y="972128"/>
                  <a:pt x="554181" y="976746"/>
                </a:cubicBezTo>
                <a:cubicBezTo>
                  <a:pt x="591131" y="1032169"/>
                  <a:pt x="542632" y="965196"/>
                  <a:pt x="588818" y="1011382"/>
                </a:cubicBezTo>
                <a:cubicBezTo>
                  <a:pt x="594705" y="1017269"/>
                  <a:pt x="597342" y="1025768"/>
                  <a:pt x="602672" y="1032164"/>
                </a:cubicBezTo>
                <a:cubicBezTo>
                  <a:pt x="619340" y="1052166"/>
                  <a:pt x="623802" y="1053178"/>
                  <a:pt x="644236" y="1066800"/>
                </a:cubicBezTo>
                <a:cubicBezTo>
                  <a:pt x="648854" y="1073727"/>
                  <a:pt x="652203" y="1081695"/>
                  <a:pt x="658090" y="1087582"/>
                </a:cubicBezTo>
                <a:cubicBezTo>
                  <a:pt x="663977" y="1093469"/>
                  <a:pt x="672097" y="1096598"/>
                  <a:pt x="678872" y="1101437"/>
                </a:cubicBezTo>
                <a:cubicBezTo>
                  <a:pt x="688267" y="1108147"/>
                  <a:pt x="697815" y="1114705"/>
                  <a:pt x="706581" y="1122218"/>
                </a:cubicBezTo>
                <a:cubicBezTo>
                  <a:pt x="741995" y="1152573"/>
                  <a:pt x="714496" y="1131716"/>
                  <a:pt x="741218" y="1163782"/>
                </a:cubicBezTo>
                <a:cubicBezTo>
                  <a:pt x="757299" y="1183079"/>
                  <a:pt x="769324" y="1190057"/>
                  <a:pt x="789709" y="1205346"/>
                </a:cubicBezTo>
                <a:cubicBezTo>
                  <a:pt x="803195" y="1245805"/>
                  <a:pt x="786084" y="1208648"/>
                  <a:pt x="817418" y="1239982"/>
                </a:cubicBezTo>
                <a:cubicBezTo>
                  <a:pt x="863599" y="1286163"/>
                  <a:pt x="796635" y="1237674"/>
                  <a:pt x="852054" y="1274618"/>
                </a:cubicBezTo>
                <a:cubicBezTo>
                  <a:pt x="889001" y="1330038"/>
                  <a:pt x="840508" y="1263072"/>
                  <a:pt x="886690" y="1309255"/>
                </a:cubicBezTo>
                <a:cubicBezTo>
                  <a:pt x="892577" y="1315142"/>
                  <a:pt x="895014" y="1323814"/>
                  <a:pt x="900545" y="1330037"/>
                </a:cubicBezTo>
                <a:cubicBezTo>
                  <a:pt x="913562" y="1344681"/>
                  <a:pt x="931241" y="1355297"/>
                  <a:pt x="942109" y="1371600"/>
                </a:cubicBezTo>
                <a:cubicBezTo>
                  <a:pt x="946727" y="1378527"/>
                  <a:pt x="950076" y="1386495"/>
                  <a:pt x="955963" y="1392382"/>
                </a:cubicBezTo>
                <a:cubicBezTo>
                  <a:pt x="961850" y="1398269"/>
                  <a:pt x="970858" y="1400350"/>
                  <a:pt x="976745" y="1406237"/>
                </a:cubicBezTo>
                <a:cubicBezTo>
                  <a:pt x="984909" y="1414401"/>
                  <a:pt x="990013" y="1425180"/>
                  <a:pt x="997527" y="1433946"/>
                </a:cubicBezTo>
                <a:cubicBezTo>
                  <a:pt x="1015306" y="1454689"/>
                  <a:pt x="1017712" y="1454330"/>
                  <a:pt x="1039090" y="1468582"/>
                </a:cubicBezTo>
                <a:cubicBezTo>
                  <a:pt x="1043708" y="1475509"/>
                  <a:pt x="1046679" y="1483882"/>
                  <a:pt x="1052945" y="1489364"/>
                </a:cubicBezTo>
                <a:cubicBezTo>
                  <a:pt x="1065476" y="1500329"/>
                  <a:pt x="1094509" y="1517073"/>
                  <a:pt x="1094509" y="1517073"/>
                </a:cubicBezTo>
                <a:cubicBezTo>
                  <a:pt x="1162417" y="1607620"/>
                  <a:pt x="1075302" y="1497867"/>
                  <a:pt x="1136072" y="1558637"/>
                </a:cubicBezTo>
                <a:cubicBezTo>
                  <a:pt x="1144236" y="1566801"/>
                  <a:pt x="1149340" y="1577580"/>
                  <a:pt x="1156854" y="1586346"/>
                </a:cubicBezTo>
                <a:cubicBezTo>
                  <a:pt x="1163230" y="1593784"/>
                  <a:pt x="1171364" y="1599602"/>
                  <a:pt x="1177636" y="1607128"/>
                </a:cubicBezTo>
                <a:cubicBezTo>
                  <a:pt x="1182966" y="1613524"/>
                  <a:pt x="1185959" y="1621687"/>
                  <a:pt x="1191490" y="1627909"/>
                </a:cubicBezTo>
                <a:cubicBezTo>
                  <a:pt x="1204507" y="1642553"/>
                  <a:pt x="1222185" y="1653170"/>
                  <a:pt x="1233054" y="1669473"/>
                </a:cubicBezTo>
                <a:cubicBezTo>
                  <a:pt x="1237672" y="1676400"/>
                  <a:pt x="1241022" y="1684368"/>
                  <a:pt x="1246909" y="1690255"/>
                </a:cubicBezTo>
                <a:cubicBezTo>
                  <a:pt x="1252796" y="1696142"/>
                  <a:pt x="1261803" y="1698222"/>
                  <a:pt x="1267690" y="1704109"/>
                </a:cubicBezTo>
                <a:cubicBezTo>
                  <a:pt x="1275854" y="1712273"/>
                  <a:pt x="1280308" y="1723654"/>
                  <a:pt x="1288472" y="1731818"/>
                </a:cubicBezTo>
                <a:cubicBezTo>
                  <a:pt x="1294359" y="1737705"/>
                  <a:pt x="1303066" y="1740103"/>
                  <a:pt x="1309254" y="1745673"/>
                </a:cubicBezTo>
                <a:cubicBezTo>
                  <a:pt x="1326245" y="1760965"/>
                  <a:pt x="1341581" y="1778000"/>
                  <a:pt x="1357745" y="1794164"/>
                </a:cubicBezTo>
                <a:cubicBezTo>
                  <a:pt x="1366981" y="1803400"/>
                  <a:pt x="1378208" y="1811005"/>
                  <a:pt x="1385454" y="1821873"/>
                </a:cubicBezTo>
                <a:cubicBezTo>
                  <a:pt x="1434959" y="1896129"/>
                  <a:pt x="1357868" y="1783438"/>
                  <a:pt x="1420090" y="1863437"/>
                </a:cubicBezTo>
                <a:cubicBezTo>
                  <a:pt x="1420115" y="1863469"/>
                  <a:pt x="1454715" y="1915374"/>
                  <a:pt x="1461654" y="1925782"/>
                </a:cubicBezTo>
                <a:cubicBezTo>
                  <a:pt x="1466272" y="1932709"/>
                  <a:pt x="1468582" y="1941946"/>
                  <a:pt x="1475509" y="1946564"/>
                </a:cubicBezTo>
                <a:lnTo>
                  <a:pt x="1496290" y="1960418"/>
                </a:lnTo>
                <a:cubicBezTo>
                  <a:pt x="1528618" y="2008909"/>
                  <a:pt x="1510146" y="1992745"/>
                  <a:pt x="1544781" y="2015837"/>
                </a:cubicBezTo>
                <a:lnTo>
                  <a:pt x="1572490" y="2057400"/>
                </a:lnTo>
                <a:lnTo>
                  <a:pt x="1586345" y="2078182"/>
                </a:lnTo>
                <a:cubicBezTo>
                  <a:pt x="1588654" y="2085109"/>
                  <a:pt x="1589222" y="2092888"/>
                  <a:pt x="1593272" y="2098964"/>
                </a:cubicBezTo>
                <a:cubicBezTo>
                  <a:pt x="1598706" y="2107115"/>
                  <a:pt x="1607782" y="2112220"/>
                  <a:pt x="1614054" y="2119746"/>
                </a:cubicBezTo>
                <a:cubicBezTo>
                  <a:pt x="1619384" y="2126142"/>
                  <a:pt x="1623291" y="2133601"/>
                  <a:pt x="1627909" y="2140528"/>
                </a:cubicBezTo>
                <a:cubicBezTo>
                  <a:pt x="1630218" y="2147455"/>
                  <a:pt x="1631290" y="2154926"/>
                  <a:pt x="1634836" y="2161309"/>
                </a:cubicBezTo>
                <a:cubicBezTo>
                  <a:pt x="1634844" y="2161324"/>
                  <a:pt x="1669468" y="2213257"/>
                  <a:pt x="1676400" y="2223655"/>
                </a:cubicBezTo>
                <a:cubicBezTo>
                  <a:pt x="1681018" y="2230582"/>
                  <a:pt x="1687621" y="2236539"/>
                  <a:pt x="1690254" y="2244437"/>
                </a:cubicBezTo>
                <a:cubicBezTo>
                  <a:pt x="1699814" y="2273116"/>
                  <a:pt x="1693131" y="2259143"/>
                  <a:pt x="1711036" y="2286000"/>
                </a:cubicBezTo>
                <a:lnTo>
                  <a:pt x="1724890" y="2327564"/>
                </a:lnTo>
                <a:cubicBezTo>
                  <a:pt x="1727199" y="2334491"/>
                  <a:pt x="1727768" y="2342270"/>
                  <a:pt x="1731818" y="2348346"/>
                </a:cubicBezTo>
                <a:lnTo>
                  <a:pt x="1745672" y="2369128"/>
                </a:lnTo>
                <a:cubicBezTo>
                  <a:pt x="1746904" y="2375287"/>
                  <a:pt x="1755860" y="2422917"/>
                  <a:pt x="1759527" y="2431473"/>
                </a:cubicBezTo>
                <a:cubicBezTo>
                  <a:pt x="1762806" y="2439125"/>
                  <a:pt x="1769250" y="2445026"/>
                  <a:pt x="1773381" y="2452255"/>
                </a:cubicBezTo>
                <a:cubicBezTo>
                  <a:pt x="1778504" y="2461221"/>
                  <a:pt x="1782618" y="2470728"/>
                  <a:pt x="1787236" y="2479964"/>
                </a:cubicBezTo>
                <a:cubicBezTo>
                  <a:pt x="1809088" y="2567374"/>
                  <a:pt x="1775605" y="2430308"/>
                  <a:pt x="1801090" y="2549237"/>
                </a:cubicBezTo>
                <a:cubicBezTo>
                  <a:pt x="1805080" y="2567856"/>
                  <a:pt x="1814945" y="2604655"/>
                  <a:pt x="1814945" y="2604655"/>
                </a:cubicBezTo>
                <a:cubicBezTo>
                  <a:pt x="1817254" y="2632364"/>
                  <a:pt x="1821872" y="2659977"/>
                  <a:pt x="1821872" y="2687782"/>
                </a:cubicBezTo>
                <a:cubicBezTo>
                  <a:pt x="1821872" y="2786233"/>
                  <a:pt x="1825512" y="2953253"/>
                  <a:pt x="1808018" y="3075709"/>
                </a:cubicBezTo>
                <a:cubicBezTo>
                  <a:pt x="1805695" y="3091969"/>
                  <a:pt x="1801069" y="3115013"/>
                  <a:pt x="1794163" y="3131128"/>
                </a:cubicBezTo>
                <a:cubicBezTo>
                  <a:pt x="1780311" y="3163451"/>
                  <a:pt x="1774336" y="3160988"/>
                  <a:pt x="1766454" y="3200400"/>
                </a:cubicBezTo>
                <a:cubicBezTo>
                  <a:pt x="1764145" y="3211946"/>
                  <a:pt x="1762175" y="3223564"/>
                  <a:pt x="1759527" y="3235037"/>
                </a:cubicBezTo>
                <a:cubicBezTo>
                  <a:pt x="1755245" y="3253591"/>
                  <a:pt x="1748802" y="3271673"/>
                  <a:pt x="1745672" y="3290455"/>
                </a:cubicBezTo>
                <a:cubicBezTo>
                  <a:pt x="1726613" y="3404809"/>
                  <a:pt x="1748869" y="3284595"/>
                  <a:pt x="1731818" y="3352800"/>
                </a:cubicBezTo>
                <a:cubicBezTo>
                  <a:pt x="1726655" y="3373453"/>
                  <a:pt x="1723126" y="3394493"/>
                  <a:pt x="1717963" y="3415146"/>
                </a:cubicBezTo>
                <a:cubicBezTo>
                  <a:pt x="1716192" y="3422230"/>
                  <a:pt x="1713531" y="3429066"/>
                  <a:pt x="1711036" y="3435928"/>
                </a:cubicBezTo>
                <a:cubicBezTo>
                  <a:pt x="1704294" y="3454469"/>
                  <a:pt x="1696890" y="3472767"/>
                  <a:pt x="1690254" y="3491346"/>
                </a:cubicBezTo>
                <a:cubicBezTo>
                  <a:pt x="1685342" y="3505099"/>
                  <a:pt x="1681824" y="3519350"/>
                  <a:pt x="1676400" y="3532909"/>
                </a:cubicBezTo>
                <a:cubicBezTo>
                  <a:pt x="1673701" y="3539657"/>
                  <a:pt x="1658334" y="3576107"/>
                  <a:pt x="1655618" y="3588328"/>
                </a:cubicBezTo>
                <a:cubicBezTo>
                  <a:pt x="1652571" y="3602039"/>
                  <a:pt x="1652386" y="3616340"/>
                  <a:pt x="1648690" y="3629891"/>
                </a:cubicBezTo>
                <a:cubicBezTo>
                  <a:pt x="1645418" y="3641888"/>
                  <a:pt x="1639086" y="3652842"/>
                  <a:pt x="1634836" y="3664528"/>
                </a:cubicBezTo>
                <a:cubicBezTo>
                  <a:pt x="1612884" y="3724896"/>
                  <a:pt x="1627839" y="3685552"/>
                  <a:pt x="1614054" y="3733800"/>
                </a:cubicBezTo>
                <a:cubicBezTo>
                  <a:pt x="1606780" y="3759259"/>
                  <a:pt x="1603734" y="3759926"/>
                  <a:pt x="1593272" y="3789218"/>
                </a:cubicBezTo>
                <a:cubicBezTo>
                  <a:pt x="1585904" y="3809848"/>
                  <a:pt x="1580626" y="3831225"/>
                  <a:pt x="1572490" y="3851564"/>
                </a:cubicBezTo>
                <a:cubicBezTo>
                  <a:pt x="1554801" y="3895788"/>
                  <a:pt x="1564197" y="3875078"/>
                  <a:pt x="1544781" y="3913909"/>
                </a:cubicBezTo>
                <a:cubicBezTo>
                  <a:pt x="1542472" y="3925455"/>
                  <a:pt x="1541577" y="3937376"/>
                  <a:pt x="1537854" y="3948546"/>
                </a:cubicBezTo>
                <a:cubicBezTo>
                  <a:pt x="1525710" y="3984979"/>
                  <a:pt x="1525347" y="3966633"/>
                  <a:pt x="1510145" y="3997037"/>
                </a:cubicBezTo>
                <a:cubicBezTo>
                  <a:pt x="1493726" y="4029874"/>
                  <a:pt x="1500795" y="4030007"/>
                  <a:pt x="1482436" y="4059382"/>
                </a:cubicBezTo>
                <a:cubicBezTo>
                  <a:pt x="1476317" y="4069173"/>
                  <a:pt x="1467594" y="4077191"/>
                  <a:pt x="1461654" y="4087091"/>
                </a:cubicBezTo>
                <a:cubicBezTo>
                  <a:pt x="1453684" y="4100374"/>
                  <a:pt x="1448394" y="4115114"/>
                  <a:pt x="1440872" y="4128655"/>
                </a:cubicBezTo>
                <a:cubicBezTo>
                  <a:pt x="1425737" y="4155898"/>
                  <a:pt x="1427018" y="4139852"/>
                  <a:pt x="1427018" y="415636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32 Points 40"/>
          <p:cNvSpPr/>
          <p:nvPr/>
        </p:nvSpPr>
        <p:spPr>
          <a:xfrm>
            <a:off x="6075241" y="4100873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Star: 32 Points 41"/>
          <p:cNvSpPr/>
          <p:nvPr/>
        </p:nvSpPr>
        <p:spPr>
          <a:xfrm>
            <a:off x="5120589" y="2957344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1290" y="2358159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30091" y="4340621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1</a:t>
            </a:r>
          </a:p>
        </p:txBody>
      </p:sp>
      <p:cxnSp>
        <p:nvCxnSpPr>
          <p:cNvPr id="46" name="Straight Arrow Connector 45"/>
          <p:cNvCxnSpPr>
            <a:stCxn id="27" idx="1"/>
            <a:endCxn id="41" idx="1"/>
          </p:cNvCxnSpPr>
          <p:nvPr/>
        </p:nvCxnSpPr>
        <p:spPr>
          <a:xfrm>
            <a:off x="2507375" y="4160662"/>
            <a:ext cx="3567866" cy="271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1"/>
          </p:cNvCxnSpPr>
          <p:nvPr/>
        </p:nvCxnSpPr>
        <p:spPr>
          <a:xfrm flipV="1">
            <a:off x="2507375" y="3055017"/>
            <a:ext cx="2703269" cy="110564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0" idx="1"/>
          </p:cNvCxnSpPr>
          <p:nvPr/>
        </p:nvCxnSpPr>
        <p:spPr>
          <a:xfrm flipH="1">
            <a:off x="6165297" y="3258133"/>
            <a:ext cx="2716794" cy="93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0" idx="1"/>
          </p:cNvCxnSpPr>
          <p:nvPr/>
        </p:nvCxnSpPr>
        <p:spPr>
          <a:xfrm flipH="1" flipV="1">
            <a:off x="5210645" y="3041158"/>
            <a:ext cx="3671446" cy="21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33422" y="5352765"/>
            <a:ext cx="338298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‖</a:t>
            </a:r>
            <a:r>
              <a:rPr lang="en-US" sz="2400" b="1" i="1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‖</a:t>
            </a:r>
            <a:r>
              <a:rPr lang="en-US" sz="2400" baseline="30000" dirty="0"/>
              <a:t>2</a:t>
            </a:r>
            <a:r>
              <a:rPr lang="en-US" sz="2400" dirty="0"/>
              <a:t> – </a:t>
            </a:r>
            <a:r>
              <a:rPr lang="en-US" sz="2400" i="1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|t</a:t>
            </a:r>
            <a:r>
              <a:rPr lang="en-US" sz="2400" baseline="-25000" dirty="0"/>
              <a:t>1 </a:t>
            </a:r>
            <a:r>
              <a:rPr lang="en-US" sz="2400" dirty="0"/>
              <a:t>– t</a:t>
            </a:r>
            <a:r>
              <a:rPr lang="en-US" sz="2400" baseline="-25000" dirty="0"/>
              <a:t>2</a:t>
            </a:r>
            <a:r>
              <a:rPr lang="en-US" sz="2400" dirty="0"/>
              <a:t>|</a:t>
            </a:r>
            <a:r>
              <a:rPr lang="en-US" sz="2400" baseline="30000" dirty="0"/>
              <a:t>2</a:t>
            </a:r>
            <a:r>
              <a:rPr lang="en-US" sz="2400" dirty="0"/>
              <a:t> = ‖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2</a:t>
            </a:r>
            <a:r>
              <a:rPr lang="en-US" sz="2400" dirty="0"/>
              <a:t>‖</a:t>
            </a:r>
            <a:r>
              <a:rPr lang="en-US" sz="2400" baseline="30000" dirty="0"/>
              <a:t>2 </a:t>
            </a:r>
            <a:r>
              <a:rPr lang="en-US" sz="2400" dirty="0"/>
              <a:t>–</a:t>
            </a:r>
            <a:r>
              <a:rPr lang="en-US" sz="2400" baseline="30000" dirty="0"/>
              <a:t>  </a:t>
            </a:r>
            <a:r>
              <a:rPr lang="en-US" sz="2400" i="1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|t’</a:t>
            </a:r>
            <a:r>
              <a:rPr lang="en-US" sz="2400" baseline="-25000" dirty="0"/>
              <a:t>1 </a:t>
            </a:r>
            <a:r>
              <a:rPr lang="en-US" sz="2400" dirty="0"/>
              <a:t>– t’</a:t>
            </a:r>
            <a:r>
              <a:rPr lang="en-US" sz="2400" baseline="-25000" dirty="0"/>
              <a:t>2</a:t>
            </a:r>
            <a:r>
              <a:rPr lang="en-US" sz="2400" dirty="0"/>
              <a:t>|</a:t>
            </a:r>
            <a:r>
              <a:rPr lang="en-US" sz="2400" baseline="30000" dirty="0"/>
              <a:t>2 </a:t>
            </a:r>
            <a:r>
              <a:rPr lang="en-US" sz="2400" dirty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33772" y="5157025"/>
            <a:ext cx="163055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 </a:t>
            </a:r>
            <a:r>
              <a:rPr lang="en-US" b="1" dirty="0" err="1"/>
              <a:t>Minkowski</a:t>
            </a:r>
            <a:r>
              <a:rPr lang="en-US" dirty="0"/>
              <a:t> </a:t>
            </a:r>
            <a:r>
              <a:rPr lang="en-US" b="1" dirty="0"/>
              <a:t>Space-Time</a:t>
            </a:r>
            <a:r>
              <a:rPr lang="en-US" dirty="0"/>
              <a:t> of 4 dimensions.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BA3B0E-ED87-41E1-B4D3-F056840A62C4}"/>
              </a:ext>
            </a:extLst>
          </p:cNvPr>
          <p:cNvSpPr txBox="1"/>
          <p:nvPr/>
        </p:nvSpPr>
        <p:spPr>
          <a:xfrm>
            <a:off x="10064278" y="3193406"/>
            <a:ext cx="14976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Another Observer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AFDB1D-39A4-4FC8-8471-9FD58214702A}"/>
              </a:ext>
            </a:extLst>
          </p:cNvPr>
          <p:cNvSpPr txBox="1"/>
          <p:nvPr/>
        </p:nvSpPr>
        <p:spPr>
          <a:xfrm>
            <a:off x="417646" y="3808398"/>
            <a:ext cx="14976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Observer</a:t>
            </a:r>
          </a:p>
        </p:txBody>
      </p:sp>
    </p:spTree>
    <p:extLst>
      <p:ext uri="{BB962C8B-B14F-4D97-AF65-F5344CB8AC3E}">
        <p14:creationId xmlns:p14="http://schemas.microsoft.com/office/powerpoint/2010/main" val="292821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 Your Own Space-Time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9965" y="4163288"/>
            <a:ext cx="1281545" cy="6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6891" y="3048000"/>
            <a:ext cx="6927" cy="1149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66459" y="4159827"/>
            <a:ext cx="727364" cy="436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80764" y="2365880"/>
            <a:ext cx="609599" cy="889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36527" y="3255818"/>
            <a:ext cx="644237" cy="367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59983" y="3252135"/>
            <a:ext cx="900545" cy="585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Striped Right 19"/>
          <p:cNvSpPr/>
          <p:nvPr/>
        </p:nvSpPr>
        <p:spPr>
          <a:xfrm rot="14387178">
            <a:off x="7321351" y="2245695"/>
            <a:ext cx="2076520" cy="230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58521" y="-429491"/>
            <a:ext cx="4202924" cy="728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54" y="3544922"/>
            <a:ext cx="553709" cy="553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6">
            <a:off x="9081318" y="2880566"/>
            <a:ext cx="553709" cy="55370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8679" y="-101348"/>
            <a:ext cx="4202924" cy="72874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Striped Right 26"/>
          <p:cNvSpPr/>
          <p:nvPr/>
        </p:nvSpPr>
        <p:spPr>
          <a:xfrm rot="3603422">
            <a:off x="1987350" y="4945117"/>
            <a:ext cx="2076520" cy="23044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13350" y="2788088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02809" y="2079300"/>
            <a:ext cx="47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4738" y="345244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4043" y="292832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t'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9814" y="454761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2344" y="3533557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x'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0613" y="4098631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085" y="376429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y'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17875" y="1582152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7682" y="5493513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V’</a:t>
            </a:r>
          </a:p>
        </p:txBody>
      </p:sp>
      <p:sp>
        <p:nvSpPr>
          <p:cNvPr id="38" name="Cloud 37"/>
          <p:cNvSpPr/>
          <p:nvPr/>
        </p:nvSpPr>
        <p:spPr>
          <a:xfrm>
            <a:off x="4953000" y="2772443"/>
            <a:ext cx="554182" cy="543673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/>
          <p:cNvSpPr/>
          <p:nvPr/>
        </p:nvSpPr>
        <p:spPr>
          <a:xfrm>
            <a:off x="5756564" y="3948961"/>
            <a:ext cx="1001957" cy="78332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/>
          <p:cNvSpPr/>
          <p:nvPr/>
        </p:nvSpPr>
        <p:spPr>
          <a:xfrm>
            <a:off x="4433455" y="1835727"/>
            <a:ext cx="1822186" cy="4156364"/>
          </a:xfrm>
          <a:custGeom>
            <a:avLst/>
            <a:gdLst>
              <a:gd name="connsiteX0" fmla="*/ 6927 w 1822186"/>
              <a:gd name="connsiteY0" fmla="*/ 0 h 4156364"/>
              <a:gd name="connsiteX1" fmla="*/ 0 w 1822186"/>
              <a:gd name="connsiteY1" fmla="*/ 41564 h 4156364"/>
              <a:gd name="connsiteX2" fmla="*/ 20781 w 1822186"/>
              <a:gd name="connsiteY2" fmla="*/ 159328 h 4156364"/>
              <a:gd name="connsiteX3" fmla="*/ 27709 w 1822186"/>
              <a:gd name="connsiteY3" fmla="*/ 180109 h 4156364"/>
              <a:gd name="connsiteX4" fmla="*/ 34636 w 1822186"/>
              <a:gd name="connsiteY4" fmla="*/ 214746 h 4156364"/>
              <a:gd name="connsiteX5" fmla="*/ 48490 w 1822186"/>
              <a:gd name="connsiteY5" fmla="*/ 256309 h 4156364"/>
              <a:gd name="connsiteX6" fmla="*/ 62345 w 1822186"/>
              <a:gd name="connsiteY6" fmla="*/ 304800 h 4156364"/>
              <a:gd name="connsiteX7" fmla="*/ 76200 w 1822186"/>
              <a:gd name="connsiteY7" fmla="*/ 325582 h 4156364"/>
              <a:gd name="connsiteX8" fmla="*/ 96981 w 1822186"/>
              <a:gd name="connsiteY8" fmla="*/ 374073 h 4156364"/>
              <a:gd name="connsiteX9" fmla="*/ 124690 w 1822186"/>
              <a:gd name="connsiteY9" fmla="*/ 415637 h 4156364"/>
              <a:gd name="connsiteX10" fmla="*/ 145472 w 1822186"/>
              <a:gd name="connsiteY10" fmla="*/ 457200 h 4156364"/>
              <a:gd name="connsiteX11" fmla="*/ 173181 w 1822186"/>
              <a:gd name="connsiteY11" fmla="*/ 505691 h 4156364"/>
              <a:gd name="connsiteX12" fmla="*/ 200890 w 1822186"/>
              <a:gd name="connsiteY12" fmla="*/ 547255 h 4156364"/>
              <a:gd name="connsiteX13" fmla="*/ 214745 w 1822186"/>
              <a:gd name="connsiteY13" fmla="*/ 568037 h 4156364"/>
              <a:gd name="connsiteX14" fmla="*/ 235527 w 1822186"/>
              <a:gd name="connsiteY14" fmla="*/ 581891 h 4156364"/>
              <a:gd name="connsiteX15" fmla="*/ 256309 w 1822186"/>
              <a:gd name="connsiteY15" fmla="*/ 623455 h 4156364"/>
              <a:gd name="connsiteX16" fmla="*/ 277090 w 1822186"/>
              <a:gd name="connsiteY16" fmla="*/ 644237 h 4156364"/>
              <a:gd name="connsiteX17" fmla="*/ 304800 w 1822186"/>
              <a:gd name="connsiteY17" fmla="*/ 685800 h 4156364"/>
              <a:gd name="connsiteX18" fmla="*/ 325581 w 1822186"/>
              <a:gd name="connsiteY18" fmla="*/ 727364 h 4156364"/>
              <a:gd name="connsiteX19" fmla="*/ 346363 w 1822186"/>
              <a:gd name="connsiteY19" fmla="*/ 741218 h 4156364"/>
              <a:gd name="connsiteX20" fmla="*/ 381000 w 1822186"/>
              <a:gd name="connsiteY20" fmla="*/ 782782 h 4156364"/>
              <a:gd name="connsiteX21" fmla="*/ 394854 w 1822186"/>
              <a:gd name="connsiteY21" fmla="*/ 803564 h 4156364"/>
              <a:gd name="connsiteX22" fmla="*/ 415636 w 1822186"/>
              <a:gd name="connsiteY22" fmla="*/ 824346 h 4156364"/>
              <a:gd name="connsiteX23" fmla="*/ 429490 w 1822186"/>
              <a:gd name="connsiteY23" fmla="*/ 845128 h 4156364"/>
              <a:gd name="connsiteX24" fmla="*/ 450272 w 1822186"/>
              <a:gd name="connsiteY24" fmla="*/ 858982 h 4156364"/>
              <a:gd name="connsiteX25" fmla="*/ 484909 w 1822186"/>
              <a:gd name="connsiteY25" fmla="*/ 900546 h 4156364"/>
              <a:gd name="connsiteX26" fmla="*/ 498763 w 1822186"/>
              <a:gd name="connsiteY26" fmla="*/ 921328 h 4156364"/>
              <a:gd name="connsiteX27" fmla="*/ 519545 w 1822186"/>
              <a:gd name="connsiteY27" fmla="*/ 942109 h 4156364"/>
              <a:gd name="connsiteX28" fmla="*/ 533400 w 1822186"/>
              <a:gd name="connsiteY28" fmla="*/ 962891 h 4156364"/>
              <a:gd name="connsiteX29" fmla="*/ 554181 w 1822186"/>
              <a:gd name="connsiteY29" fmla="*/ 976746 h 4156364"/>
              <a:gd name="connsiteX30" fmla="*/ 588818 w 1822186"/>
              <a:gd name="connsiteY30" fmla="*/ 1011382 h 4156364"/>
              <a:gd name="connsiteX31" fmla="*/ 602672 w 1822186"/>
              <a:gd name="connsiteY31" fmla="*/ 1032164 h 4156364"/>
              <a:gd name="connsiteX32" fmla="*/ 644236 w 1822186"/>
              <a:gd name="connsiteY32" fmla="*/ 1066800 h 4156364"/>
              <a:gd name="connsiteX33" fmla="*/ 658090 w 1822186"/>
              <a:gd name="connsiteY33" fmla="*/ 1087582 h 4156364"/>
              <a:gd name="connsiteX34" fmla="*/ 678872 w 1822186"/>
              <a:gd name="connsiteY34" fmla="*/ 1101437 h 4156364"/>
              <a:gd name="connsiteX35" fmla="*/ 706581 w 1822186"/>
              <a:gd name="connsiteY35" fmla="*/ 1122218 h 4156364"/>
              <a:gd name="connsiteX36" fmla="*/ 741218 w 1822186"/>
              <a:gd name="connsiteY36" fmla="*/ 1163782 h 4156364"/>
              <a:gd name="connsiteX37" fmla="*/ 789709 w 1822186"/>
              <a:gd name="connsiteY37" fmla="*/ 1205346 h 4156364"/>
              <a:gd name="connsiteX38" fmla="*/ 817418 w 1822186"/>
              <a:gd name="connsiteY38" fmla="*/ 1239982 h 4156364"/>
              <a:gd name="connsiteX39" fmla="*/ 852054 w 1822186"/>
              <a:gd name="connsiteY39" fmla="*/ 1274618 h 4156364"/>
              <a:gd name="connsiteX40" fmla="*/ 886690 w 1822186"/>
              <a:gd name="connsiteY40" fmla="*/ 1309255 h 4156364"/>
              <a:gd name="connsiteX41" fmla="*/ 900545 w 1822186"/>
              <a:gd name="connsiteY41" fmla="*/ 1330037 h 4156364"/>
              <a:gd name="connsiteX42" fmla="*/ 942109 w 1822186"/>
              <a:gd name="connsiteY42" fmla="*/ 1371600 h 4156364"/>
              <a:gd name="connsiteX43" fmla="*/ 955963 w 1822186"/>
              <a:gd name="connsiteY43" fmla="*/ 1392382 h 4156364"/>
              <a:gd name="connsiteX44" fmla="*/ 976745 w 1822186"/>
              <a:gd name="connsiteY44" fmla="*/ 1406237 h 4156364"/>
              <a:gd name="connsiteX45" fmla="*/ 997527 w 1822186"/>
              <a:gd name="connsiteY45" fmla="*/ 1433946 h 4156364"/>
              <a:gd name="connsiteX46" fmla="*/ 1039090 w 1822186"/>
              <a:gd name="connsiteY46" fmla="*/ 1468582 h 4156364"/>
              <a:gd name="connsiteX47" fmla="*/ 1052945 w 1822186"/>
              <a:gd name="connsiteY47" fmla="*/ 1489364 h 4156364"/>
              <a:gd name="connsiteX48" fmla="*/ 1094509 w 1822186"/>
              <a:gd name="connsiteY48" fmla="*/ 1517073 h 4156364"/>
              <a:gd name="connsiteX49" fmla="*/ 1136072 w 1822186"/>
              <a:gd name="connsiteY49" fmla="*/ 1558637 h 4156364"/>
              <a:gd name="connsiteX50" fmla="*/ 1156854 w 1822186"/>
              <a:gd name="connsiteY50" fmla="*/ 1586346 h 4156364"/>
              <a:gd name="connsiteX51" fmla="*/ 1177636 w 1822186"/>
              <a:gd name="connsiteY51" fmla="*/ 1607128 h 4156364"/>
              <a:gd name="connsiteX52" fmla="*/ 1191490 w 1822186"/>
              <a:gd name="connsiteY52" fmla="*/ 1627909 h 4156364"/>
              <a:gd name="connsiteX53" fmla="*/ 1233054 w 1822186"/>
              <a:gd name="connsiteY53" fmla="*/ 1669473 h 4156364"/>
              <a:gd name="connsiteX54" fmla="*/ 1246909 w 1822186"/>
              <a:gd name="connsiteY54" fmla="*/ 1690255 h 4156364"/>
              <a:gd name="connsiteX55" fmla="*/ 1267690 w 1822186"/>
              <a:gd name="connsiteY55" fmla="*/ 1704109 h 4156364"/>
              <a:gd name="connsiteX56" fmla="*/ 1288472 w 1822186"/>
              <a:gd name="connsiteY56" fmla="*/ 1731818 h 4156364"/>
              <a:gd name="connsiteX57" fmla="*/ 1309254 w 1822186"/>
              <a:gd name="connsiteY57" fmla="*/ 1745673 h 4156364"/>
              <a:gd name="connsiteX58" fmla="*/ 1357745 w 1822186"/>
              <a:gd name="connsiteY58" fmla="*/ 1794164 h 4156364"/>
              <a:gd name="connsiteX59" fmla="*/ 1385454 w 1822186"/>
              <a:gd name="connsiteY59" fmla="*/ 1821873 h 4156364"/>
              <a:gd name="connsiteX60" fmla="*/ 1420090 w 1822186"/>
              <a:gd name="connsiteY60" fmla="*/ 1863437 h 4156364"/>
              <a:gd name="connsiteX61" fmla="*/ 1461654 w 1822186"/>
              <a:gd name="connsiteY61" fmla="*/ 1925782 h 4156364"/>
              <a:gd name="connsiteX62" fmla="*/ 1475509 w 1822186"/>
              <a:gd name="connsiteY62" fmla="*/ 1946564 h 4156364"/>
              <a:gd name="connsiteX63" fmla="*/ 1496290 w 1822186"/>
              <a:gd name="connsiteY63" fmla="*/ 1960418 h 4156364"/>
              <a:gd name="connsiteX64" fmla="*/ 1544781 w 1822186"/>
              <a:gd name="connsiteY64" fmla="*/ 2015837 h 4156364"/>
              <a:gd name="connsiteX65" fmla="*/ 1572490 w 1822186"/>
              <a:gd name="connsiteY65" fmla="*/ 2057400 h 4156364"/>
              <a:gd name="connsiteX66" fmla="*/ 1586345 w 1822186"/>
              <a:gd name="connsiteY66" fmla="*/ 2078182 h 4156364"/>
              <a:gd name="connsiteX67" fmla="*/ 1593272 w 1822186"/>
              <a:gd name="connsiteY67" fmla="*/ 2098964 h 4156364"/>
              <a:gd name="connsiteX68" fmla="*/ 1614054 w 1822186"/>
              <a:gd name="connsiteY68" fmla="*/ 2119746 h 4156364"/>
              <a:gd name="connsiteX69" fmla="*/ 1627909 w 1822186"/>
              <a:gd name="connsiteY69" fmla="*/ 2140528 h 4156364"/>
              <a:gd name="connsiteX70" fmla="*/ 1634836 w 1822186"/>
              <a:gd name="connsiteY70" fmla="*/ 2161309 h 4156364"/>
              <a:gd name="connsiteX71" fmla="*/ 1676400 w 1822186"/>
              <a:gd name="connsiteY71" fmla="*/ 2223655 h 4156364"/>
              <a:gd name="connsiteX72" fmla="*/ 1690254 w 1822186"/>
              <a:gd name="connsiteY72" fmla="*/ 2244437 h 4156364"/>
              <a:gd name="connsiteX73" fmla="*/ 1711036 w 1822186"/>
              <a:gd name="connsiteY73" fmla="*/ 2286000 h 4156364"/>
              <a:gd name="connsiteX74" fmla="*/ 1724890 w 1822186"/>
              <a:gd name="connsiteY74" fmla="*/ 2327564 h 4156364"/>
              <a:gd name="connsiteX75" fmla="*/ 1731818 w 1822186"/>
              <a:gd name="connsiteY75" fmla="*/ 2348346 h 4156364"/>
              <a:gd name="connsiteX76" fmla="*/ 1745672 w 1822186"/>
              <a:gd name="connsiteY76" fmla="*/ 2369128 h 4156364"/>
              <a:gd name="connsiteX77" fmla="*/ 1759527 w 1822186"/>
              <a:gd name="connsiteY77" fmla="*/ 2431473 h 4156364"/>
              <a:gd name="connsiteX78" fmla="*/ 1773381 w 1822186"/>
              <a:gd name="connsiteY78" fmla="*/ 2452255 h 4156364"/>
              <a:gd name="connsiteX79" fmla="*/ 1787236 w 1822186"/>
              <a:gd name="connsiteY79" fmla="*/ 2479964 h 4156364"/>
              <a:gd name="connsiteX80" fmla="*/ 1801090 w 1822186"/>
              <a:gd name="connsiteY80" fmla="*/ 2549237 h 4156364"/>
              <a:gd name="connsiteX81" fmla="*/ 1814945 w 1822186"/>
              <a:gd name="connsiteY81" fmla="*/ 2604655 h 4156364"/>
              <a:gd name="connsiteX82" fmla="*/ 1821872 w 1822186"/>
              <a:gd name="connsiteY82" fmla="*/ 2687782 h 4156364"/>
              <a:gd name="connsiteX83" fmla="*/ 1808018 w 1822186"/>
              <a:gd name="connsiteY83" fmla="*/ 3075709 h 4156364"/>
              <a:gd name="connsiteX84" fmla="*/ 1794163 w 1822186"/>
              <a:gd name="connsiteY84" fmla="*/ 3131128 h 4156364"/>
              <a:gd name="connsiteX85" fmla="*/ 1766454 w 1822186"/>
              <a:gd name="connsiteY85" fmla="*/ 3200400 h 4156364"/>
              <a:gd name="connsiteX86" fmla="*/ 1759527 w 1822186"/>
              <a:gd name="connsiteY86" fmla="*/ 3235037 h 4156364"/>
              <a:gd name="connsiteX87" fmla="*/ 1745672 w 1822186"/>
              <a:gd name="connsiteY87" fmla="*/ 3290455 h 4156364"/>
              <a:gd name="connsiteX88" fmla="*/ 1731818 w 1822186"/>
              <a:gd name="connsiteY88" fmla="*/ 3352800 h 4156364"/>
              <a:gd name="connsiteX89" fmla="*/ 1717963 w 1822186"/>
              <a:gd name="connsiteY89" fmla="*/ 3415146 h 4156364"/>
              <a:gd name="connsiteX90" fmla="*/ 1711036 w 1822186"/>
              <a:gd name="connsiteY90" fmla="*/ 3435928 h 4156364"/>
              <a:gd name="connsiteX91" fmla="*/ 1690254 w 1822186"/>
              <a:gd name="connsiteY91" fmla="*/ 3491346 h 4156364"/>
              <a:gd name="connsiteX92" fmla="*/ 1676400 w 1822186"/>
              <a:gd name="connsiteY92" fmla="*/ 3532909 h 4156364"/>
              <a:gd name="connsiteX93" fmla="*/ 1655618 w 1822186"/>
              <a:gd name="connsiteY93" fmla="*/ 3588328 h 4156364"/>
              <a:gd name="connsiteX94" fmla="*/ 1648690 w 1822186"/>
              <a:gd name="connsiteY94" fmla="*/ 3629891 h 4156364"/>
              <a:gd name="connsiteX95" fmla="*/ 1634836 w 1822186"/>
              <a:gd name="connsiteY95" fmla="*/ 3664528 h 4156364"/>
              <a:gd name="connsiteX96" fmla="*/ 1614054 w 1822186"/>
              <a:gd name="connsiteY96" fmla="*/ 3733800 h 4156364"/>
              <a:gd name="connsiteX97" fmla="*/ 1593272 w 1822186"/>
              <a:gd name="connsiteY97" fmla="*/ 3789218 h 4156364"/>
              <a:gd name="connsiteX98" fmla="*/ 1572490 w 1822186"/>
              <a:gd name="connsiteY98" fmla="*/ 3851564 h 4156364"/>
              <a:gd name="connsiteX99" fmla="*/ 1544781 w 1822186"/>
              <a:gd name="connsiteY99" fmla="*/ 3913909 h 4156364"/>
              <a:gd name="connsiteX100" fmla="*/ 1537854 w 1822186"/>
              <a:gd name="connsiteY100" fmla="*/ 3948546 h 4156364"/>
              <a:gd name="connsiteX101" fmla="*/ 1510145 w 1822186"/>
              <a:gd name="connsiteY101" fmla="*/ 3997037 h 4156364"/>
              <a:gd name="connsiteX102" fmla="*/ 1482436 w 1822186"/>
              <a:gd name="connsiteY102" fmla="*/ 4059382 h 4156364"/>
              <a:gd name="connsiteX103" fmla="*/ 1461654 w 1822186"/>
              <a:gd name="connsiteY103" fmla="*/ 4087091 h 4156364"/>
              <a:gd name="connsiteX104" fmla="*/ 1440872 w 1822186"/>
              <a:gd name="connsiteY104" fmla="*/ 4128655 h 4156364"/>
              <a:gd name="connsiteX105" fmla="*/ 1427018 w 1822186"/>
              <a:gd name="connsiteY105" fmla="*/ 4156364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822186" h="4156364">
                <a:moveTo>
                  <a:pt x="6927" y="0"/>
                </a:moveTo>
                <a:cubicBezTo>
                  <a:pt x="4618" y="13855"/>
                  <a:pt x="0" y="27518"/>
                  <a:pt x="0" y="41564"/>
                </a:cubicBezTo>
                <a:cubicBezTo>
                  <a:pt x="0" y="74954"/>
                  <a:pt x="10079" y="127226"/>
                  <a:pt x="20781" y="159328"/>
                </a:cubicBezTo>
                <a:cubicBezTo>
                  <a:pt x="23090" y="166255"/>
                  <a:pt x="25938" y="173025"/>
                  <a:pt x="27709" y="180109"/>
                </a:cubicBezTo>
                <a:cubicBezTo>
                  <a:pt x="30565" y="191532"/>
                  <a:pt x="31538" y="203387"/>
                  <a:pt x="34636" y="214746"/>
                </a:cubicBezTo>
                <a:cubicBezTo>
                  <a:pt x="38478" y="228835"/>
                  <a:pt x="44948" y="242141"/>
                  <a:pt x="48490" y="256309"/>
                </a:cubicBezTo>
                <a:cubicBezTo>
                  <a:pt x="50708" y="265181"/>
                  <a:pt x="57378" y="294866"/>
                  <a:pt x="62345" y="304800"/>
                </a:cubicBezTo>
                <a:cubicBezTo>
                  <a:pt x="66068" y="312247"/>
                  <a:pt x="71582" y="318655"/>
                  <a:pt x="76200" y="325582"/>
                </a:cubicBezTo>
                <a:cubicBezTo>
                  <a:pt x="83366" y="347081"/>
                  <a:pt x="84142" y="352674"/>
                  <a:pt x="96981" y="374073"/>
                </a:cubicBezTo>
                <a:cubicBezTo>
                  <a:pt x="105548" y="388351"/>
                  <a:pt x="119424" y="399841"/>
                  <a:pt x="124690" y="415637"/>
                </a:cubicBezTo>
                <a:cubicBezTo>
                  <a:pt x="134251" y="444316"/>
                  <a:pt x="127568" y="430342"/>
                  <a:pt x="145472" y="457200"/>
                </a:cubicBezTo>
                <a:cubicBezTo>
                  <a:pt x="157591" y="505671"/>
                  <a:pt x="142772" y="466592"/>
                  <a:pt x="173181" y="505691"/>
                </a:cubicBezTo>
                <a:cubicBezTo>
                  <a:pt x="183404" y="518835"/>
                  <a:pt x="191654" y="533400"/>
                  <a:pt x="200890" y="547255"/>
                </a:cubicBezTo>
                <a:cubicBezTo>
                  <a:pt x="205508" y="554182"/>
                  <a:pt x="207818" y="563419"/>
                  <a:pt x="214745" y="568037"/>
                </a:cubicBezTo>
                <a:lnTo>
                  <a:pt x="235527" y="581891"/>
                </a:lnTo>
                <a:cubicBezTo>
                  <a:pt x="242470" y="602721"/>
                  <a:pt x="241387" y="605548"/>
                  <a:pt x="256309" y="623455"/>
                </a:cubicBezTo>
                <a:cubicBezTo>
                  <a:pt x="262580" y="630981"/>
                  <a:pt x="271076" y="636504"/>
                  <a:pt x="277090" y="644237"/>
                </a:cubicBezTo>
                <a:cubicBezTo>
                  <a:pt x="287313" y="657381"/>
                  <a:pt x="304800" y="685800"/>
                  <a:pt x="304800" y="685800"/>
                </a:cubicBezTo>
                <a:cubicBezTo>
                  <a:pt x="310434" y="702701"/>
                  <a:pt x="312153" y="713936"/>
                  <a:pt x="325581" y="727364"/>
                </a:cubicBezTo>
                <a:cubicBezTo>
                  <a:pt x="331468" y="733251"/>
                  <a:pt x="339436" y="736600"/>
                  <a:pt x="346363" y="741218"/>
                </a:cubicBezTo>
                <a:cubicBezTo>
                  <a:pt x="380767" y="792822"/>
                  <a:pt x="336546" y="729436"/>
                  <a:pt x="381000" y="782782"/>
                </a:cubicBezTo>
                <a:cubicBezTo>
                  <a:pt x="386330" y="789178"/>
                  <a:pt x="389524" y="797168"/>
                  <a:pt x="394854" y="803564"/>
                </a:cubicBezTo>
                <a:cubicBezTo>
                  <a:pt x="401126" y="811090"/>
                  <a:pt x="409364" y="816820"/>
                  <a:pt x="415636" y="824346"/>
                </a:cubicBezTo>
                <a:cubicBezTo>
                  <a:pt x="420966" y="830742"/>
                  <a:pt x="423603" y="839241"/>
                  <a:pt x="429490" y="845128"/>
                </a:cubicBezTo>
                <a:cubicBezTo>
                  <a:pt x="435377" y="851015"/>
                  <a:pt x="443345" y="854364"/>
                  <a:pt x="450272" y="858982"/>
                </a:cubicBezTo>
                <a:cubicBezTo>
                  <a:pt x="484676" y="910586"/>
                  <a:pt x="440455" y="847200"/>
                  <a:pt x="484909" y="900546"/>
                </a:cubicBezTo>
                <a:cubicBezTo>
                  <a:pt x="490239" y="906942"/>
                  <a:pt x="493433" y="914932"/>
                  <a:pt x="498763" y="921328"/>
                </a:cubicBezTo>
                <a:cubicBezTo>
                  <a:pt x="505035" y="928854"/>
                  <a:pt x="513273" y="934583"/>
                  <a:pt x="519545" y="942109"/>
                </a:cubicBezTo>
                <a:cubicBezTo>
                  <a:pt x="524875" y="948505"/>
                  <a:pt x="527513" y="957004"/>
                  <a:pt x="533400" y="962891"/>
                </a:cubicBezTo>
                <a:cubicBezTo>
                  <a:pt x="539287" y="968778"/>
                  <a:pt x="547254" y="972128"/>
                  <a:pt x="554181" y="976746"/>
                </a:cubicBezTo>
                <a:cubicBezTo>
                  <a:pt x="591131" y="1032169"/>
                  <a:pt x="542632" y="965196"/>
                  <a:pt x="588818" y="1011382"/>
                </a:cubicBezTo>
                <a:cubicBezTo>
                  <a:pt x="594705" y="1017269"/>
                  <a:pt x="597342" y="1025768"/>
                  <a:pt x="602672" y="1032164"/>
                </a:cubicBezTo>
                <a:cubicBezTo>
                  <a:pt x="619340" y="1052166"/>
                  <a:pt x="623802" y="1053178"/>
                  <a:pt x="644236" y="1066800"/>
                </a:cubicBezTo>
                <a:cubicBezTo>
                  <a:pt x="648854" y="1073727"/>
                  <a:pt x="652203" y="1081695"/>
                  <a:pt x="658090" y="1087582"/>
                </a:cubicBezTo>
                <a:cubicBezTo>
                  <a:pt x="663977" y="1093469"/>
                  <a:pt x="672097" y="1096598"/>
                  <a:pt x="678872" y="1101437"/>
                </a:cubicBezTo>
                <a:cubicBezTo>
                  <a:pt x="688267" y="1108147"/>
                  <a:pt x="697815" y="1114705"/>
                  <a:pt x="706581" y="1122218"/>
                </a:cubicBezTo>
                <a:cubicBezTo>
                  <a:pt x="741995" y="1152573"/>
                  <a:pt x="714496" y="1131716"/>
                  <a:pt x="741218" y="1163782"/>
                </a:cubicBezTo>
                <a:cubicBezTo>
                  <a:pt x="757299" y="1183079"/>
                  <a:pt x="769324" y="1190057"/>
                  <a:pt x="789709" y="1205346"/>
                </a:cubicBezTo>
                <a:cubicBezTo>
                  <a:pt x="803195" y="1245805"/>
                  <a:pt x="786084" y="1208648"/>
                  <a:pt x="817418" y="1239982"/>
                </a:cubicBezTo>
                <a:cubicBezTo>
                  <a:pt x="863599" y="1286163"/>
                  <a:pt x="796635" y="1237674"/>
                  <a:pt x="852054" y="1274618"/>
                </a:cubicBezTo>
                <a:cubicBezTo>
                  <a:pt x="889001" y="1330038"/>
                  <a:pt x="840508" y="1263072"/>
                  <a:pt x="886690" y="1309255"/>
                </a:cubicBezTo>
                <a:cubicBezTo>
                  <a:pt x="892577" y="1315142"/>
                  <a:pt x="895014" y="1323814"/>
                  <a:pt x="900545" y="1330037"/>
                </a:cubicBezTo>
                <a:cubicBezTo>
                  <a:pt x="913562" y="1344681"/>
                  <a:pt x="931241" y="1355297"/>
                  <a:pt x="942109" y="1371600"/>
                </a:cubicBezTo>
                <a:cubicBezTo>
                  <a:pt x="946727" y="1378527"/>
                  <a:pt x="950076" y="1386495"/>
                  <a:pt x="955963" y="1392382"/>
                </a:cubicBezTo>
                <a:cubicBezTo>
                  <a:pt x="961850" y="1398269"/>
                  <a:pt x="970858" y="1400350"/>
                  <a:pt x="976745" y="1406237"/>
                </a:cubicBezTo>
                <a:cubicBezTo>
                  <a:pt x="984909" y="1414401"/>
                  <a:pt x="990013" y="1425180"/>
                  <a:pt x="997527" y="1433946"/>
                </a:cubicBezTo>
                <a:cubicBezTo>
                  <a:pt x="1015306" y="1454689"/>
                  <a:pt x="1017712" y="1454330"/>
                  <a:pt x="1039090" y="1468582"/>
                </a:cubicBezTo>
                <a:cubicBezTo>
                  <a:pt x="1043708" y="1475509"/>
                  <a:pt x="1046679" y="1483882"/>
                  <a:pt x="1052945" y="1489364"/>
                </a:cubicBezTo>
                <a:cubicBezTo>
                  <a:pt x="1065476" y="1500329"/>
                  <a:pt x="1094509" y="1517073"/>
                  <a:pt x="1094509" y="1517073"/>
                </a:cubicBezTo>
                <a:cubicBezTo>
                  <a:pt x="1162417" y="1607620"/>
                  <a:pt x="1075302" y="1497867"/>
                  <a:pt x="1136072" y="1558637"/>
                </a:cubicBezTo>
                <a:cubicBezTo>
                  <a:pt x="1144236" y="1566801"/>
                  <a:pt x="1149340" y="1577580"/>
                  <a:pt x="1156854" y="1586346"/>
                </a:cubicBezTo>
                <a:cubicBezTo>
                  <a:pt x="1163230" y="1593784"/>
                  <a:pt x="1171364" y="1599602"/>
                  <a:pt x="1177636" y="1607128"/>
                </a:cubicBezTo>
                <a:cubicBezTo>
                  <a:pt x="1182966" y="1613524"/>
                  <a:pt x="1185959" y="1621687"/>
                  <a:pt x="1191490" y="1627909"/>
                </a:cubicBezTo>
                <a:cubicBezTo>
                  <a:pt x="1204507" y="1642553"/>
                  <a:pt x="1222185" y="1653170"/>
                  <a:pt x="1233054" y="1669473"/>
                </a:cubicBezTo>
                <a:cubicBezTo>
                  <a:pt x="1237672" y="1676400"/>
                  <a:pt x="1241022" y="1684368"/>
                  <a:pt x="1246909" y="1690255"/>
                </a:cubicBezTo>
                <a:cubicBezTo>
                  <a:pt x="1252796" y="1696142"/>
                  <a:pt x="1261803" y="1698222"/>
                  <a:pt x="1267690" y="1704109"/>
                </a:cubicBezTo>
                <a:cubicBezTo>
                  <a:pt x="1275854" y="1712273"/>
                  <a:pt x="1280308" y="1723654"/>
                  <a:pt x="1288472" y="1731818"/>
                </a:cubicBezTo>
                <a:cubicBezTo>
                  <a:pt x="1294359" y="1737705"/>
                  <a:pt x="1303066" y="1740103"/>
                  <a:pt x="1309254" y="1745673"/>
                </a:cubicBezTo>
                <a:cubicBezTo>
                  <a:pt x="1326245" y="1760965"/>
                  <a:pt x="1341581" y="1778000"/>
                  <a:pt x="1357745" y="1794164"/>
                </a:cubicBezTo>
                <a:cubicBezTo>
                  <a:pt x="1366981" y="1803400"/>
                  <a:pt x="1378208" y="1811005"/>
                  <a:pt x="1385454" y="1821873"/>
                </a:cubicBezTo>
                <a:cubicBezTo>
                  <a:pt x="1434959" y="1896129"/>
                  <a:pt x="1357868" y="1783438"/>
                  <a:pt x="1420090" y="1863437"/>
                </a:cubicBezTo>
                <a:cubicBezTo>
                  <a:pt x="1420115" y="1863469"/>
                  <a:pt x="1454715" y="1915374"/>
                  <a:pt x="1461654" y="1925782"/>
                </a:cubicBezTo>
                <a:cubicBezTo>
                  <a:pt x="1466272" y="1932709"/>
                  <a:pt x="1468582" y="1941946"/>
                  <a:pt x="1475509" y="1946564"/>
                </a:cubicBezTo>
                <a:lnTo>
                  <a:pt x="1496290" y="1960418"/>
                </a:lnTo>
                <a:cubicBezTo>
                  <a:pt x="1528618" y="2008909"/>
                  <a:pt x="1510146" y="1992745"/>
                  <a:pt x="1544781" y="2015837"/>
                </a:cubicBezTo>
                <a:lnTo>
                  <a:pt x="1572490" y="2057400"/>
                </a:lnTo>
                <a:lnTo>
                  <a:pt x="1586345" y="2078182"/>
                </a:lnTo>
                <a:cubicBezTo>
                  <a:pt x="1588654" y="2085109"/>
                  <a:pt x="1589222" y="2092888"/>
                  <a:pt x="1593272" y="2098964"/>
                </a:cubicBezTo>
                <a:cubicBezTo>
                  <a:pt x="1598706" y="2107115"/>
                  <a:pt x="1607782" y="2112220"/>
                  <a:pt x="1614054" y="2119746"/>
                </a:cubicBezTo>
                <a:cubicBezTo>
                  <a:pt x="1619384" y="2126142"/>
                  <a:pt x="1623291" y="2133601"/>
                  <a:pt x="1627909" y="2140528"/>
                </a:cubicBezTo>
                <a:cubicBezTo>
                  <a:pt x="1630218" y="2147455"/>
                  <a:pt x="1631290" y="2154926"/>
                  <a:pt x="1634836" y="2161309"/>
                </a:cubicBezTo>
                <a:cubicBezTo>
                  <a:pt x="1634844" y="2161324"/>
                  <a:pt x="1669468" y="2213257"/>
                  <a:pt x="1676400" y="2223655"/>
                </a:cubicBezTo>
                <a:cubicBezTo>
                  <a:pt x="1681018" y="2230582"/>
                  <a:pt x="1687621" y="2236539"/>
                  <a:pt x="1690254" y="2244437"/>
                </a:cubicBezTo>
                <a:cubicBezTo>
                  <a:pt x="1699814" y="2273116"/>
                  <a:pt x="1693131" y="2259143"/>
                  <a:pt x="1711036" y="2286000"/>
                </a:cubicBezTo>
                <a:lnTo>
                  <a:pt x="1724890" y="2327564"/>
                </a:lnTo>
                <a:cubicBezTo>
                  <a:pt x="1727199" y="2334491"/>
                  <a:pt x="1727768" y="2342270"/>
                  <a:pt x="1731818" y="2348346"/>
                </a:cubicBezTo>
                <a:lnTo>
                  <a:pt x="1745672" y="2369128"/>
                </a:lnTo>
                <a:cubicBezTo>
                  <a:pt x="1746904" y="2375287"/>
                  <a:pt x="1755860" y="2422917"/>
                  <a:pt x="1759527" y="2431473"/>
                </a:cubicBezTo>
                <a:cubicBezTo>
                  <a:pt x="1762806" y="2439125"/>
                  <a:pt x="1769250" y="2445026"/>
                  <a:pt x="1773381" y="2452255"/>
                </a:cubicBezTo>
                <a:cubicBezTo>
                  <a:pt x="1778504" y="2461221"/>
                  <a:pt x="1782618" y="2470728"/>
                  <a:pt x="1787236" y="2479964"/>
                </a:cubicBezTo>
                <a:cubicBezTo>
                  <a:pt x="1809088" y="2567374"/>
                  <a:pt x="1775605" y="2430308"/>
                  <a:pt x="1801090" y="2549237"/>
                </a:cubicBezTo>
                <a:cubicBezTo>
                  <a:pt x="1805080" y="2567856"/>
                  <a:pt x="1814945" y="2604655"/>
                  <a:pt x="1814945" y="2604655"/>
                </a:cubicBezTo>
                <a:cubicBezTo>
                  <a:pt x="1817254" y="2632364"/>
                  <a:pt x="1821872" y="2659977"/>
                  <a:pt x="1821872" y="2687782"/>
                </a:cubicBezTo>
                <a:cubicBezTo>
                  <a:pt x="1821872" y="2786233"/>
                  <a:pt x="1825512" y="2953253"/>
                  <a:pt x="1808018" y="3075709"/>
                </a:cubicBezTo>
                <a:cubicBezTo>
                  <a:pt x="1805695" y="3091969"/>
                  <a:pt x="1801069" y="3115013"/>
                  <a:pt x="1794163" y="3131128"/>
                </a:cubicBezTo>
                <a:cubicBezTo>
                  <a:pt x="1780311" y="3163451"/>
                  <a:pt x="1774336" y="3160988"/>
                  <a:pt x="1766454" y="3200400"/>
                </a:cubicBezTo>
                <a:cubicBezTo>
                  <a:pt x="1764145" y="3211946"/>
                  <a:pt x="1762175" y="3223564"/>
                  <a:pt x="1759527" y="3235037"/>
                </a:cubicBezTo>
                <a:cubicBezTo>
                  <a:pt x="1755245" y="3253591"/>
                  <a:pt x="1748802" y="3271673"/>
                  <a:pt x="1745672" y="3290455"/>
                </a:cubicBezTo>
                <a:cubicBezTo>
                  <a:pt x="1726613" y="3404809"/>
                  <a:pt x="1748869" y="3284595"/>
                  <a:pt x="1731818" y="3352800"/>
                </a:cubicBezTo>
                <a:cubicBezTo>
                  <a:pt x="1726655" y="3373453"/>
                  <a:pt x="1723126" y="3394493"/>
                  <a:pt x="1717963" y="3415146"/>
                </a:cubicBezTo>
                <a:cubicBezTo>
                  <a:pt x="1716192" y="3422230"/>
                  <a:pt x="1713531" y="3429066"/>
                  <a:pt x="1711036" y="3435928"/>
                </a:cubicBezTo>
                <a:cubicBezTo>
                  <a:pt x="1704294" y="3454469"/>
                  <a:pt x="1696890" y="3472767"/>
                  <a:pt x="1690254" y="3491346"/>
                </a:cubicBezTo>
                <a:cubicBezTo>
                  <a:pt x="1685342" y="3505099"/>
                  <a:pt x="1681824" y="3519350"/>
                  <a:pt x="1676400" y="3532909"/>
                </a:cubicBezTo>
                <a:cubicBezTo>
                  <a:pt x="1673701" y="3539657"/>
                  <a:pt x="1658334" y="3576107"/>
                  <a:pt x="1655618" y="3588328"/>
                </a:cubicBezTo>
                <a:cubicBezTo>
                  <a:pt x="1652571" y="3602039"/>
                  <a:pt x="1652386" y="3616340"/>
                  <a:pt x="1648690" y="3629891"/>
                </a:cubicBezTo>
                <a:cubicBezTo>
                  <a:pt x="1645418" y="3641888"/>
                  <a:pt x="1639086" y="3652842"/>
                  <a:pt x="1634836" y="3664528"/>
                </a:cubicBezTo>
                <a:cubicBezTo>
                  <a:pt x="1612884" y="3724896"/>
                  <a:pt x="1627839" y="3685552"/>
                  <a:pt x="1614054" y="3733800"/>
                </a:cubicBezTo>
                <a:cubicBezTo>
                  <a:pt x="1606780" y="3759259"/>
                  <a:pt x="1603734" y="3759926"/>
                  <a:pt x="1593272" y="3789218"/>
                </a:cubicBezTo>
                <a:cubicBezTo>
                  <a:pt x="1585904" y="3809848"/>
                  <a:pt x="1580626" y="3831225"/>
                  <a:pt x="1572490" y="3851564"/>
                </a:cubicBezTo>
                <a:cubicBezTo>
                  <a:pt x="1554801" y="3895788"/>
                  <a:pt x="1564197" y="3875078"/>
                  <a:pt x="1544781" y="3913909"/>
                </a:cubicBezTo>
                <a:cubicBezTo>
                  <a:pt x="1542472" y="3925455"/>
                  <a:pt x="1541577" y="3937376"/>
                  <a:pt x="1537854" y="3948546"/>
                </a:cubicBezTo>
                <a:cubicBezTo>
                  <a:pt x="1525710" y="3984979"/>
                  <a:pt x="1525347" y="3966633"/>
                  <a:pt x="1510145" y="3997037"/>
                </a:cubicBezTo>
                <a:cubicBezTo>
                  <a:pt x="1493726" y="4029874"/>
                  <a:pt x="1500795" y="4030007"/>
                  <a:pt x="1482436" y="4059382"/>
                </a:cubicBezTo>
                <a:cubicBezTo>
                  <a:pt x="1476317" y="4069173"/>
                  <a:pt x="1467594" y="4077191"/>
                  <a:pt x="1461654" y="4087091"/>
                </a:cubicBezTo>
                <a:cubicBezTo>
                  <a:pt x="1453684" y="4100374"/>
                  <a:pt x="1448394" y="4115114"/>
                  <a:pt x="1440872" y="4128655"/>
                </a:cubicBezTo>
                <a:cubicBezTo>
                  <a:pt x="1425737" y="4155898"/>
                  <a:pt x="1427018" y="4139852"/>
                  <a:pt x="1427018" y="415636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32 Points 40"/>
          <p:cNvSpPr/>
          <p:nvPr/>
        </p:nvSpPr>
        <p:spPr>
          <a:xfrm>
            <a:off x="6075241" y="4100873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Star: 32 Points 41"/>
          <p:cNvSpPr/>
          <p:nvPr/>
        </p:nvSpPr>
        <p:spPr>
          <a:xfrm>
            <a:off x="5120589" y="2957344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81290" y="2358159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30091" y="4340621"/>
            <a:ext cx="91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1</a:t>
            </a:r>
          </a:p>
        </p:txBody>
      </p:sp>
      <p:cxnSp>
        <p:nvCxnSpPr>
          <p:cNvPr id="46" name="Straight Arrow Connector 45"/>
          <p:cNvCxnSpPr>
            <a:stCxn id="27" idx="1"/>
            <a:endCxn id="41" idx="1"/>
          </p:cNvCxnSpPr>
          <p:nvPr/>
        </p:nvCxnSpPr>
        <p:spPr>
          <a:xfrm>
            <a:off x="2507375" y="4160662"/>
            <a:ext cx="3567866" cy="2714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1"/>
          </p:cNvCxnSpPr>
          <p:nvPr/>
        </p:nvCxnSpPr>
        <p:spPr>
          <a:xfrm flipV="1">
            <a:off x="2507375" y="3055017"/>
            <a:ext cx="2703269" cy="110564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0" idx="1"/>
          </p:cNvCxnSpPr>
          <p:nvPr/>
        </p:nvCxnSpPr>
        <p:spPr>
          <a:xfrm flipH="1">
            <a:off x="6165297" y="3258133"/>
            <a:ext cx="2716794" cy="93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0" idx="1"/>
          </p:cNvCxnSpPr>
          <p:nvPr/>
        </p:nvCxnSpPr>
        <p:spPr>
          <a:xfrm flipH="1" flipV="1">
            <a:off x="5210645" y="3041158"/>
            <a:ext cx="3671446" cy="216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07377" y="5738665"/>
            <a:ext cx="33829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……blah blah blah…..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639469" y="5327379"/>
            <a:ext cx="162889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 </a:t>
            </a:r>
            <a:r>
              <a:rPr lang="en-US" b="1" dirty="0"/>
              <a:t>Some Other</a:t>
            </a:r>
            <a:r>
              <a:rPr lang="en-US" dirty="0"/>
              <a:t> </a:t>
            </a:r>
            <a:r>
              <a:rPr lang="en-US" b="1" dirty="0"/>
              <a:t>Space-Time</a:t>
            </a:r>
            <a:r>
              <a:rPr lang="en-US" dirty="0"/>
              <a:t> of 4 dimensions.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6D3C73-FCFC-4522-9B17-9BD4F04993F8}"/>
              </a:ext>
            </a:extLst>
          </p:cNvPr>
          <p:cNvSpPr txBox="1"/>
          <p:nvPr/>
        </p:nvSpPr>
        <p:spPr>
          <a:xfrm>
            <a:off x="10064278" y="3193406"/>
            <a:ext cx="14976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Another Observer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51DE4C-B000-46D4-84F3-C1467D24C5E4}"/>
              </a:ext>
            </a:extLst>
          </p:cNvPr>
          <p:cNvSpPr txBox="1"/>
          <p:nvPr/>
        </p:nvSpPr>
        <p:spPr>
          <a:xfrm>
            <a:off x="417646" y="3808398"/>
            <a:ext cx="14976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Observer</a:t>
            </a:r>
          </a:p>
        </p:txBody>
      </p:sp>
    </p:spTree>
    <p:extLst>
      <p:ext uri="{BB962C8B-B14F-4D97-AF65-F5344CB8AC3E}">
        <p14:creationId xmlns:p14="http://schemas.microsoft.com/office/powerpoint/2010/main" val="2294158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9520" y="563706"/>
            <a:ext cx="338298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‖</a:t>
            </a:r>
            <a:r>
              <a:rPr lang="en-US" sz="2400" b="1" i="1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‖</a:t>
            </a:r>
            <a:r>
              <a:rPr lang="en-US" sz="2400" baseline="30000" dirty="0"/>
              <a:t>2</a:t>
            </a:r>
            <a:r>
              <a:rPr lang="en-US" sz="2400" dirty="0"/>
              <a:t> – </a:t>
            </a:r>
            <a:r>
              <a:rPr lang="en-US" sz="2400" i="1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|t</a:t>
            </a:r>
            <a:r>
              <a:rPr lang="en-US" sz="2400" baseline="-25000" dirty="0"/>
              <a:t>1 </a:t>
            </a:r>
            <a:r>
              <a:rPr lang="en-US" sz="2400" dirty="0"/>
              <a:t>– t</a:t>
            </a:r>
            <a:r>
              <a:rPr lang="en-US" sz="2400" baseline="-25000" dirty="0"/>
              <a:t>2</a:t>
            </a:r>
            <a:r>
              <a:rPr lang="en-US" sz="2400" dirty="0"/>
              <a:t>|</a:t>
            </a:r>
            <a:r>
              <a:rPr lang="en-US" sz="2400" baseline="30000" dirty="0"/>
              <a:t>2</a:t>
            </a:r>
            <a:r>
              <a:rPr lang="en-US" sz="2400" dirty="0"/>
              <a:t> = ‖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2</a:t>
            </a:r>
            <a:r>
              <a:rPr lang="en-US" sz="2400" dirty="0"/>
              <a:t>‖</a:t>
            </a:r>
            <a:r>
              <a:rPr lang="en-US" sz="2400" baseline="30000" dirty="0"/>
              <a:t>2 </a:t>
            </a:r>
            <a:r>
              <a:rPr lang="en-US" sz="2400" dirty="0"/>
              <a:t>–</a:t>
            </a:r>
            <a:r>
              <a:rPr lang="en-US" sz="2400" baseline="30000" dirty="0"/>
              <a:t>  </a:t>
            </a:r>
            <a:r>
              <a:rPr lang="en-US" sz="2400" i="1" dirty="0"/>
              <a:t>c</a:t>
            </a:r>
            <a:r>
              <a:rPr lang="en-US" sz="2400" baseline="30000" dirty="0"/>
              <a:t>2</a:t>
            </a:r>
            <a:r>
              <a:rPr lang="en-US" sz="2400" dirty="0"/>
              <a:t> |t’</a:t>
            </a:r>
            <a:r>
              <a:rPr lang="en-US" sz="2400" baseline="-25000" dirty="0"/>
              <a:t>1 </a:t>
            </a:r>
            <a:r>
              <a:rPr lang="en-US" sz="2400" dirty="0"/>
              <a:t>– t’</a:t>
            </a:r>
            <a:r>
              <a:rPr lang="en-US" sz="2400" baseline="-25000" dirty="0"/>
              <a:t>2</a:t>
            </a:r>
            <a:r>
              <a:rPr lang="en-US" sz="2400" dirty="0"/>
              <a:t>|</a:t>
            </a:r>
            <a:r>
              <a:rPr lang="en-US" sz="2400" baseline="30000" dirty="0"/>
              <a:t>2 </a:t>
            </a:r>
            <a:r>
              <a:rPr lang="en-US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28071" y="517814"/>
            <a:ext cx="27701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|t</a:t>
            </a:r>
            <a:r>
              <a:rPr lang="en-US" sz="2400" baseline="-25000" dirty="0"/>
              <a:t>1 </a:t>
            </a:r>
            <a:r>
              <a:rPr lang="en-US" sz="2400" dirty="0"/>
              <a:t>– t</a:t>
            </a:r>
            <a:r>
              <a:rPr lang="en-US" sz="2400" baseline="-25000" dirty="0"/>
              <a:t>2</a:t>
            </a:r>
            <a:r>
              <a:rPr lang="en-US" sz="2400" dirty="0"/>
              <a:t>| = |t’</a:t>
            </a:r>
            <a:r>
              <a:rPr lang="en-US" sz="2400" baseline="-25000" dirty="0"/>
              <a:t>1 </a:t>
            </a:r>
            <a:r>
              <a:rPr lang="en-US" sz="2400" dirty="0"/>
              <a:t>– t’</a:t>
            </a:r>
            <a:r>
              <a:rPr lang="en-US" sz="2400" baseline="-25000" dirty="0"/>
              <a:t>2</a:t>
            </a:r>
            <a:r>
              <a:rPr lang="en-US" sz="2400" dirty="0"/>
              <a:t>|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8071" y="1004590"/>
            <a:ext cx="27701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‖</a:t>
            </a:r>
            <a:r>
              <a:rPr lang="en-US" sz="2400" b="1" i="1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‖ = ‖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1 </a:t>
            </a:r>
            <a:r>
              <a:rPr lang="en-US" sz="2400" dirty="0"/>
              <a:t>– </a:t>
            </a:r>
            <a:r>
              <a:rPr lang="en-US" sz="2400" b="1" i="1" dirty="0"/>
              <a:t>x</a:t>
            </a:r>
            <a:r>
              <a:rPr lang="en-US" sz="2400" dirty="0"/>
              <a:t>’</a:t>
            </a:r>
            <a:r>
              <a:rPr lang="en-US" sz="2400" baseline="-25000" dirty="0"/>
              <a:t>2</a:t>
            </a:r>
            <a:r>
              <a:rPr lang="en-US" sz="2400" dirty="0"/>
              <a:t>‖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782" y="1835727"/>
            <a:ext cx="229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a different origin for marking off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782" y="2556163"/>
            <a:ext cx="229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a different origin for marking off space.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782" y="3338945"/>
            <a:ext cx="229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a different orientation for your coordinate axes.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782" y="4400387"/>
            <a:ext cx="229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through the space at a constant rectilinear velocity.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510" y="1897282"/>
            <a:ext cx="3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510" y="2617718"/>
            <a:ext cx="3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656" y="3539000"/>
            <a:ext cx="3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292" y="4600442"/>
            <a:ext cx="3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Smiley Face 14"/>
          <p:cNvSpPr/>
          <p:nvPr/>
        </p:nvSpPr>
        <p:spPr>
          <a:xfrm>
            <a:off x="4883728" y="1883428"/>
            <a:ext cx="720436" cy="658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4883728" y="2638498"/>
            <a:ext cx="720436" cy="658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4883728" y="3471169"/>
            <a:ext cx="720436" cy="658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852934" y="1843377"/>
            <a:ext cx="720436" cy="658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8852934" y="2631571"/>
            <a:ext cx="720436" cy="658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8852933" y="3443026"/>
            <a:ext cx="720436" cy="6588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ghtning Bolt 20"/>
          <p:cNvSpPr/>
          <p:nvPr/>
        </p:nvSpPr>
        <p:spPr>
          <a:xfrm>
            <a:off x="4682838" y="4441952"/>
            <a:ext cx="1087582" cy="98210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8714388" y="4500414"/>
            <a:ext cx="997527" cy="7232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310" y="579886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 Parameters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93036" y="1923370"/>
            <a:ext cx="171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Translations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93035" y="2716324"/>
            <a:ext cx="171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Translations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93036" y="3252886"/>
            <a:ext cx="164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Proper Rotations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93036" y="4527540"/>
            <a:ext cx="164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Boosts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5800" y="3399396"/>
            <a:ext cx="1496291" cy="2154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5800" y="2590798"/>
            <a:ext cx="1496291" cy="785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95800" y="1798483"/>
            <a:ext cx="1496291" cy="785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65004" y="3399396"/>
            <a:ext cx="1496291" cy="785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65005" y="2579444"/>
            <a:ext cx="1496291" cy="785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65004" y="1775024"/>
            <a:ext cx="1496291" cy="785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65004" y="4253484"/>
            <a:ext cx="1496291" cy="13002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05945" y="4620559"/>
            <a:ext cx="132310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Lorentz “Group”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65003" y="5737304"/>
            <a:ext cx="14962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Galilean Group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84203" y="3338945"/>
            <a:ext cx="135094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Special Orthogonal Group SO(3)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64788" y="1847696"/>
            <a:ext cx="161228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Translation Group T(1)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64788" y="2616583"/>
            <a:ext cx="161228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Translation Group T(3)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5800" y="5737304"/>
            <a:ext cx="149629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Poincaré</a:t>
            </a:r>
            <a:r>
              <a:rPr lang="en-US" dirty="0"/>
              <a:t>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0891" y="138545"/>
            <a:ext cx="2805545" cy="37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Minkowski</a:t>
            </a:r>
            <a:r>
              <a:rPr lang="en-US" dirty="0"/>
              <a:t> Space-Time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2345" y="125989"/>
            <a:ext cx="2805545" cy="37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Galilean Space-Time</a:t>
            </a:r>
          </a:p>
        </p:txBody>
      </p:sp>
    </p:spTree>
    <p:extLst>
      <p:ext uri="{BB962C8B-B14F-4D97-AF65-F5344CB8AC3E}">
        <p14:creationId xmlns:p14="http://schemas.microsoft.com/office/powerpoint/2010/main" val="2996093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Action on 4-Vectors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10346" y="1690688"/>
                <a:ext cx="1207831" cy="109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46" y="1690688"/>
                <a:ext cx="1207831" cy="10955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7310" y="1690688"/>
                <a:ext cx="1074781" cy="109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0" y="1690688"/>
                <a:ext cx="1074781" cy="1095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870364" y="2238466"/>
            <a:ext cx="10460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927" y="2516080"/>
            <a:ext cx="35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ush Script MT" panose="03060802040406070304" pitchFamily="66" charset="0"/>
              </a:rPr>
              <a:t>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7326" y="1391774"/>
            <a:ext cx="353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ush Script MT" panose="03060802040406070304" pitchFamily="66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13220" y="1690688"/>
                <a:ext cx="1074781" cy="109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20" y="1690688"/>
                <a:ext cx="1074781" cy="1095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447310" y="2204787"/>
            <a:ext cx="10460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12407" y="2516080"/>
            <a:ext cx="75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ush Script MT" panose="03060802040406070304" pitchFamily="66" charset="0"/>
              </a:rPr>
              <a:t>G</a:t>
            </a:r>
            <a:r>
              <a:rPr lang="en-US" sz="4000" b="1" baseline="30000" dirty="0">
                <a:latin typeface="Brush Script MT" panose="03060802040406070304" pitchFamily="66" charset="0"/>
              </a:rPr>
              <a:t>-1</a:t>
            </a:r>
            <a:endParaRPr lang="en-US" sz="4000" b="1" dirty="0">
              <a:latin typeface="Brush Script MT" panose="030608020404060703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014" y="1391774"/>
            <a:ext cx="824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ush Script MT" panose="03060802040406070304" pitchFamily="66" charset="0"/>
              </a:rPr>
              <a:t>L</a:t>
            </a:r>
            <a:r>
              <a:rPr lang="en-US" sz="4000" b="1" baseline="30000" dirty="0">
                <a:latin typeface="Brush Script MT" panose="03060802040406070304" pitchFamily="66" charset="0"/>
              </a:rPr>
              <a:t>-1</a:t>
            </a:r>
            <a:endParaRPr lang="en-US" sz="4000" b="1" dirty="0"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0119" y="4711503"/>
                <a:ext cx="1337866" cy="13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l-GR" sz="4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4000" b="0" i="1" baseline="-2500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9" y="4711503"/>
                <a:ext cx="1337866" cy="13697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07545" y="4774736"/>
                <a:ext cx="1395189" cy="109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000" b="1" i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45" y="4774736"/>
                <a:ext cx="1395189" cy="10955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216273" y="2519137"/>
            <a:ext cx="29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ush Script MT" panose="03060802040406070304" pitchFamily="66" charset="0"/>
              </a:rPr>
              <a:t>Galilean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6272" y="1391774"/>
            <a:ext cx="3257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rush Script MT" panose="03060802040406070304" pitchFamily="66" charset="0"/>
              </a:rPr>
              <a:t>Lorentz “Group”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2553" y="4605588"/>
            <a:ext cx="365760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Bonus</a:t>
            </a:r>
            <a:r>
              <a:rPr lang="en-US" dirty="0"/>
              <a:t>: These 4-vectors live in the </a:t>
            </a:r>
            <a:r>
              <a:rPr lang="en-US" i="1" dirty="0"/>
              <a:t>tangent space</a:t>
            </a:r>
            <a:r>
              <a:rPr lang="en-US" dirty="0"/>
              <a:t> to each point in the space-time, and they transform in the same fashion as the space-time itself!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953C1B-16FD-4BB4-B065-7758A824DE93}"/>
              </a:ext>
            </a:extLst>
          </p:cNvPr>
          <p:cNvSpPr txBox="1"/>
          <p:nvPr/>
        </p:nvSpPr>
        <p:spPr>
          <a:xfrm>
            <a:off x="7020226" y="4605588"/>
            <a:ext cx="2547526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electric and magnetic fields are components of a 4-tensor and therefore transform appropriately!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69D619-DF1E-4229-B4D6-5E6F664A908C}"/>
              </a:ext>
            </a:extLst>
          </p:cNvPr>
          <p:cNvSpPr txBox="1"/>
          <p:nvPr/>
        </p:nvSpPr>
        <p:spPr>
          <a:xfrm>
            <a:off x="9688972" y="4606152"/>
            <a:ext cx="2253383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 o w e v e r, the specific intensity, the opacity and the emissivity are entirely different 4-animals…</a:t>
            </a:r>
          </a:p>
        </p:txBody>
      </p:sp>
    </p:spTree>
    <p:extLst>
      <p:ext uri="{BB962C8B-B14F-4D97-AF65-F5344CB8AC3E}">
        <p14:creationId xmlns:p14="http://schemas.microsoft.com/office/powerpoint/2010/main" val="3615976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Your Lucky Photons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79965" y="4163288"/>
            <a:ext cx="1281545" cy="6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6891" y="3048000"/>
            <a:ext cx="6927" cy="11499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66459" y="4159827"/>
            <a:ext cx="727364" cy="436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80764" y="2365880"/>
            <a:ext cx="609599" cy="8899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36527" y="3255818"/>
            <a:ext cx="644237" cy="3671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59983" y="3252135"/>
            <a:ext cx="900545" cy="585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Striped Right 19"/>
          <p:cNvSpPr/>
          <p:nvPr/>
        </p:nvSpPr>
        <p:spPr>
          <a:xfrm rot="14387178">
            <a:off x="7321351" y="2245695"/>
            <a:ext cx="2076520" cy="230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58521" y="-429491"/>
            <a:ext cx="4202924" cy="728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54" y="3544922"/>
            <a:ext cx="553709" cy="553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06">
            <a:off x="9081318" y="2880566"/>
            <a:ext cx="553709" cy="55370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8679" y="-101348"/>
            <a:ext cx="4202924" cy="72874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Striped Right 26"/>
          <p:cNvSpPr/>
          <p:nvPr/>
        </p:nvSpPr>
        <p:spPr>
          <a:xfrm rot="3603422">
            <a:off x="1987350" y="4945117"/>
            <a:ext cx="2076520" cy="23044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13350" y="2788088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02809" y="2079300"/>
            <a:ext cx="47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4738" y="345244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84043" y="2928324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t'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9814" y="454761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42344" y="3533557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x'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0613" y="4098631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2085" y="3764295"/>
            <a:ext cx="35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y'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17875" y="1582152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7682" y="5493513"/>
            <a:ext cx="70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V’</a:t>
            </a:r>
          </a:p>
        </p:txBody>
      </p:sp>
      <p:sp>
        <p:nvSpPr>
          <p:cNvPr id="38" name="Cloud 37"/>
          <p:cNvSpPr/>
          <p:nvPr/>
        </p:nvSpPr>
        <p:spPr>
          <a:xfrm>
            <a:off x="4640337" y="2772443"/>
            <a:ext cx="1507582" cy="104827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/>
          <p:cNvSpPr/>
          <p:nvPr/>
        </p:nvSpPr>
        <p:spPr>
          <a:xfrm>
            <a:off x="4433455" y="1835727"/>
            <a:ext cx="1822186" cy="4156364"/>
          </a:xfrm>
          <a:custGeom>
            <a:avLst/>
            <a:gdLst>
              <a:gd name="connsiteX0" fmla="*/ 6927 w 1822186"/>
              <a:gd name="connsiteY0" fmla="*/ 0 h 4156364"/>
              <a:gd name="connsiteX1" fmla="*/ 0 w 1822186"/>
              <a:gd name="connsiteY1" fmla="*/ 41564 h 4156364"/>
              <a:gd name="connsiteX2" fmla="*/ 20781 w 1822186"/>
              <a:gd name="connsiteY2" fmla="*/ 159328 h 4156364"/>
              <a:gd name="connsiteX3" fmla="*/ 27709 w 1822186"/>
              <a:gd name="connsiteY3" fmla="*/ 180109 h 4156364"/>
              <a:gd name="connsiteX4" fmla="*/ 34636 w 1822186"/>
              <a:gd name="connsiteY4" fmla="*/ 214746 h 4156364"/>
              <a:gd name="connsiteX5" fmla="*/ 48490 w 1822186"/>
              <a:gd name="connsiteY5" fmla="*/ 256309 h 4156364"/>
              <a:gd name="connsiteX6" fmla="*/ 62345 w 1822186"/>
              <a:gd name="connsiteY6" fmla="*/ 304800 h 4156364"/>
              <a:gd name="connsiteX7" fmla="*/ 76200 w 1822186"/>
              <a:gd name="connsiteY7" fmla="*/ 325582 h 4156364"/>
              <a:gd name="connsiteX8" fmla="*/ 96981 w 1822186"/>
              <a:gd name="connsiteY8" fmla="*/ 374073 h 4156364"/>
              <a:gd name="connsiteX9" fmla="*/ 124690 w 1822186"/>
              <a:gd name="connsiteY9" fmla="*/ 415637 h 4156364"/>
              <a:gd name="connsiteX10" fmla="*/ 145472 w 1822186"/>
              <a:gd name="connsiteY10" fmla="*/ 457200 h 4156364"/>
              <a:gd name="connsiteX11" fmla="*/ 173181 w 1822186"/>
              <a:gd name="connsiteY11" fmla="*/ 505691 h 4156364"/>
              <a:gd name="connsiteX12" fmla="*/ 200890 w 1822186"/>
              <a:gd name="connsiteY12" fmla="*/ 547255 h 4156364"/>
              <a:gd name="connsiteX13" fmla="*/ 214745 w 1822186"/>
              <a:gd name="connsiteY13" fmla="*/ 568037 h 4156364"/>
              <a:gd name="connsiteX14" fmla="*/ 235527 w 1822186"/>
              <a:gd name="connsiteY14" fmla="*/ 581891 h 4156364"/>
              <a:gd name="connsiteX15" fmla="*/ 256309 w 1822186"/>
              <a:gd name="connsiteY15" fmla="*/ 623455 h 4156364"/>
              <a:gd name="connsiteX16" fmla="*/ 277090 w 1822186"/>
              <a:gd name="connsiteY16" fmla="*/ 644237 h 4156364"/>
              <a:gd name="connsiteX17" fmla="*/ 304800 w 1822186"/>
              <a:gd name="connsiteY17" fmla="*/ 685800 h 4156364"/>
              <a:gd name="connsiteX18" fmla="*/ 325581 w 1822186"/>
              <a:gd name="connsiteY18" fmla="*/ 727364 h 4156364"/>
              <a:gd name="connsiteX19" fmla="*/ 346363 w 1822186"/>
              <a:gd name="connsiteY19" fmla="*/ 741218 h 4156364"/>
              <a:gd name="connsiteX20" fmla="*/ 381000 w 1822186"/>
              <a:gd name="connsiteY20" fmla="*/ 782782 h 4156364"/>
              <a:gd name="connsiteX21" fmla="*/ 394854 w 1822186"/>
              <a:gd name="connsiteY21" fmla="*/ 803564 h 4156364"/>
              <a:gd name="connsiteX22" fmla="*/ 415636 w 1822186"/>
              <a:gd name="connsiteY22" fmla="*/ 824346 h 4156364"/>
              <a:gd name="connsiteX23" fmla="*/ 429490 w 1822186"/>
              <a:gd name="connsiteY23" fmla="*/ 845128 h 4156364"/>
              <a:gd name="connsiteX24" fmla="*/ 450272 w 1822186"/>
              <a:gd name="connsiteY24" fmla="*/ 858982 h 4156364"/>
              <a:gd name="connsiteX25" fmla="*/ 484909 w 1822186"/>
              <a:gd name="connsiteY25" fmla="*/ 900546 h 4156364"/>
              <a:gd name="connsiteX26" fmla="*/ 498763 w 1822186"/>
              <a:gd name="connsiteY26" fmla="*/ 921328 h 4156364"/>
              <a:gd name="connsiteX27" fmla="*/ 519545 w 1822186"/>
              <a:gd name="connsiteY27" fmla="*/ 942109 h 4156364"/>
              <a:gd name="connsiteX28" fmla="*/ 533400 w 1822186"/>
              <a:gd name="connsiteY28" fmla="*/ 962891 h 4156364"/>
              <a:gd name="connsiteX29" fmla="*/ 554181 w 1822186"/>
              <a:gd name="connsiteY29" fmla="*/ 976746 h 4156364"/>
              <a:gd name="connsiteX30" fmla="*/ 588818 w 1822186"/>
              <a:gd name="connsiteY30" fmla="*/ 1011382 h 4156364"/>
              <a:gd name="connsiteX31" fmla="*/ 602672 w 1822186"/>
              <a:gd name="connsiteY31" fmla="*/ 1032164 h 4156364"/>
              <a:gd name="connsiteX32" fmla="*/ 644236 w 1822186"/>
              <a:gd name="connsiteY32" fmla="*/ 1066800 h 4156364"/>
              <a:gd name="connsiteX33" fmla="*/ 658090 w 1822186"/>
              <a:gd name="connsiteY33" fmla="*/ 1087582 h 4156364"/>
              <a:gd name="connsiteX34" fmla="*/ 678872 w 1822186"/>
              <a:gd name="connsiteY34" fmla="*/ 1101437 h 4156364"/>
              <a:gd name="connsiteX35" fmla="*/ 706581 w 1822186"/>
              <a:gd name="connsiteY35" fmla="*/ 1122218 h 4156364"/>
              <a:gd name="connsiteX36" fmla="*/ 741218 w 1822186"/>
              <a:gd name="connsiteY36" fmla="*/ 1163782 h 4156364"/>
              <a:gd name="connsiteX37" fmla="*/ 789709 w 1822186"/>
              <a:gd name="connsiteY37" fmla="*/ 1205346 h 4156364"/>
              <a:gd name="connsiteX38" fmla="*/ 817418 w 1822186"/>
              <a:gd name="connsiteY38" fmla="*/ 1239982 h 4156364"/>
              <a:gd name="connsiteX39" fmla="*/ 852054 w 1822186"/>
              <a:gd name="connsiteY39" fmla="*/ 1274618 h 4156364"/>
              <a:gd name="connsiteX40" fmla="*/ 886690 w 1822186"/>
              <a:gd name="connsiteY40" fmla="*/ 1309255 h 4156364"/>
              <a:gd name="connsiteX41" fmla="*/ 900545 w 1822186"/>
              <a:gd name="connsiteY41" fmla="*/ 1330037 h 4156364"/>
              <a:gd name="connsiteX42" fmla="*/ 942109 w 1822186"/>
              <a:gd name="connsiteY42" fmla="*/ 1371600 h 4156364"/>
              <a:gd name="connsiteX43" fmla="*/ 955963 w 1822186"/>
              <a:gd name="connsiteY43" fmla="*/ 1392382 h 4156364"/>
              <a:gd name="connsiteX44" fmla="*/ 976745 w 1822186"/>
              <a:gd name="connsiteY44" fmla="*/ 1406237 h 4156364"/>
              <a:gd name="connsiteX45" fmla="*/ 997527 w 1822186"/>
              <a:gd name="connsiteY45" fmla="*/ 1433946 h 4156364"/>
              <a:gd name="connsiteX46" fmla="*/ 1039090 w 1822186"/>
              <a:gd name="connsiteY46" fmla="*/ 1468582 h 4156364"/>
              <a:gd name="connsiteX47" fmla="*/ 1052945 w 1822186"/>
              <a:gd name="connsiteY47" fmla="*/ 1489364 h 4156364"/>
              <a:gd name="connsiteX48" fmla="*/ 1094509 w 1822186"/>
              <a:gd name="connsiteY48" fmla="*/ 1517073 h 4156364"/>
              <a:gd name="connsiteX49" fmla="*/ 1136072 w 1822186"/>
              <a:gd name="connsiteY49" fmla="*/ 1558637 h 4156364"/>
              <a:gd name="connsiteX50" fmla="*/ 1156854 w 1822186"/>
              <a:gd name="connsiteY50" fmla="*/ 1586346 h 4156364"/>
              <a:gd name="connsiteX51" fmla="*/ 1177636 w 1822186"/>
              <a:gd name="connsiteY51" fmla="*/ 1607128 h 4156364"/>
              <a:gd name="connsiteX52" fmla="*/ 1191490 w 1822186"/>
              <a:gd name="connsiteY52" fmla="*/ 1627909 h 4156364"/>
              <a:gd name="connsiteX53" fmla="*/ 1233054 w 1822186"/>
              <a:gd name="connsiteY53" fmla="*/ 1669473 h 4156364"/>
              <a:gd name="connsiteX54" fmla="*/ 1246909 w 1822186"/>
              <a:gd name="connsiteY54" fmla="*/ 1690255 h 4156364"/>
              <a:gd name="connsiteX55" fmla="*/ 1267690 w 1822186"/>
              <a:gd name="connsiteY55" fmla="*/ 1704109 h 4156364"/>
              <a:gd name="connsiteX56" fmla="*/ 1288472 w 1822186"/>
              <a:gd name="connsiteY56" fmla="*/ 1731818 h 4156364"/>
              <a:gd name="connsiteX57" fmla="*/ 1309254 w 1822186"/>
              <a:gd name="connsiteY57" fmla="*/ 1745673 h 4156364"/>
              <a:gd name="connsiteX58" fmla="*/ 1357745 w 1822186"/>
              <a:gd name="connsiteY58" fmla="*/ 1794164 h 4156364"/>
              <a:gd name="connsiteX59" fmla="*/ 1385454 w 1822186"/>
              <a:gd name="connsiteY59" fmla="*/ 1821873 h 4156364"/>
              <a:gd name="connsiteX60" fmla="*/ 1420090 w 1822186"/>
              <a:gd name="connsiteY60" fmla="*/ 1863437 h 4156364"/>
              <a:gd name="connsiteX61" fmla="*/ 1461654 w 1822186"/>
              <a:gd name="connsiteY61" fmla="*/ 1925782 h 4156364"/>
              <a:gd name="connsiteX62" fmla="*/ 1475509 w 1822186"/>
              <a:gd name="connsiteY62" fmla="*/ 1946564 h 4156364"/>
              <a:gd name="connsiteX63" fmla="*/ 1496290 w 1822186"/>
              <a:gd name="connsiteY63" fmla="*/ 1960418 h 4156364"/>
              <a:gd name="connsiteX64" fmla="*/ 1544781 w 1822186"/>
              <a:gd name="connsiteY64" fmla="*/ 2015837 h 4156364"/>
              <a:gd name="connsiteX65" fmla="*/ 1572490 w 1822186"/>
              <a:gd name="connsiteY65" fmla="*/ 2057400 h 4156364"/>
              <a:gd name="connsiteX66" fmla="*/ 1586345 w 1822186"/>
              <a:gd name="connsiteY66" fmla="*/ 2078182 h 4156364"/>
              <a:gd name="connsiteX67" fmla="*/ 1593272 w 1822186"/>
              <a:gd name="connsiteY67" fmla="*/ 2098964 h 4156364"/>
              <a:gd name="connsiteX68" fmla="*/ 1614054 w 1822186"/>
              <a:gd name="connsiteY68" fmla="*/ 2119746 h 4156364"/>
              <a:gd name="connsiteX69" fmla="*/ 1627909 w 1822186"/>
              <a:gd name="connsiteY69" fmla="*/ 2140528 h 4156364"/>
              <a:gd name="connsiteX70" fmla="*/ 1634836 w 1822186"/>
              <a:gd name="connsiteY70" fmla="*/ 2161309 h 4156364"/>
              <a:gd name="connsiteX71" fmla="*/ 1676400 w 1822186"/>
              <a:gd name="connsiteY71" fmla="*/ 2223655 h 4156364"/>
              <a:gd name="connsiteX72" fmla="*/ 1690254 w 1822186"/>
              <a:gd name="connsiteY72" fmla="*/ 2244437 h 4156364"/>
              <a:gd name="connsiteX73" fmla="*/ 1711036 w 1822186"/>
              <a:gd name="connsiteY73" fmla="*/ 2286000 h 4156364"/>
              <a:gd name="connsiteX74" fmla="*/ 1724890 w 1822186"/>
              <a:gd name="connsiteY74" fmla="*/ 2327564 h 4156364"/>
              <a:gd name="connsiteX75" fmla="*/ 1731818 w 1822186"/>
              <a:gd name="connsiteY75" fmla="*/ 2348346 h 4156364"/>
              <a:gd name="connsiteX76" fmla="*/ 1745672 w 1822186"/>
              <a:gd name="connsiteY76" fmla="*/ 2369128 h 4156364"/>
              <a:gd name="connsiteX77" fmla="*/ 1759527 w 1822186"/>
              <a:gd name="connsiteY77" fmla="*/ 2431473 h 4156364"/>
              <a:gd name="connsiteX78" fmla="*/ 1773381 w 1822186"/>
              <a:gd name="connsiteY78" fmla="*/ 2452255 h 4156364"/>
              <a:gd name="connsiteX79" fmla="*/ 1787236 w 1822186"/>
              <a:gd name="connsiteY79" fmla="*/ 2479964 h 4156364"/>
              <a:gd name="connsiteX80" fmla="*/ 1801090 w 1822186"/>
              <a:gd name="connsiteY80" fmla="*/ 2549237 h 4156364"/>
              <a:gd name="connsiteX81" fmla="*/ 1814945 w 1822186"/>
              <a:gd name="connsiteY81" fmla="*/ 2604655 h 4156364"/>
              <a:gd name="connsiteX82" fmla="*/ 1821872 w 1822186"/>
              <a:gd name="connsiteY82" fmla="*/ 2687782 h 4156364"/>
              <a:gd name="connsiteX83" fmla="*/ 1808018 w 1822186"/>
              <a:gd name="connsiteY83" fmla="*/ 3075709 h 4156364"/>
              <a:gd name="connsiteX84" fmla="*/ 1794163 w 1822186"/>
              <a:gd name="connsiteY84" fmla="*/ 3131128 h 4156364"/>
              <a:gd name="connsiteX85" fmla="*/ 1766454 w 1822186"/>
              <a:gd name="connsiteY85" fmla="*/ 3200400 h 4156364"/>
              <a:gd name="connsiteX86" fmla="*/ 1759527 w 1822186"/>
              <a:gd name="connsiteY86" fmla="*/ 3235037 h 4156364"/>
              <a:gd name="connsiteX87" fmla="*/ 1745672 w 1822186"/>
              <a:gd name="connsiteY87" fmla="*/ 3290455 h 4156364"/>
              <a:gd name="connsiteX88" fmla="*/ 1731818 w 1822186"/>
              <a:gd name="connsiteY88" fmla="*/ 3352800 h 4156364"/>
              <a:gd name="connsiteX89" fmla="*/ 1717963 w 1822186"/>
              <a:gd name="connsiteY89" fmla="*/ 3415146 h 4156364"/>
              <a:gd name="connsiteX90" fmla="*/ 1711036 w 1822186"/>
              <a:gd name="connsiteY90" fmla="*/ 3435928 h 4156364"/>
              <a:gd name="connsiteX91" fmla="*/ 1690254 w 1822186"/>
              <a:gd name="connsiteY91" fmla="*/ 3491346 h 4156364"/>
              <a:gd name="connsiteX92" fmla="*/ 1676400 w 1822186"/>
              <a:gd name="connsiteY92" fmla="*/ 3532909 h 4156364"/>
              <a:gd name="connsiteX93" fmla="*/ 1655618 w 1822186"/>
              <a:gd name="connsiteY93" fmla="*/ 3588328 h 4156364"/>
              <a:gd name="connsiteX94" fmla="*/ 1648690 w 1822186"/>
              <a:gd name="connsiteY94" fmla="*/ 3629891 h 4156364"/>
              <a:gd name="connsiteX95" fmla="*/ 1634836 w 1822186"/>
              <a:gd name="connsiteY95" fmla="*/ 3664528 h 4156364"/>
              <a:gd name="connsiteX96" fmla="*/ 1614054 w 1822186"/>
              <a:gd name="connsiteY96" fmla="*/ 3733800 h 4156364"/>
              <a:gd name="connsiteX97" fmla="*/ 1593272 w 1822186"/>
              <a:gd name="connsiteY97" fmla="*/ 3789218 h 4156364"/>
              <a:gd name="connsiteX98" fmla="*/ 1572490 w 1822186"/>
              <a:gd name="connsiteY98" fmla="*/ 3851564 h 4156364"/>
              <a:gd name="connsiteX99" fmla="*/ 1544781 w 1822186"/>
              <a:gd name="connsiteY99" fmla="*/ 3913909 h 4156364"/>
              <a:gd name="connsiteX100" fmla="*/ 1537854 w 1822186"/>
              <a:gd name="connsiteY100" fmla="*/ 3948546 h 4156364"/>
              <a:gd name="connsiteX101" fmla="*/ 1510145 w 1822186"/>
              <a:gd name="connsiteY101" fmla="*/ 3997037 h 4156364"/>
              <a:gd name="connsiteX102" fmla="*/ 1482436 w 1822186"/>
              <a:gd name="connsiteY102" fmla="*/ 4059382 h 4156364"/>
              <a:gd name="connsiteX103" fmla="*/ 1461654 w 1822186"/>
              <a:gd name="connsiteY103" fmla="*/ 4087091 h 4156364"/>
              <a:gd name="connsiteX104" fmla="*/ 1440872 w 1822186"/>
              <a:gd name="connsiteY104" fmla="*/ 4128655 h 4156364"/>
              <a:gd name="connsiteX105" fmla="*/ 1427018 w 1822186"/>
              <a:gd name="connsiteY105" fmla="*/ 4156364 h 41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822186" h="4156364">
                <a:moveTo>
                  <a:pt x="6927" y="0"/>
                </a:moveTo>
                <a:cubicBezTo>
                  <a:pt x="4618" y="13855"/>
                  <a:pt x="0" y="27518"/>
                  <a:pt x="0" y="41564"/>
                </a:cubicBezTo>
                <a:cubicBezTo>
                  <a:pt x="0" y="74954"/>
                  <a:pt x="10079" y="127226"/>
                  <a:pt x="20781" y="159328"/>
                </a:cubicBezTo>
                <a:cubicBezTo>
                  <a:pt x="23090" y="166255"/>
                  <a:pt x="25938" y="173025"/>
                  <a:pt x="27709" y="180109"/>
                </a:cubicBezTo>
                <a:cubicBezTo>
                  <a:pt x="30565" y="191532"/>
                  <a:pt x="31538" y="203387"/>
                  <a:pt x="34636" y="214746"/>
                </a:cubicBezTo>
                <a:cubicBezTo>
                  <a:pt x="38478" y="228835"/>
                  <a:pt x="44948" y="242141"/>
                  <a:pt x="48490" y="256309"/>
                </a:cubicBezTo>
                <a:cubicBezTo>
                  <a:pt x="50708" y="265181"/>
                  <a:pt x="57378" y="294866"/>
                  <a:pt x="62345" y="304800"/>
                </a:cubicBezTo>
                <a:cubicBezTo>
                  <a:pt x="66068" y="312247"/>
                  <a:pt x="71582" y="318655"/>
                  <a:pt x="76200" y="325582"/>
                </a:cubicBezTo>
                <a:cubicBezTo>
                  <a:pt x="83366" y="347081"/>
                  <a:pt x="84142" y="352674"/>
                  <a:pt x="96981" y="374073"/>
                </a:cubicBezTo>
                <a:cubicBezTo>
                  <a:pt x="105548" y="388351"/>
                  <a:pt x="119424" y="399841"/>
                  <a:pt x="124690" y="415637"/>
                </a:cubicBezTo>
                <a:cubicBezTo>
                  <a:pt x="134251" y="444316"/>
                  <a:pt x="127568" y="430342"/>
                  <a:pt x="145472" y="457200"/>
                </a:cubicBezTo>
                <a:cubicBezTo>
                  <a:pt x="157591" y="505671"/>
                  <a:pt x="142772" y="466592"/>
                  <a:pt x="173181" y="505691"/>
                </a:cubicBezTo>
                <a:cubicBezTo>
                  <a:pt x="183404" y="518835"/>
                  <a:pt x="191654" y="533400"/>
                  <a:pt x="200890" y="547255"/>
                </a:cubicBezTo>
                <a:cubicBezTo>
                  <a:pt x="205508" y="554182"/>
                  <a:pt x="207818" y="563419"/>
                  <a:pt x="214745" y="568037"/>
                </a:cubicBezTo>
                <a:lnTo>
                  <a:pt x="235527" y="581891"/>
                </a:lnTo>
                <a:cubicBezTo>
                  <a:pt x="242470" y="602721"/>
                  <a:pt x="241387" y="605548"/>
                  <a:pt x="256309" y="623455"/>
                </a:cubicBezTo>
                <a:cubicBezTo>
                  <a:pt x="262580" y="630981"/>
                  <a:pt x="271076" y="636504"/>
                  <a:pt x="277090" y="644237"/>
                </a:cubicBezTo>
                <a:cubicBezTo>
                  <a:pt x="287313" y="657381"/>
                  <a:pt x="304800" y="685800"/>
                  <a:pt x="304800" y="685800"/>
                </a:cubicBezTo>
                <a:cubicBezTo>
                  <a:pt x="310434" y="702701"/>
                  <a:pt x="312153" y="713936"/>
                  <a:pt x="325581" y="727364"/>
                </a:cubicBezTo>
                <a:cubicBezTo>
                  <a:pt x="331468" y="733251"/>
                  <a:pt x="339436" y="736600"/>
                  <a:pt x="346363" y="741218"/>
                </a:cubicBezTo>
                <a:cubicBezTo>
                  <a:pt x="380767" y="792822"/>
                  <a:pt x="336546" y="729436"/>
                  <a:pt x="381000" y="782782"/>
                </a:cubicBezTo>
                <a:cubicBezTo>
                  <a:pt x="386330" y="789178"/>
                  <a:pt x="389524" y="797168"/>
                  <a:pt x="394854" y="803564"/>
                </a:cubicBezTo>
                <a:cubicBezTo>
                  <a:pt x="401126" y="811090"/>
                  <a:pt x="409364" y="816820"/>
                  <a:pt x="415636" y="824346"/>
                </a:cubicBezTo>
                <a:cubicBezTo>
                  <a:pt x="420966" y="830742"/>
                  <a:pt x="423603" y="839241"/>
                  <a:pt x="429490" y="845128"/>
                </a:cubicBezTo>
                <a:cubicBezTo>
                  <a:pt x="435377" y="851015"/>
                  <a:pt x="443345" y="854364"/>
                  <a:pt x="450272" y="858982"/>
                </a:cubicBezTo>
                <a:cubicBezTo>
                  <a:pt x="484676" y="910586"/>
                  <a:pt x="440455" y="847200"/>
                  <a:pt x="484909" y="900546"/>
                </a:cubicBezTo>
                <a:cubicBezTo>
                  <a:pt x="490239" y="906942"/>
                  <a:pt x="493433" y="914932"/>
                  <a:pt x="498763" y="921328"/>
                </a:cubicBezTo>
                <a:cubicBezTo>
                  <a:pt x="505035" y="928854"/>
                  <a:pt x="513273" y="934583"/>
                  <a:pt x="519545" y="942109"/>
                </a:cubicBezTo>
                <a:cubicBezTo>
                  <a:pt x="524875" y="948505"/>
                  <a:pt x="527513" y="957004"/>
                  <a:pt x="533400" y="962891"/>
                </a:cubicBezTo>
                <a:cubicBezTo>
                  <a:pt x="539287" y="968778"/>
                  <a:pt x="547254" y="972128"/>
                  <a:pt x="554181" y="976746"/>
                </a:cubicBezTo>
                <a:cubicBezTo>
                  <a:pt x="591131" y="1032169"/>
                  <a:pt x="542632" y="965196"/>
                  <a:pt x="588818" y="1011382"/>
                </a:cubicBezTo>
                <a:cubicBezTo>
                  <a:pt x="594705" y="1017269"/>
                  <a:pt x="597342" y="1025768"/>
                  <a:pt x="602672" y="1032164"/>
                </a:cubicBezTo>
                <a:cubicBezTo>
                  <a:pt x="619340" y="1052166"/>
                  <a:pt x="623802" y="1053178"/>
                  <a:pt x="644236" y="1066800"/>
                </a:cubicBezTo>
                <a:cubicBezTo>
                  <a:pt x="648854" y="1073727"/>
                  <a:pt x="652203" y="1081695"/>
                  <a:pt x="658090" y="1087582"/>
                </a:cubicBezTo>
                <a:cubicBezTo>
                  <a:pt x="663977" y="1093469"/>
                  <a:pt x="672097" y="1096598"/>
                  <a:pt x="678872" y="1101437"/>
                </a:cubicBezTo>
                <a:cubicBezTo>
                  <a:pt x="688267" y="1108147"/>
                  <a:pt x="697815" y="1114705"/>
                  <a:pt x="706581" y="1122218"/>
                </a:cubicBezTo>
                <a:cubicBezTo>
                  <a:pt x="741995" y="1152573"/>
                  <a:pt x="714496" y="1131716"/>
                  <a:pt x="741218" y="1163782"/>
                </a:cubicBezTo>
                <a:cubicBezTo>
                  <a:pt x="757299" y="1183079"/>
                  <a:pt x="769324" y="1190057"/>
                  <a:pt x="789709" y="1205346"/>
                </a:cubicBezTo>
                <a:cubicBezTo>
                  <a:pt x="803195" y="1245805"/>
                  <a:pt x="786084" y="1208648"/>
                  <a:pt x="817418" y="1239982"/>
                </a:cubicBezTo>
                <a:cubicBezTo>
                  <a:pt x="863599" y="1286163"/>
                  <a:pt x="796635" y="1237674"/>
                  <a:pt x="852054" y="1274618"/>
                </a:cubicBezTo>
                <a:cubicBezTo>
                  <a:pt x="889001" y="1330038"/>
                  <a:pt x="840508" y="1263072"/>
                  <a:pt x="886690" y="1309255"/>
                </a:cubicBezTo>
                <a:cubicBezTo>
                  <a:pt x="892577" y="1315142"/>
                  <a:pt x="895014" y="1323814"/>
                  <a:pt x="900545" y="1330037"/>
                </a:cubicBezTo>
                <a:cubicBezTo>
                  <a:pt x="913562" y="1344681"/>
                  <a:pt x="931241" y="1355297"/>
                  <a:pt x="942109" y="1371600"/>
                </a:cubicBezTo>
                <a:cubicBezTo>
                  <a:pt x="946727" y="1378527"/>
                  <a:pt x="950076" y="1386495"/>
                  <a:pt x="955963" y="1392382"/>
                </a:cubicBezTo>
                <a:cubicBezTo>
                  <a:pt x="961850" y="1398269"/>
                  <a:pt x="970858" y="1400350"/>
                  <a:pt x="976745" y="1406237"/>
                </a:cubicBezTo>
                <a:cubicBezTo>
                  <a:pt x="984909" y="1414401"/>
                  <a:pt x="990013" y="1425180"/>
                  <a:pt x="997527" y="1433946"/>
                </a:cubicBezTo>
                <a:cubicBezTo>
                  <a:pt x="1015306" y="1454689"/>
                  <a:pt x="1017712" y="1454330"/>
                  <a:pt x="1039090" y="1468582"/>
                </a:cubicBezTo>
                <a:cubicBezTo>
                  <a:pt x="1043708" y="1475509"/>
                  <a:pt x="1046679" y="1483882"/>
                  <a:pt x="1052945" y="1489364"/>
                </a:cubicBezTo>
                <a:cubicBezTo>
                  <a:pt x="1065476" y="1500329"/>
                  <a:pt x="1094509" y="1517073"/>
                  <a:pt x="1094509" y="1517073"/>
                </a:cubicBezTo>
                <a:cubicBezTo>
                  <a:pt x="1162417" y="1607620"/>
                  <a:pt x="1075302" y="1497867"/>
                  <a:pt x="1136072" y="1558637"/>
                </a:cubicBezTo>
                <a:cubicBezTo>
                  <a:pt x="1144236" y="1566801"/>
                  <a:pt x="1149340" y="1577580"/>
                  <a:pt x="1156854" y="1586346"/>
                </a:cubicBezTo>
                <a:cubicBezTo>
                  <a:pt x="1163230" y="1593784"/>
                  <a:pt x="1171364" y="1599602"/>
                  <a:pt x="1177636" y="1607128"/>
                </a:cubicBezTo>
                <a:cubicBezTo>
                  <a:pt x="1182966" y="1613524"/>
                  <a:pt x="1185959" y="1621687"/>
                  <a:pt x="1191490" y="1627909"/>
                </a:cubicBezTo>
                <a:cubicBezTo>
                  <a:pt x="1204507" y="1642553"/>
                  <a:pt x="1222185" y="1653170"/>
                  <a:pt x="1233054" y="1669473"/>
                </a:cubicBezTo>
                <a:cubicBezTo>
                  <a:pt x="1237672" y="1676400"/>
                  <a:pt x="1241022" y="1684368"/>
                  <a:pt x="1246909" y="1690255"/>
                </a:cubicBezTo>
                <a:cubicBezTo>
                  <a:pt x="1252796" y="1696142"/>
                  <a:pt x="1261803" y="1698222"/>
                  <a:pt x="1267690" y="1704109"/>
                </a:cubicBezTo>
                <a:cubicBezTo>
                  <a:pt x="1275854" y="1712273"/>
                  <a:pt x="1280308" y="1723654"/>
                  <a:pt x="1288472" y="1731818"/>
                </a:cubicBezTo>
                <a:cubicBezTo>
                  <a:pt x="1294359" y="1737705"/>
                  <a:pt x="1303066" y="1740103"/>
                  <a:pt x="1309254" y="1745673"/>
                </a:cubicBezTo>
                <a:cubicBezTo>
                  <a:pt x="1326245" y="1760965"/>
                  <a:pt x="1341581" y="1778000"/>
                  <a:pt x="1357745" y="1794164"/>
                </a:cubicBezTo>
                <a:cubicBezTo>
                  <a:pt x="1366981" y="1803400"/>
                  <a:pt x="1378208" y="1811005"/>
                  <a:pt x="1385454" y="1821873"/>
                </a:cubicBezTo>
                <a:cubicBezTo>
                  <a:pt x="1434959" y="1896129"/>
                  <a:pt x="1357868" y="1783438"/>
                  <a:pt x="1420090" y="1863437"/>
                </a:cubicBezTo>
                <a:cubicBezTo>
                  <a:pt x="1420115" y="1863469"/>
                  <a:pt x="1454715" y="1915374"/>
                  <a:pt x="1461654" y="1925782"/>
                </a:cubicBezTo>
                <a:cubicBezTo>
                  <a:pt x="1466272" y="1932709"/>
                  <a:pt x="1468582" y="1941946"/>
                  <a:pt x="1475509" y="1946564"/>
                </a:cubicBezTo>
                <a:lnTo>
                  <a:pt x="1496290" y="1960418"/>
                </a:lnTo>
                <a:cubicBezTo>
                  <a:pt x="1528618" y="2008909"/>
                  <a:pt x="1510146" y="1992745"/>
                  <a:pt x="1544781" y="2015837"/>
                </a:cubicBezTo>
                <a:lnTo>
                  <a:pt x="1572490" y="2057400"/>
                </a:lnTo>
                <a:lnTo>
                  <a:pt x="1586345" y="2078182"/>
                </a:lnTo>
                <a:cubicBezTo>
                  <a:pt x="1588654" y="2085109"/>
                  <a:pt x="1589222" y="2092888"/>
                  <a:pt x="1593272" y="2098964"/>
                </a:cubicBezTo>
                <a:cubicBezTo>
                  <a:pt x="1598706" y="2107115"/>
                  <a:pt x="1607782" y="2112220"/>
                  <a:pt x="1614054" y="2119746"/>
                </a:cubicBezTo>
                <a:cubicBezTo>
                  <a:pt x="1619384" y="2126142"/>
                  <a:pt x="1623291" y="2133601"/>
                  <a:pt x="1627909" y="2140528"/>
                </a:cubicBezTo>
                <a:cubicBezTo>
                  <a:pt x="1630218" y="2147455"/>
                  <a:pt x="1631290" y="2154926"/>
                  <a:pt x="1634836" y="2161309"/>
                </a:cubicBezTo>
                <a:cubicBezTo>
                  <a:pt x="1634844" y="2161324"/>
                  <a:pt x="1669468" y="2213257"/>
                  <a:pt x="1676400" y="2223655"/>
                </a:cubicBezTo>
                <a:cubicBezTo>
                  <a:pt x="1681018" y="2230582"/>
                  <a:pt x="1687621" y="2236539"/>
                  <a:pt x="1690254" y="2244437"/>
                </a:cubicBezTo>
                <a:cubicBezTo>
                  <a:pt x="1699814" y="2273116"/>
                  <a:pt x="1693131" y="2259143"/>
                  <a:pt x="1711036" y="2286000"/>
                </a:cubicBezTo>
                <a:lnTo>
                  <a:pt x="1724890" y="2327564"/>
                </a:lnTo>
                <a:cubicBezTo>
                  <a:pt x="1727199" y="2334491"/>
                  <a:pt x="1727768" y="2342270"/>
                  <a:pt x="1731818" y="2348346"/>
                </a:cubicBezTo>
                <a:lnTo>
                  <a:pt x="1745672" y="2369128"/>
                </a:lnTo>
                <a:cubicBezTo>
                  <a:pt x="1746904" y="2375287"/>
                  <a:pt x="1755860" y="2422917"/>
                  <a:pt x="1759527" y="2431473"/>
                </a:cubicBezTo>
                <a:cubicBezTo>
                  <a:pt x="1762806" y="2439125"/>
                  <a:pt x="1769250" y="2445026"/>
                  <a:pt x="1773381" y="2452255"/>
                </a:cubicBezTo>
                <a:cubicBezTo>
                  <a:pt x="1778504" y="2461221"/>
                  <a:pt x="1782618" y="2470728"/>
                  <a:pt x="1787236" y="2479964"/>
                </a:cubicBezTo>
                <a:cubicBezTo>
                  <a:pt x="1809088" y="2567374"/>
                  <a:pt x="1775605" y="2430308"/>
                  <a:pt x="1801090" y="2549237"/>
                </a:cubicBezTo>
                <a:cubicBezTo>
                  <a:pt x="1805080" y="2567856"/>
                  <a:pt x="1814945" y="2604655"/>
                  <a:pt x="1814945" y="2604655"/>
                </a:cubicBezTo>
                <a:cubicBezTo>
                  <a:pt x="1817254" y="2632364"/>
                  <a:pt x="1821872" y="2659977"/>
                  <a:pt x="1821872" y="2687782"/>
                </a:cubicBezTo>
                <a:cubicBezTo>
                  <a:pt x="1821872" y="2786233"/>
                  <a:pt x="1825512" y="2953253"/>
                  <a:pt x="1808018" y="3075709"/>
                </a:cubicBezTo>
                <a:cubicBezTo>
                  <a:pt x="1805695" y="3091969"/>
                  <a:pt x="1801069" y="3115013"/>
                  <a:pt x="1794163" y="3131128"/>
                </a:cubicBezTo>
                <a:cubicBezTo>
                  <a:pt x="1780311" y="3163451"/>
                  <a:pt x="1774336" y="3160988"/>
                  <a:pt x="1766454" y="3200400"/>
                </a:cubicBezTo>
                <a:cubicBezTo>
                  <a:pt x="1764145" y="3211946"/>
                  <a:pt x="1762175" y="3223564"/>
                  <a:pt x="1759527" y="3235037"/>
                </a:cubicBezTo>
                <a:cubicBezTo>
                  <a:pt x="1755245" y="3253591"/>
                  <a:pt x="1748802" y="3271673"/>
                  <a:pt x="1745672" y="3290455"/>
                </a:cubicBezTo>
                <a:cubicBezTo>
                  <a:pt x="1726613" y="3404809"/>
                  <a:pt x="1748869" y="3284595"/>
                  <a:pt x="1731818" y="3352800"/>
                </a:cubicBezTo>
                <a:cubicBezTo>
                  <a:pt x="1726655" y="3373453"/>
                  <a:pt x="1723126" y="3394493"/>
                  <a:pt x="1717963" y="3415146"/>
                </a:cubicBezTo>
                <a:cubicBezTo>
                  <a:pt x="1716192" y="3422230"/>
                  <a:pt x="1713531" y="3429066"/>
                  <a:pt x="1711036" y="3435928"/>
                </a:cubicBezTo>
                <a:cubicBezTo>
                  <a:pt x="1704294" y="3454469"/>
                  <a:pt x="1696890" y="3472767"/>
                  <a:pt x="1690254" y="3491346"/>
                </a:cubicBezTo>
                <a:cubicBezTo>
                  <a:pt x="1685342" y="3505099"/>
                  <a:pt x="1681824" y="3519350"/>
                  <a:pt x="1676400" y="3532909"/>
                </a:cubicBezTo>
                <a:cubicBezTo>
                  <a:pt x="1673701" y="3539657"/>
                  <a:pt x="1658334" y="3576107"/>
                  <a:pt x="1655618" y="3588328"/>
                </a:cubicBezTo>
                <a:cubicBezTo>
                  <a:pt x="1652571" y="3602039"/>
                  <a:pt x="1652386" y="3616340"/>
                  <a:pt x="1648690" y="3629891"/>
                </a:cubicBezTo>
                <a:cubicBezTo>
                  <a:pt x="1645418" y="3641888"/>
                  <a:pt x="1639086" y="3652842"/>
                  <a:pt x="1634836" y="3664528"/>
                </a:cubicBezTo>
                <a:cubicBezTo>
                  <a:pt x="1612884" y="3724896"/>
                  <a:pt x="1627839" y="3685552"/>
                  <a:pt x="1614054" y="3733800"/>
                </a:cubicBezTo>
                <a:cubicBezTo>
                  <a:pt x="1606780" y="3759259"/>
                  <a:pt x="1603734" y="3759926"/>
                  <a:pt x="1593272" y="3789218"/>
                </a:cubicBezTo>
                <a:cubicBezTo>
                  <a:pt x="1585904" y="3809848"/>
                  <a:pt x="1580626" y="3831225"/>
                  <a:pt x="1572490" y="3851564"/>
                </a:cubicBezTo>
                <a:cubicBezTo>
                  <a:pt x="1554801" y="3895788"/>
                  <a:pt x="1564197" y="3875078"/>
                  <a:pt x="1544781" y="3913909"/>
                </a:cubicBezTo>
                <a:cubicBezTo>
                  <a:pt x="1542472" y="3925455"/>
                  <a:pt x="1541577" y="3937376"/>
                  <a:pt x="1537854" y="3948546"/>
                </a:cubicBezTo>
                <a:cubicBezTo>
                  <a:pt x="1525710" y="3984979"/>
                  <a:pt x="1525347" y="3966633"/>
                  <a:pt x="1510145" y="3997037"/>
                </a:cubicBezTo>
                <a:cubicBezTo>
                  <a:pt x="1493726" y="4029874"/>
                  <a:pt x="1500795" y="4030007"/>
                  <a:pt x="1482436" y="4059382"/>
                </a:cubicBezTo>
                <a:cubicBezTo>
                  <a:pt x="1476317" y="4069173"/>
                  <a:pt x="1467594" y="4077191"/>
                  <a:pt x="1461654" y="4087091"/>
                </a:cubicBezTo>
                <a:cubicBezTo>
                  <a:pt x="1453684" y="4100374"/>
                  <a:pt x="1448394" y="4115114"/>
                  <a:pt x="1440872" y="4128655"/>
                </a:cubicBezTo>
                <a:cubicBezTo>
                  <a:pt x="1425737" y="4155898"/>
                  <a:pt x="1427018" y="4139852"/>
                  <a:pt x="1427018" y="415636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32 Points 40"/>
          <p:cNvSpPr/>
          <p:nvPr/>
        </p:nvSpPr>
        <p:spPr>
          <a:xfrm>
            <a:off x="5459201" y="3122846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Star: 32 Points 41"/>
          <p:cNvSpPr/>
          <p:nvPr/>
        </p:nvSpPr>
        <p:spPr>
          <a:xfrm>
            <a:off x="5120589" y="2957344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0644" y="2068129"/>
            <a:ext cx="13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“swarm” of photons</a:t>
            </a:r>
          </a:p>
        </p:txBody>
      </p:sp>
      <p:cxnSp>
        <p:nvCxnSpPr>
          <p:cNvPr id="48" name="Straight Arrow Connector 47"/>
          <p:cNvCxnSpPr>
            <a:stCxn id="27" idx="1"/>
            <a:endCxn id="38" idx="2"/>
          </p:cNvCxnSpPr>
          <p:nvPr/>
        </p:nvCxnSpPr>
        <p:spPr>
          <a:xfrm flipV="1">
            <a:off x="2507375" y="3296581"/>
            <a:ext cx="2137638" cy="86408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0" idx="1"/>
          </p:cNvCxnSpPr>
          <p:nvPr/>
        </p:nvCxnSpPr>
        <p:spPr>
          <a:xfrm flipH="1" flipV="1">
            <a:off x="6096511" y="3094565"/>
            <a:ext cx="2785580" cy="16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ar: 32 Points 44"/>
          <p:cNvSpPr/>
          <p:nvPr/>
        </p:nvSpPr>
        <p:spPr>
          <a:xfrm>
            <a:off x="5658527" y="3296580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7" name="Star: 32 Points 46"/>
          <p:cNvSpPr/>
          <p:nvPr/>
        </p:nvSpPr>
        <p:spPr>
          <a:xfrm>
            <a:off x="5174450" y="3347036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Star: 32 Points 48"/>
          <p:cNvSpPr/>
          <p:nvPr/>
        </p:nvSpPr>
        <p:spPr>
          <a:xfrm>
            <a:off x="4876034" y="3316116"/>
            <a:ext cx="180110" cy="17386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25489" y="4801016"/>
            <a:ext cx="296487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These observers do not agree about much of anything regarding these photons, </a:t>
            </a:r>
            <a:r>
              <a:rPr lang="en-US" b="1" i="1" dirty="0"/>
              <a:t>but</a:t>
            </a:r>
            <a:r>
              <a:rPr lang="en-US" dirty="0"/>
              <a:t>, they </a:t>
            </a:r>
            <a:r>
              <a:rPr lang="en-US" b="1" i="1" dirty="0"/>
              <a:t>do</a:t>
            </a:r>
            <a:r>
              <a:rPr lang="en-US" dirty="0"/>
              <a:t> agree that there are </a:t>
            </a:r>
            <a:r>
              <a:rPr lang="en-US" b="1" i="1" dirty="0"/>
              <a:t>five</a:t>
            </a:r>
            <a:r>
              <a:rPr lang="en-US" dirty="0"/>
              <a:t> of them.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84873D-D491-445D-B905-730227B2AE48}"/>
              </a:ext>
            </a:extLst>
          </p:cNvPr>
          <p:cNvSpPr txBox="1"/>
          <p:nvPr/>
        </p:nvSpPr>
        <p:spPr>
          <a:xfrm>
            <a:off x="10064278" y="3193406"/>
            <a:ext cx="14976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Another Observer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4CFAFA-38C9-4E36-8E6A-C4456E8E5BB2}"/>
              </a:ext>
            </a:extLst>
          </p:cNvPr>
          <p:cNvSpPr txBox="1"/>
          <p:nvPr/>
        </p:nvSpPr>
        <p:spPr>
          <a:xfrm>
            <a:off x="417646" y="3808398"/>
            <a:ext cx="149762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Observer</a:t>
            </a:r>
          </a:p>
        </p:txBody>
      </p:sp>
    </p:spTree>
    <p:extLst>
      <p:ext uri="{BB962C8B-B14F-4D97-AF65-F5344CB8AC3E}">
        <p14:creationId xmlns:p14="http://schemas.microsoft.com/office/powerpoint/2010/main" val="430050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Transformations of the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761998" y="1926016"/>
                <a:ext cx="4031673" cy="973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b="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8" y="1926016"/>
                <a:ext cx="4031673" cy="973536"/>
              </a:xfrm>
              <a:prstGeom prst="rect">
                <a:avLst/>
              </a:prstGeom>
              <a:blipFill>
                <a:blip r:embed="rId2"/>
                <a:stretch>
                  <a:fillRect t="-1875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761999" y="3134880"/>
                <a:ext cx="4031673" cy="97353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 smtClean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 smtClean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3134880"/>
                <a:ext cx="4031673" cy="973536"/>
              </a:xfrm>
              <a:prstGeom prst="rect">
                <a:avLst/>
              </a:prstGeom>
              <a:blipFill>
                <a:blip r:embed="rId3"/>
                <a:stretch>
                  <a:fillRect t="-1875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761998" y="4343744"/>
                <a:ext cx="4031673" cy="97353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8" y="4343744"/>
                <a:ext cx="4031673" cy="973536"/>
              </a:xfrm>
              <a:prstGeom prst="rect">
                <a:avLst/>
              </a:prstGeom>
              <a:blipFill>
                <a:blip r:embed="rId4"/>
                <a:stretch>
                  <a:fillRect t="-188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 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  <a:blipFill>
                <a:blip r:embed="rId6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17470" y="3911914"/>
            <a:ext cx="3546765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These equations expresses the Doppler Shift of photons. The corresponding equations for </a:t>
            </a: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n-US" sz="2000" dirty="0">
                <a:ea typeface="Cambria Math" panose="02040503050406030204" pitchFamily="18" charset="0"/>
              </a:rPr>
              <a:t>and </a:t>
            </a: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’</a:t>
            </a: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(aberration) </a:t>
            </a:r>
            <a:r>
              <a:rPr lang="en-US" sz="2000" dirty="0">
                <a:ea typeface="Cambria Math" panose="02040503050406030204" pitchFamily="18" charset="0"/>
              </a:rPr>
              <a:t>are more complicated, but, fortunately, we don’t need them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472" y="5551319"/>
            <a:ext cx="3180290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part is tricky. However, the radiation energy density, energy flux and pressure tensor are components of a 4-tensor.</a:t>
            </a:r>
          </a:p>
        </p:txBody>
      </p:sp>
    </p:spTree>
    <p:extLst>
      <p:ext uri="{BB962C8B-B14F-4D97-AF65-F5344CB8AC3E}">
        <p14:creationId xmlns:p14="http://schemas.microsoft.com/office/powerpoint/2010/main" val="2821309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Approximation in the </a:t>
            </a:r>
            <a:r>
              <a:rPr lang="en-US" i="1" u="sng" dirty="0"/>
              <a:t>Comoving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 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61227" y="3830484"/>
            <a:ext cx="459573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constant</a:t>
            </a:r>
            <a:r>
              <a:rPr lang="en-US" sz="2000" dirty="0"/>
              <a:t>, frequency-independent opacity, and the </a:t>
            </a:r>
            <a:r>
              <a:rPr lang="en-US" sz="2000" b="1" i="1" dirty="0"/>
              <a:t>isotropic</a:t>
            </a:r>
            <a:r>
              <a:rPr lang="en-US" sz="2000" dirty="0"/>
              <a:t> Planck Function (but frequency dependent) constitutes the “gray atmosphere” approximation in the comoving frame.</a:t>
            </a:r>
            <a:endParaRPr lang="en-US" sz="20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685797" y="3233554"/>
                <a:ext cx="4031673" cy="85331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 smtClean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3233554"/>
                <a:ext cx="4031673" cy="853311"/>
              </a:xfrm>
              <a:prstGeom prst="rect">
                <a:avLst/>
              </a:prstGeom>
              <a:blipFill>
                <a:blip r:embed="rId4"/>
                <a:stretch>
                  <a:fillRect t="-714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914399" y="4308257"/>
                <a:ext cx="4031673" cy="93205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308257"/>
                <a:ext cx="4031673" cy="932050"/>
              </a:xfrm>
              <a:prstGeom prst="rect">
                <a:avLst/>
              </a:prstGeom>
              <a:blipFill>
                <a:blip r:embed="rId5"/>
                <a:stretch>
                  <a:fillRect t="-19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3925" y="5785495"/>
            <a:ext cx="4207302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Notice that in the laboratory frame the emissivity and the opacity are </a:t>
            </a:r>
            <a:r>
              <a:rPr lang="en-US" b="1" i="1" dirty="0"/>
              <a:t>not</a:t>
            </a:r>
            <a:r>
              <a:rPr lang="en-US" dirty="0"/>
              <a:t> isotropic because of the Doppler-shifted frequency!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4874" y="2929029"/>
            <a:ext cx="921327" cy="2583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14503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Approximation in the </a:t>
            </a:r>
            <a:r>
              <a:rPr lang="en-US" i="1" u="sng" dirty="0"/>
              <a:t>Laboratory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  <a:blipFill>
                <a:blip r:embed="rId3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40045" y="3237273"/>
            <a:ext cx="459573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now carry out the two integrals we need to describe the exchange of energy and momentum between the material and the radiation field in the </a:t>
            </a:r>
            <a:r>
              <a:rPr lang="en-US" sz="2000" b="1" i="1" dirty="0"/>
              <a:t>laboratory frame</a:t>
            </a:r>
            <a:r>
              <a:rPr lang="en-US" sz="2000" dirty="0"/>
              <a:t>. </a:t>
            </a:r>
            <a:endParaRPr lang="en-US" sz="20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0045" y="5058949"/>
                <a:ext cx="755783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45" y="5058949"/>
                <a:ext cx="7557838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A631FE7-19A3-4FF5-A93B-E86F1CD32B4D}"/>
              </a:ext>
            </a:extLst>
          </p:cNvPr>
          <p:cNvSpPr txBox="1"/>
          <p:nvPr/>
        </p:nvSpPr>
        <p:spPr>
          <a:xfrm>
            <a:off x="8736812" y="3299767"/>
            <a:ext cx="3180290" cy="120032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part is subtle. We want the Planck Function evaluated at the laboratory frequency </a:t>
            </a:r>
            <a:r>
              <a:rPr lang="en-US" b="1" i="1" dirty="0"/>
              <a:t>not </a:t>
            </a:r>
            <a:r>
              <a:rPr lang="en-US" dirty="0"/>
              <a:t>the comoving frame frequency.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4B8887-B94F-43A1-9583-C23F005F6F7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188927" y="2197690"/>
            <a:ext cx="2547885" cy="170224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518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Approximation in the </a:t>
            </a:r>
            <a:r>
              <a:rPr lang="en-US" i="1" u="sng" dirty="0"/>
              <a:t>Laboratory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  <a:blipFill>
                <a:blip r:embed="rId3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40045" y="3237273"/>
            <a:ext cx="459573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now carry out the two integrals we need to describe the exchange of energy and momentum between the material and the radiation field in the </a:t>
            </a:r>
            <a:r>
              <a:rPr lang="en-US" sz="2000" b="1" i="1" dirty="0"/>
              <a:t>laboratory frame</a:t>
            </a:r>
            <a:r>
              <a:rPr lang="en-US" sz="2000" dirty="0"/>
              <a:t>. </a:t>
            </a:r>
            <a:endParaRPr lang="en-US" sz="2000" dirty="0">
              <a:ea typeface="Cambria Math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332E49-C62E-4FB7-B37B-D79D4A0B771B}"/>
              </a:ext>
            </a:extLst>
          </p:cNvPr>
          <p:cNvSpPr/>
          <p:nvPr/>
        </p:nvSpPr>
        <p:spPr>
          <a:xfrm>
            <a:off x="3880624" y="5202982"/>
            <a:ext cx="7337503" cy="109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8885" y="5202982"/>
                <a:ext cx="1053423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44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4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[4</m:t>
                    </m:r>
                    <m:r>
                      <a:rPr lang="el-GR" sz="4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400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𝑐𝐸</m:t>
                    </m:r>
                  </m:oMath>
                </a14:m>
                <a:r>
                  <a:rPr lang="en-US" sz="4400" dirty="0"/>
                  <a:t>]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85" y="5202982"/>
                <a:ext cx="10534230" cy="995529"/>
              </a:xfrm>
              <a:prstGeom prst="rect">
                <a:avLst/>
              </a:prstGeom>
              <a:blipFill>
                <a:blip r:embed="rId4"/>
                <a:stretch>
                  <a:fillRect l="-58" t="-1227" b="-19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E1C5E6-348A-4C06-835A-9FFB0B930CC8}"/>
              </a:ext>
            </a:extLst>
          </p:cNvPr>
          <p:cNvSpPr txBox="1"/>
          <p:nvPr/>
        </p:nvSpPr>
        <p:spPr>
          <a:xfrm>
            <a:off x="10129107" y="3650072"/>
            <a:ext cx="1845695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Higher-order terms in the ratio</a:t>
            </a:r>
          </a:p>
          <a:p>
            <a:r>
              <a:rPr lang="en-US" dirty="0"/>
              <a:t>of u/c live here.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BC91A6-181D-4171-BE54-ADC89176130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0671717" y="4573402"/>
            <a:ext cx="380238" cy="104681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6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216AE4-4C6F-4CBF-BD1D-EFEA388AB88B}"/>
              </a:ext>
            </a:extLst>
          </p:cNvPr>
          <p:cNvSpPr/>
          <p:nvPr/>
        </p:nvSpPr>
        <p:spPr>
          <a:xfrm>
            <a:off x="3542190" y="4554245"/>
            <a:ext cx="3565688" cy="21305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&amp; Influence 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5126" y="162572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(Reversible)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061853" y="1801091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875DDC-3062-4921-9725-D22105910BD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8907" y="2867103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052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Approximation in the </a:t>
            </a:r>
            <a:r>
              <a:rPr lang="en-US" i="1" u="sng" dirty="0"/>
              <a:t>Laboratory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  <a:blipFill>
                <a:blip r:embed="rId3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40045" y="3237273"/>
            <a:ext cx="459573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now carry out the two integrals we need to describe the exchange of energy and momentum between the material and the radiation field in the </a:t>
            </a:r>
            <a:r>
              <a:rPr lang="en-US" sz="2000" b="1" i="1" dirty="0"/>
              <a:t>laboratory frame</a:t>
            </a:r>
            <a:r>
              <a:rPr lang="en-US" sz="2000" dirty="0"/>
              <a:t>. </a:t>
            </a:r>
            <a:endParaRPr lang="en-US" sz="20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8624" y="5117727"/>
                <a:ext cx="870199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4" y="5117727"/>
                <a:ext cx="8701998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224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9B4E46-1710-446B-9E7A-1A2FC534A7EE}"/>
              </a:ext>
            </a:extLst>
          </p:cNvPr>
          <p:cNvSpPr/>
          <p:nvPr/>
        </p:nvSpPr>
        <p:spPr>
          <a:xfrm>
            <a:off x="4070195" y="5202982"/>
            <a:ext cx="6456555" cy="109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Gray Approximation in the </a:t>
            </a:r>
            <a:r>
              <a:rPr lang="en-US" i="1" u="sng" dirty="0"/>
              <a:t>Laboratory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737" y="2197690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i="1" dirty="0"/>
                  <a:t> =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4" y="1503891"/>
                <a:ext cx="7588318" cy="816377"/>
              </a:xfrm>
              <a:prstGeom prst="rect">
                <a:avLst/>
              </a:prstGeom>
              <a:blipFill>
                <a:blip r:embed="rId3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40045" y="3237273"/>
            <a:ext cx="459573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now carry out the two integrals we need to describe the exchange of energy and momentum between the material and the radiation field in the </a:t>
            </a:r>
            <a:r>
              <a:rPr lang="en-US" sz="2000" b="1" i="1" dirty="0"/>
              <a:t>laboratory frame</a:t>
            </a:r>
            <a:r>
              <a:rPr lang="en-US" sz="2000" dirty="0"/>
              <a:t>. </a:t>
            </a:r>
            <a:endParaRPr lang="en-US" sz="20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5408" y="5185314"/>
                <a:ext cx="11454247" cy="90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0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4000" b="0" i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40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0">
                        <a:latin typeface="Cambria Math" panose="02040503050406030204" pitchFamily="18" charset="0"/>
                      </a:rPr>
                      <m:t>𝛁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40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}]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8" y="5185314"/>
                <a:ext cx="11454247" cy="905056"/>
              </a:xfrm>
              <a:prstGeom prst="rect">
                <a:avLst/>
              </a:prstGeom>
              <a:blipFill>
                <a:blip r:embed="rId4"/>
                <a:stretch>
                  <a:fillRect l="-53" t="-1351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6FE7AE-E1D1-4D68-9A7A-56805DE6C439}"/>
              </a:ext>
            </a:extLst>
          </p:cNvPr>
          <p:cNvSpPr txBox="1"/>
          <p:nvPr/>
        </p:nvSpPr>
        <p:spPr>
          <a:xfrm>
            <a:off x="10129107" y="3650072"/>
            <a:ext cx="1845695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Higher-order terms in the ratio</a:t>
            </a:r>
          </a:p>
          <a:p>
            <a:r>
              <a:rPr lang="en-US" dirty="0"/>
              <a:t>of u/c live here.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B11F88-5F67-4DF9-A0EB-2B7902953294}"/>
              </a:ext>
            </a:extLst>
          </p:cNvPr>
          <p:cNvCxnSpPr>
            <a:cxnSpLocks/>
          </p:cNvCxnSpPr>
          <p:nvPr/>
        </p:nvCxnSpPr>
        <p:spPr>
          <a:xfrm flipH="1">
            <a:off x="10129107" y="4573402"/>
            <a:ext cx="922848" cy="103566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15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E9125715-A353-406A-BE8F-C3C53E73E717}"/>
              </a:ext>
            </a:extLst>
          </p:cNvPr>
          <p:cNvSpPr/>
          <p:nvPr/>
        </p:nvSpPr>
        <p:spPr>
          <a:xfrm>
            <a:off x="990073" y="3040038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BF83E56-AEDF-473A-B635-476BF75661A9}"/>
              </a:ext>
            </a:extLst>
          </p:cNvPr>
          <p:cNvSpPr/>
          <p:nvPr/>
        </p:nvSpPr>
        <p:spPr>
          <a:xfrm>
            <a:off x="1051759" y="1726200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42F74-3274-4FCF-BCF3-1B6787398523}"/>
              </a:ext>
            </a:extLst>
          </p:cNvPr>
          <p:cNvSpPr/>
          <p:nvPr/>
        </p:nvSpPr>
        <p:spPr>
          <a:xfrm>
            <a:off x="2087416" y="2878540"/>
            <a:ext cx="1016001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8AF66-1FF1-4EB3-ABEA-4556DDCEA6CD}"/>
              </a:ext>
            </a:extLst>
          </p:cNvPr>
          <p:cNvSpPr/>
          <p:nvPr/>
        </p:nvSpPr>
        <p:spPr>
          <a:xfrm>
            <a:off x="2193051" y="1518150"/>
            <a:ext cx="2933064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9324" y="2869056"/>
            <a:ext cx="4882591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8745" y="1524000"/>
            <a:ext cx="5472546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0830" y="1468417"/>
                <a:ext cx="9670340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0" dirty="0"/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1468417"/>
                <a:ext cx="9670340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9947497" y="2921507"/>
            <a:ext cx="1967345" cy="147732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 remains to determine these terms through the geometry of space-time!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892" y="4354522"/>
            <a:ext cx="4246417" cy="20313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is the </a:t>
            </a:r>
            <a:r>
              <a:rPr lang="en-US" b="1" i="1" dirty="0"/>
              <a:t>essential</a:t>
            </a:r>
            <a:r>
              <a:rPr lang="en-US" dirty="0"/>
              <a:t> objective of RMHD---we have now constructed a set of equations that </a:t>
            </a:r>
            <a:r>
              <a:rPr lang="en-US" b="1" i="1" dirty="0"/>
              <a:t>not only</a:t>
            </a:r>
            <a:r>
              <a:rPr lang="en-US" dirty="0"/>
              <a:t> conserve total energy and momentum, </a:t>
            </a:r>
            <a:r>
              <a:rPr lang="en-US" b="1" i="1" dirty="0"/>
              <a:t>but also</a:t>
            </a:r>
            <a:r>
              <a:rPr lang="en-US" dirty="0"/>
              <a:t> describe how energy and momentum are exchanged between </a:t>
            </a:r>
            <a:r>
              <a:rPr lang="en-US" b="1" dirty="0">
                <a:solidFill>
                  <a:srgbClr val="0070C0"/>
                </a:solidFill>
              </a:rPr>
              <a:t>matter</a:t>
            </a:r>
            <a:r>
              <a:rPr lang="en-US" dirty="0"/>
              <a:t> and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radiation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gravitational</a:t>
            </a:r>
            <a:r>
              <a:rPr lang="en-US" dirty="0"/>
              <a:t> and </a:t>
            </a:r>
            <a:r>
              <a:rPr lang="en-US" b="1" dirty="0">
                <a:solidFill>
                  <a:srgbClr val="FFC000"/>
                </a:solidFill>
              </a:rPr>
              <a:t>electromagnetic</a:t>
            </a:r>
            <a:r>
              <a:rPr lang="en-US" dirty="0"/>
              <a:t> fields!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4229" y="2785841"/>
                <a:ext cx="9013365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9" y="2785841"/>
                <a:ext cx="9013365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248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exagon 24">
            <a:extLst>
              <a:ext uri="{FF2B5EF4-FFF2-40B4-BE49-F238E27FC236}">
                <a16:creationId xmlns:a16="http://schemas.microsoft.com/office/drawing/2014/main" id="{DFBAF13C-44E6-42B4-B0EF-EFDE6884977A}"/>
              </a:ext>
            </a:extLst>
          </p:cNvPr>
          <p:cNvSpPr/>
          <p:nvPr/>
        </p:nvSpPr>
        <p:spPr>
          <a:xfrm>
            <a:off x="990073" y="3040038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6C4CE4E-7800-4653-A605-E8B0EAA26498}"/>
              </a:ext>
            </a:extLst>
          </p:cNvPr>
          <p:cNvSpPr/>
          <p:nvPr/>
        </p:nvSpPr>
        <p:spPr>
          <a:xfrm>
            <a:off x="1051759" y="1726200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42F74-3274-4FCF-BCF3-1B6787398523}"/>
              </a:ext>
            </a:extLst>
          </p:cNvPr>
          <p:cNvSpPr/>
          <p:nvPr/>
        </p:nvSpPr>
        <p:spPr>
          <a:xfrm>
            <a:off x="2087416" y="2878540"/>
            <a:ext cx="1016001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8AF66-1FF1-4EB3-ABEA-4556DDCEA6CD}"/>
              </a:ext>
            </a:extLst>
          </p:cNvPr>
          <p:cNvSpPr/>
          <p:nvPr/>
        </p:nvSpPr>
        <p:spPr>
          <a:xfrm>
            <a:off x="2193051" y="1518150"/>
            <a:ext cx="2933064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9324" y="2869056"/>
            <a:ext cx="7262676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8745" y="1524000"/>
            <a:ext cx="6016370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 (Gray Atmosphere)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0830" y="1468417"/>
                <a:ext cx="3889013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0" dirty="0"/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1468417"/>
                <a:ext cx="3889013" cy="1040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4229" y="3187286"/>
                <a:ext cx="4296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9" y="3187286"/>
                <a:ext cx="429643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1892" y="4354522"/>
            <a:ext cx="4246417" cy="20313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is the </a:t>
            </a:r>
            <a:r>
              <a:rPr lang="en-US" b="1" i="1" dirty="0"/>
              <a:t>essential</a:t>
            </a:r>
            <a:r>
              <a:rPr lang="en-US" dirty="0"/>
              <a:t> objective of RMHD---we have now constructed a set of equations that </a:t>
            </a:r>
            <a:r>
              <a:rPr lang="en-US" b="1" i="1" dirty="0"/>
              <a:t>not only</a:t>
            </a:r>
            <a:r>
              <a:rPr lang="en-US" dirty="0"/>
              <a:t> conserve total energy and momentum, </a:t>
            </a:r>
            <a:r>
              <a:rPr lang="en-US" b="1" i="1" dirty="0"/>
              <a:t>but also</a:t>
            </a:r>
            <a:r>
              <a:rPr lang="en-US" dirty="0"/>
              <a:t> describe how energy and momentum are exchanged between </a:t>
            </a:r>
            <a:r>
              <a:rPr lang="en-US" b="1" dirty="0">
                <a:solidFill>
                  <a:srgbClr val="0070C0"/>
                </a:solidFill>
              </a:rPr>
              <a:t>matter</a:t>
            </a:r>
            <a:r>
              <a:rPr lang="en-US" dirty="0"/>
              <a:t> and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radiation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gravitational</a:t>
            </a:r>
            <a:r>
              <a:rPr lang="en-US" dirty="0"/>
              <a:t> and </a:t>
            </a:r>
            <a:r>
              <a:rPr lang="en-US" b="1" dirty="0">
                <a:solidFill>
                  <a:srgbClr val="FFC000"/>
                </a:solidFill>
              </a:rPr>
              <a:t>electromagnetic</a:t>
            </a:r>
            <a:r>
              <a:rPr lang="en-US" dirty="0"/>
              <a:t> fields!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A8C36D-F719-4FCF-960A-9A003EA3EF5F}"/>
                  </a:ext>
                </a:extLst>
              </p:cNvPr>
              <p:cNvSpPr txBox="1"/>
              <p:nvPr/>
            </p:nvSpPr>
            <p:spPr>
              <a:xfrm>
                <a:off x="5187503" y="1604352"/>
                <a:ext cx="6377612" cy="90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}]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A8C36D-F719-4FCF-960A-9A003EA3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03" y="1604352"/>
                <a:ext cx="6377612" cy="905056"/>
              </a:xfrm>
              <a:prstGeom prst="rect">
                <a:avLst/>
              </a:prstGeom>
              <a:blipFill>
                <a:blip r:embed="rId4"/>
                <a:stretch>
                  <a:fillRect t="-4698"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6C064A-451F-425F-8901-8FDF256CCCE5}"/>
                  </a:ext>
                </a:extLst>
              </p:cNvPr>
              <p:cNvSpPr txBox="1"/>
              <p:nvPr/>
            </p:nvSpPr>
            <p:spPr>
              <a:xfrm>
                <a:off x="5036907" y="3004523"/>
                <a:ext cx="7332200" cy="9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[4</m:t>
                    </m:r>
                    <m:r>
                      <a:rPr lang="el-GR" sz="4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400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𝑐𝐸</m:t>
                    </m:r>
                  </m:oMath>
                </a14:m>
                <a:r>
                  <a:rPr lang="en-US" sz="4400" dirty="0"/>
                  <a:t>]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6C064A-451F-425F-8901-8FDF256CC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07" y="3004523"/>
                <a:ext cx="7332200" cy="959686"/>
              </a:xfrm>
              <a:prstGeom prst="rect">
                <a:avLst/>
              </a:prstGeom>
              <a:blipFill>
                <a:blip r:embed="rId5"/>
                <a:stretch>
                  <a:fillRect t="-5096" b="-19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C737DE4-8FC9-4B3C-8E5E-B36B8AF99A03}"/>
              </a:ext>
            </a:extLst>
          </p:cNvPr>
          <p:cNvSpPr txBox="1"/>
          <p:nvPr/>
        </p:nvSpPr>
        <p:spPr>
          <a:xfrm>
            <a:off x="10151410" y="295106"/>
            <a:ext cx="1845695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Higher-order terms in the ratio</a:t>
            </a:r>
          </a:p>
          <a:p>
            <a:r>
              <a:rPr lang="en-US" dirty="0"/>
              <a:t>of u/c live here.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64DAF4-2FD0-46DB-9770-66F261BF383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1074258" y="1218436"/>
            <a:ext cx="0" cy="61036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388D26-2250-47FD-A57D-69FF46BE701E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1074258" y="1218436"/>
            <a:ext cx="757186" cy="207117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88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exagon 24">
            <a:extLst>
              <a:ext uri="{FF2B5EF4-FFF2-40B4-BE49-F238E27FC236}">
                <a16:creationId xmlns:a16="http://schemas.microsoft.com/office/drawing/2014/main" id="{C2536A5A-667B-4A18-9503-CCB71DFAA564}"/>
              </a:ext>
            </a:extLst>
          </p:cNvPr>
          <p:cNvSpPr/>
          <p:nvPr/>
        </p:nvSpPr>
        <p:spPr>
          <a:xfrm>
            <a:off x="990073" y="3040038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B2C90568-416C-466C-9A20-A3941D317A40}"/>
              </a:ext>
            </a:extLst>
          </p:cNvPr>
          <p:cNvSpPr/>
          <p:nvPr/>
        </p:nvSpPr>
        <p:spPr>
          <a:xfrm>
            <a:off x="1051759" y="1726200"/>
            <a:ext cx="807440" cy="824601"/>
          </a:xfrm>
          <a:prstGeom prst="hexag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42F74-3274-4FCF-BCF3-1B6787398523}"/>
              </a:ext>
            </a:extLst>
          </p:cNvPr>
          <p:cNvSpPr/>
          <p:nvPr/>
        </p:nvSpPr>
        <p:spPr>
          <a:xfrm>
            <a:off x="2087416" y="2878540"/>
            <a:ext cx="1016001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8AF66-1FF1-4EB3-ABEA-4556DDCEA6CD}"/>
              </a:ext>
            </a:extLst>
          </p:cNvPr>
          <p:cNvSpPr/>
          <p:nvPr/>
        </p:nvSpPr>
        <p:spPr>
          <a:xfrm>
            <a:off x="2193051" y="1518150"/>
            <a:ext cx="2933064" cy="12676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29324" y="2869056"/>
            <a:ext cx="7262676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48745" y="1524000"/>
            <a:ext cx="6016370" cy="1267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 (Gray Atmosphere)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60830" y="1468417"/>
                <a:ext cx="3889013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0" dirty="0"/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830" y="1468417"/>
                <a:ext cx="3889013" cy="1040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4229" y="3187286"/>
                <a:ext cx="4296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9" y="3187286"/>
                <a:ext cx="429643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1892" y="4354522"/>
            <a:ext cx="4246417" cy="20313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is the </a:t>
            </a:r>
            <a:r>
              <a:rPr lang="en-US" b="1" i="1" dirty="0"/>
              <a:t>essential</a:t>
            </a:r>
            <a:r>
              <a:rPr lang="en-US" dirty="0"/>
              <a:t> objective of RMHD---we have now constructed a set of equations that </a:t>
            </a:r>
            <a:r>
              <a:rPr lang="en-US" b="1" i="1" dirty="0"/>
              <a:t>not only</a:t>
            </a:r>
            <a:r>
              <a:rPr lang="en-US" dirty="0"/>
              <a:t> conserve total energy and momentum, </a:t>
            </a:r>
            <a:r>
              <a:rPr lang="en-US" b="1" i="1" dirty="0"/>
              <a:t>but also</a:t>
            </a:r>
            <a:r>
              <a:rPr lang="en-US" dirty="0"/>
              <a:t> describe how energy and momentum are exchanged between </a:t>
            </a:r>
            <a:r>
              <a:rPr lang="en-US" b="1" dirty="0">
                <a:solidFill>
                  <a:srgbClr val="0070C0"/>
                </a:solidFill>
              </a:rPr>
              <a:t>matter</a:t>
            </a:r>
            <a:r>
              <a:rPr lang="en-US" dirty="0"/>
              <a:t> and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radiation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gravitational</a:t>
            </a:r>
            <a:r>
              <a:rPr lang="en-US" dirty="0"/>
              <a:t> and </a:t>
            </a:r>
            <a:r>
              <a:rPr lang="en-US" b="1" dirty="0">
                <a:solidFill>
                  <a:srgbClr val="FFC000"/>
                </a:solidFill>
              </a:rPr>
              <a:t>electromagnetic</a:t>
            </a:r>
            <a:r>
              <a:rPr lang="en-US" dirty="0"/>
              <a:t> fields!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A8C36D-F719-4FCF-960A-9A003EA3EF5F}"/>
                  </a:ext>
                </a:extLst>
              </p:cNvPr>
              <p:cNvSpPr txBox="1"/>
              <p:nvPr/>
            </p:nvSpPr>
            <p:spPr>
              <a:xfrm>
                <a:off x="5187503" y="1604352"/>
                <a:ext cx="6377612" cy="905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{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4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4000" b="0" i="1" baseline="-2500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}]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A8C36D-F719-4FCF-960A-9A003EA3E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03" y="1604352"/>
                <a:ext cx="6377612" cy="905056"/>
              </a:xfrm>
              <a:prstGeom prst="rect">
                <a:avLst/>
              </a:prstGeom>
              <a:blipFill>
                <a:blip r:embed="rId4"/>
                <a:stretch>
                  <a:fillRect t="-4698"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6C064A-451F-425F-8901-8FDF256CCCE5}"/>
                  </a:ext>
                </a:extLst>
              </p:cNvPr>
              <p:cNvSpPr txBox="1"/>
              <p:nvPr/>
            </p:nvSpPr>
            <p:spPr>
              <a:xfrm>
                <a:off x="5036907" y="3004523"/>
                <a:ext cx="7332200" cy="959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[4</m:t>
                    </m:r>
                    <m:r>
                      <a:rPr lang="el-GR" sz="4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400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baseline="300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𝑐𝐸</m:t>
                    </m:r>
                  </m:oMath>
                </a14:m>
                <a:r>
                  <a:rPr lang="en-US" sz="4400" dirty="0"/>
                  <a:t>]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4400" i="1">
                        <a:latin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···</m:t>
                    </m:r>
                  </m:oMath>
                </a14:m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6C064A-451F-425F-8901-8FDF256CC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07" y="3004523"/>
                <a:ext cx="7332200" cy="959686"/>
              </a:xfrm>
              <a:prstGeom prst="rect">
                <a:avLst/>
              </a:prstGeom>
              <a:blipFill>
                <a:blip r:embed="rId5"/>
                <a:stretch>
                  <a:fillRect t="-5096" b="-19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AC4A4-2706-4AA8-A3B4-B5284DAD5F2E}"/>
              </a:ext>
            </a:extLst>
          </p:cNvPr>
          <p:cNvCxnSpPr>
            <a:cxnSpLocks/>
          </p:cNvCxnSpPr>
          <p:nvPr/>
        </p:nvCxnSpPr>
        <p:spPr>
          <a:xfrm>
            <a:off x="3592677" y="3114463"/>
            <a:ext cx="789754" cy="727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F45F73-6F4B-4B0C-84DA-F6A8EE053F6C}"/>
              </a:ext>
            </a:extLst>
          </p:cNvPr>
          <p:cNvCxnSpPr>
            <a:cxnSpLocks/>
          </p:cNvCxnSpPr>
          <p:nvPr/>
        </p:nvCxnSpPr>
        <p:spPr>
          <a:xfrm>
            <a:off x="9934003" y="3100742"/>
            <a:ext cx="789754" cy="727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549E47-3DF0-44B5-B81E-6F342861E262}"/>
              </a:ext>
            </a:extLst>
          </p:cNvPr>
          <p:cNvCxnSpPr>
            <a:cxnSpLocks/>
          </p:cNvCxnSpPr>
          <p:nvPr/>
        </p:nvCxnSpPr>
        <p:spPr>
          <a:xfrm flipH="1">
            <a:off x="3659583" y="3083801"/>
            <a:ext cx="815434" cy="744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5E804B-9B5D-4B63-AD60-370B9E1AF793}"/>
              </a:ext>
            </a:extLst>
          </p:cNvPr>
          <p:cNvCxnSpPr>
            <a:cxnSpLocks/>
          </p:cNvCxnSpPr>
          <p:nvPr/>
        </p:nvCxnSpPr>
        <p:spPr>
          <a:xfrm flipH="1">
            <a:off x="9994651" y="3150164"/>
            <a:ext cx="815434" cy="744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C737DE4-8FC9-4B3C-8E5E-B36B8AF99A03}"/>
              </a:ext>
            </a:extLst>
          </p:cNvPr>
          <p:cNvSpPr txBox="1"/>
          <p:nvPr/>
        </p:nvSpPr>
        <p:spPr>
          <a:xfrm>
            <a:off x="10151410" y="295106"/>
            <a:ext cx="1845695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Higher-order terms in the ratio</a:t>
            </a:r>
          </a:p>
          <a:p>
            <a:r>
              <a:rPr lang="en-US" dirty="0"/>
              <a:t>of u/c live here.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64DAF4-2FD0-46DB-9770-66F261BF383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1074258" y="1218436"/>
            <a:ext cx="0" cy="61036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388D26-2250-47FD-A57D-69FF46BE701E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1074258" y="1218436"/>
            <a:ext cx="757186" cy="207117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93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Thomson Scattering in the </a:t>
            </a:r>
            <a:r>
              <a:rPr lang="en-US" i="1" u="sng" dirty="0"/>
              <a:t>Comoving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 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61227" y="3830484"/>
            <a:ext cx="4595737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constant</a:t>
            </a:r>
            <a:r>
              <a:rPr lang="en-US" sz="2000" dirty="0"/>
              <a:t>, frequency-independent opacity, and the </a:t>
            </a:r>
            <a:r>
              <a:rPr lang="en-US" sz="2000" b="1" i="1" dirty="0"/>
              <a:t>mean intensity</a:t>
            </a:r>
            <a:r>
              <a:rPr lang="en-US" sz="2000" dirty="0"/>
              <a:t> (but frequency dependent) as source function constitutes the limit of pure Thomson Scattering off electrons in the comoving frame.</a:t>
            </a:r>
            <a:endParaRPr lang="en-US" sz="20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685797" y="3233554"/>
                <a:ext cx="4031673" cy="85331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 smtClean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3233554"/>
                <a:ext cx="4031673" cy="853311"/>
              </a:xfrm>
              <a:prstGeom prst="rect">
                <a:avLst/>
              </a:prstGeom>
              <a:blipFill>
                <a:blip r:embed="rId4"/>
                <a:stretch>
                  <a:fillRect t="-714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893618" y="4308257"/>
                <a:ext cx="4031673" cy="97328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4308257"/>
                <a:ext cx="4031673" cy="973280"/>
              </a:xfrm>
              <a:prstGeom prst="rect">
                <a:avLst/>
              </a:prstGeom>
              <a:blipFill>
                <a:blip r:embed="rId5"/>
                <a:stretch>
                  <a:fillRect t="-188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3925" y="5785495"/>
            <a:ext cx="4207302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Notice that in the laboratory frame the emissivity and the opacity are </a:t>
            </a:r>
            <a:r>
              <a:rPr lang="en-US" b="1" i="1" dirty="0"/>
              <a:t>not</a:t>
            </a:r>
            <a:r>
              <a:rPr lang="en-US" dirty="0"/>
              <a:t> isotropic because of the Doppler shifted frequency!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761998" y="1926016"/>
                <a:ext cx="4031673" cy="973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b="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8" y="1926016"/>
                <a:ext cx="4031673" cy="973536"/>
              </a:xfrm>
              <a:prstGeom prst="rect">
                <a:avLst/>
              </a:prstGeom>
              <a:blipFill>
                <a:blip r:embed="rId6"/>
                <a:stretch>
                  <a:fillRect t="-1875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312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0527" y="4426527"/>
            <a:ext cx="5063837" cy="21820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Thomson Scattering in the </a:t>
            </a:r>
            <a:r>
              <a:rPr lang="en-US" i="1" u="sng" dirty="0"/>
              <a:t>Comoving</a:t>
            </a:r>
            <a:r>
              <a:rPr lang="en-US" dirty="0"/>
              <a:t>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 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8" y="2109207"/>
                <a:ext cx="4588809" cy="790345"/>
              </a:xfrm>
              <a:prstGeom prst="rect">
                <a:avLst/>
              </a:prstGeom>
              <a:blipFill>
                <a:blip r:embed="rId2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i="1" dirty="0"/>
                  <a:t> = </a:t>
                </a:r>
                <a:r>
                  <a:rPr lang="el-GR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Γ</a:t>
                </a:r>
                <a:r>
                  <a:rPr lang="en-US" sz="32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317" y="2922898"/>
                <a:ext cx="4588809" cy="790345"/>
              </a:xfrm>
              <a:prstGeom prst="rect">
                <a:avLst/>
              </a:prstGeom>
              <a:blipFill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685797" y="3233554"/>
                <a:ext cx="4031673" cy="85331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i="1" smtClean="0">
                                  <a:latin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7" y="3233554"/>
                <a:ext cx="4031673" cy="853311"/>
              </a:xfrm>
              <a:prstGeom prst="rect">
                <a:avLst/>
              </a:prstGeom>
              <a:blipFill>
                <a:blip r:embed="rId4"/>
                <a:stretch>
                  <a:fillRect t="-714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893618" y="4308257"/>
                <a:ext cx="4031673" cy="97328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4308257"/>
                <a:ext cx="4031673" cy="973280"/>
              </a:xfrm>
              <a:prstGeom prst="rect">
                <a:avLst/>
              </a:prstGeom>
              <a:blipFill>
                <a:blip r:embed="rId5"/>
                <a:stretch>
                  <a:fillRect t="-188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50527" y="4046730"/>
            <a:ext cx="5063837" cy="369332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HOMEWORK Assignment!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5915" y="5645305"/>
                <a:ext cx="435568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15" y="5645305"/>
                <a:ext cx="4355680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76534" y="4705658"/>
                <a:ext cx="420506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</m:e>
                      </m:nary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0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534" y="4705658"/>
                <a:ext cx="4205061" cy="8073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761998" y="1926016"/>
                <a:ext cx="4031673" cy="973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baseline="30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600" b="0" i="1" baseline="3000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8" y="1926016"/>
                <a:ext cx="4031673" cy="973536"/>
              </a:xfrm>
              <a:prstGeom prst="rect">
                <a:avLst/>
              </a:prstGeom>
              <a:blipFill>
                <a:blip r:embed="rId8"/>
                <a:stretch>
                  <a:fillRect t="-1875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867400" y="3983182"/>
            <a:ext cx="5223164" cy="2722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44090" y="2942883"/>
            <a:ext cx="921327" cy="2583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73959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70127" y="2957693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1321356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Entropy Production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126" y="162572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(Reversible)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496291"/>
            <a:ext cx="9975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61853" y="1801091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3553" y="2083941"/>
            <a:ext cx="2670345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worked </a:t>
            </a:r>
            <a:r>
              <a:rPr lang="en-US" sz="2000" b="1" i="1" dirty="0"/>
              <a:t>really</a:t>
            </a:r>
            <a:r>
              <a:rPr lang="en-US" sz="2000" dirty="0"/>
              <a:t> hard to get these two arrows </a:t>
            </a:r>
            <a:r>
              <a:rPr lang="en-US" sz="2000" b="1" i="1" dirty="0"/>
              <a:t>correct</a:t>
            </a:r>
            <a:r>
              <a:rPr lang="en-US" sz="2000" dirty="0"/>
              <a:t> to order </a:t>
            </a:r>
            <a:r>
              <a:rPr lang="en-US" sz="2000" i="1" dirty="0">
                <a:ea typeface="Cambria Math" panose="02040503050406030204" pitchFamily="18" charset="0"/>
              </a:rPr>
              <a:t>u/c</a:t>
            </a:r>
            <a:r>
              <a:rPr lang="en-US" sz="2000" dirty="0"/>
              <a:t> ---it is actually quite easy to get them wrong, as well as everything else that follows…</a:t>
            </a:r>
            <a:endParaRPr lang="en-US" sz="2000" dirty="0">
              <a:ea typeface="Cambria Math" panose="020405030504060302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46FEF4F-A38A-4AAB-A855-341F6DD1050D}"/>
              </a:ext>
            </a:extLst>
          </p:cNvPr>
          <p:cNvSpPr/>
          <p:nvPr/>
        </p:nvSpPr>
        <p:spPr>
          <a:xfrm>
            <a:off x="3542190" y="4554245"/>
            <a:ext cx="3565688" cy="21305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60523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1321356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Entropy Production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126" y="162572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(Reversible)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496291"/>
            <a:ext cx="9975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61853" y="1801091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8493" y="2246673"/>
            <a:ext cx="267034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Some Astrophysical Applications of RMHD</a:t>
            </a:r>
            <a:endParaRPr lang="en-US" sz="2000" dirty="0">
              <a:ea typeface="Cambria Math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A696B9-2A43-499E-99DB-1BBF672E42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8907" y="2867103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36B9EA-7AE9-44B0-8AFB-FD67DF09433B}"/>
              </a:ext>
            </a:extLst>
          </p:cNvPr>
          <p:cNvCxnSpPr/>
          <p:nvPr/>
        </p:nvCxnSpPr>
        <p:spPr>
          <a:xfrm flipV="1">
            <a:off x="6990395" y="3370486"/>
            <a:ext cx="2036811" cy="3007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C43FF8-F90C-409B-A168-CF8AA3FB5899}"/>
              </a:ext>
            </a:extLst>
          </p:cNvPr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ACC31D-B1F1-4024-AA27-1E29CA53FAF1}"/>
              </a:ext>
            </a:extLst>
          </p:cNvPr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58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29" y="1825625"/>
            <a:ext cx="8955142" cy="4351338"/>
          </a:xfrm>
        </p:spPr>
      </p:pic>
      <p:sp>
        <p:nvSpPr>
          <p:cNvPr id="3" name="Thought Bubble: Cloud 2"/>
          <p:cNvSpPr/>
          <p:nvPr/>
        </p:nvSpPr>
        <p:spPr>
          <a:xfrm>
            <a:off x="5411230" y="282084"/>
            <a:ext cx="3595253" cy="20524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72733" y="729721"/>
            <a:ext cx="294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Merde</a:t>
            </a:r>
            <a:r>
              <a:rPr lang="en-US" b="1" i="1" u="sng" dirty="0"/>
              <a:t>!</a:t>
            </a:r>
            <a:r>
              <a:rPr lang="en-US" dirty="0"/>
              <a:t>…I sure hope I computed those radiation terms in the comoving frame of the fluid…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336E85-CC9A-40F8-B7A6-AE626D857F2A}"/>
              </a:ext>
            </a:extLst>
          </p:cNvPr>
          <p:cNvSpPr/>
          <p:nvPr/>
        </p:nvSpPr>
        <p:spPr>
          <a:xfrm>
            <a:off x="496711" y="3429000"/>
            <a:ext cx="1590707" cy="945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96688-57F5-45B7-A52A-F4C4457BCCE4}"/>
              </a:ext>
            </a:extLst>
          </p:cNvPr>
          <p:cNvSpPr txBox="1"/>
          <p:nvPr/>
        </p:nvSpPr>
        <p:spPr>
          <a:xfrm>
            <a:off x="625007" y="3716905"/>
            <a:ext cx="99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Ouch!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2FC6B7-5F23-4F8A-A380-B81D7E57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282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Semi-Final Thought…!</a:t>
            </a:r>
          </a:p>
        </p:txBody>
      </p:sp>
    </p:spTree>
    <p:extLst>
      <p:ext uri="{BB962C8B-B14F-4D97-AF65-F5344CB8AC3E}">
        <p14:creationId xmlns:p14="http://schemas.microsoft.com/office/powerpoint/2010/main" val="414132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Disorder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1321356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Entropy Production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496291"/>
            <a:ext cx="9975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0C5E1C-DBF3-4DB9-8538-13B147D21104}"/>
              </a:ext>
            </a:extLst>
          </p:cNvPr>
          <p:cNvCxnSpPr/>
          <p:nvPr/>
        </p:nvCxnSpPr>
        <p:spPr>
          <a:xfrm flipV="1">
            <a:off x="6990395" y="3370486"/>
            <a:ext cx="2036811" cy="3007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37AEE2-2DBD-405D-87B0-A5D4B899BF5E}"/>
              </a:ext>
            </a:extLst>
          </p:cNvPr>
          <p:cNvSpPr/>
          <p:nvPr/>
        </p:nvSpPr>
        <p:spPr>
          <a:xfrm>
            <a:off x="3542190" y="4554245"/>
            <a:ext cx="3565688" cy="21305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053873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03473" y="4723963"/>
            <a:ext cx="4174394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43909" cy="1325563"/>
          </a:xfrm>
        </p:spPr>
        <p:txBody>
          <a:bodyPr>
            <a:normAutofit/>
          </a:bodyPr>
          <a:lstStyle/>
          <a:p>
            <a:r>
              <a:rPr lang="en-US" dirty="0"/>
              <a:t>A Final Thought…!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06328" y="82050"/>
            <a:ext cx="4071540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4155218" cy="18350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4183" y="5158296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[Electromagnetic] 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25184" y="514022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55421" y="2978663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4E6AA9-F14C-4718-B4D1-0CB6622F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110378"/>
            <a:ext cx="4155218" cy="1835055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0AB4BA-06B1-4C35-B85D-958D066A1076}"/>
              </a:ext>
            </a:extLst>
          </p:cNvPr>
          <p:cNvSpPr txBox="1"/>
          <p:nvPr/>
        </p:nvSpPr>
        <p:spPr>
          <a:xfrm>
            <a:off x="4406136" y="365961"/>
            <a:ext cx="2674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[Gravitational] Radiation 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E14EFA-82B1-464B-B0E6-7CD54D360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" y="1887199"/>
            <a:ext cx="5120640" cy="287886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87E262-D76C-41A2-AAC4-D88836ABE53B}"/>
              </a:ext>
            </a:extLst>
          </p:cNvPr>
          <p:cNvCxnSpPr>
            <a:cxnSpLocks/>
          </p:cNvCxnSpPr>
          <p:nvPr/>
        </p:nvCxnSpPr>
        <p:spPr>
          <a:xfrm>
            <a:off x="6739467" y="1128889"/>
            <a:ext cx="3007013" cy="158494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22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AAF62-2F6B-4EDD-9654-E6373127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2" y="194145"/>
            <a:ext cx="9066815" cy="6469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B5154-E5A5-44EC-8445-4BE5F06CDBF2}"/>
              </a:ext>
            </a:extLst>
          </p:cNvPr>
          <p:cNvSpPr txBox="1"/>
          <p:nvPr/>
        </p:nvSpPr>
        <p:spPr>
          <a:xfrm>
            <a:off x="1811045" y="408373"/>
            <a:ext cx="245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be continued…</a:t>
            </a:r>
          </a:p>
        </p:txBody>
      </p:sp>
    </p:spTree>
    <p:extLst>
      <p:ext uri="{BB962C8B-B14F-4D97-AF65-F5344CB8AC3E}">
        <p14:creationId xmlns:p14="http://schemas.microsoft.com/office/powerpoint/2010/main" val="419178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/>
          <p:cNvSpPr/>
          <p:nvPr/>
        </p:nvSpPr>
        <p:spPr>
          <a:xfrm>
            <a:off x="5444836" y="2180070"/>
            <a:ext cx="2556164" cy="20871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9060" y="173182"/>
            <a:ext cx="2528455" cy="182187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47749" y="4723963"/>
            <a:ext cx="2536156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1710" y="4723963"/>
            <a:ext cx="2536156" cy="1835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549134" y="2597728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Internal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1891" y="5102880"/>
            <a:ext cx="187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Radiation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918" y="613470"/>
            <a:ext cx="245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Gravitational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8404" y="4856659"/>
            <a:ext cx="218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Electro-Magnetic Field</a:t>
            </a:r>
          </a:p>
        </p:txBody>
      </p:sp>
      <p:sp>
        <p:nvSpPr>
          <p:cNvPr id="15" name="Oval 14"/>
          <p:cNvSpPr/>
          <p:nvPr/>
        </p:nvSpPr>
        <p:spPr>
          <a:xfrm>
            <a:off x="7107878" y="2743261"/>
            <a:ext cx="1877291" cy="8884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7878" y="2957693"/>
            <a:ext cx="18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Turbulence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837217" y="3685231"/>
            <a:ext cx="2971801" cy="15448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97623" y="3685231"/>
            <a:ext cx="664632" cy="136299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" y="1321356"/>
            <a:ext cx="205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Entropy Production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5126" y="162572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Adiabatic (Reversible)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050222" y="1496291"/>
            <a:ext cx="997527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61853" y="1801091"/>
            <a:ext cx="997527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B4A4EE-6241-4E82-813C-EB6F0F079D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8907" y="2867103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34AF3A-1A78-4316-A158-B67682CA50E7}"/>
              </a:ext>
            </a:extLst>
          </p:cNvPr>
          <p:cNvCxnSpPr/>
          <p:nvPr/>
        </p:nvCxnSpPr>
        <p:spPr>
          <a:xfrm flipV="1">
            <a:off x="6990395" y="3370486"/>
            <a:ext cx="2036811" cy="3007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710E5A-AEA4-4F60-9D13-B963F682E4DE}"/>
              </a:ext>
            </a:extLst>
          </p:cNvPr>
          <p:cNvSpPr/>
          <p:nvPr/>
        </p:nvSpPr>
        <p:spPr>
          <a:xfrm>
            <a:off x="3542190" y="4554245"/>
            <a:ext cx="3565688" cy="21305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51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Cost Accounting</a:t>
            </a:r>
          </a:p>
        </p:txBody>
      </p:sp>
      <p:sp>
        <p:nvSpPr>
          <p:cNvPr id="4" name="Arrow: Pentagon 3"/>
          <p:cNvSpPr/>
          <p:nvPr/>
        </p:nvSpPr>
        <p:spPr>
          <a:xfrm rot="10800000">
            <a:off x="8000999" y="2147453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62669" y="2611585"/>
            <a:ext cx="176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9356" y="2830098"/>
            <a:ext cx="1821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Matter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D02B41-1F4E-43D9-85D7-FC19CC1EE05C}"/>
              </a:ext>
            </a:extLst>
          </p:cNvPr>
          <p:cNvCxnSpPr/>
          <p:nvPr/>
        </p:nvCxnSpPr>
        <p:spPr>
          <a:xfrm>
            <a:off x="8569036" y="1475509"/>
            <a:ext cx="1177444" cy="1238325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D9FE243-9DC8-4CA9-A42B-E50DBA8E41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8907" y="2867103"/>
            <a:ext cx="2036811" cy="3007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81C488-5A77-491E-8AE3-4F09D8265B5F}"/>
              </a:ext>
            </a:extLst>
          </p:cNvPr>
          <p:cNvCxnSpPr/>
          <p:nvPr/>
        </p:nvCxnSpPr>
        <p:spPr>
          <a:xfrm flipV="1">
            <a:off x="6990395" y="3370486"/>
            <a:ext cx="2036811" cy="3007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678FB6-AE42-48BE-84AA-F2A6D45A8F55}"/>
              </a:ext>
            </a:extLst>
          </p:cNvPr>
          <p:cNvCxnSpPr/>
          <p:nvPr/>
        </p:nvCxnSpPr>
        <p:spPr>
          <a:xfrm>
            <a:off x="10141525" y="3649663"/>
            <a:ext cx="484909" cy="1295478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7F452E-1AA5-4CE8-86D7-2A585638A02D}"/>
              </a:ext>
            </a:extLst>
          </p:cNvPr>
          <p:cNvCxnSpPr/>
          <p:nvPr/>
        </p:nvCxnSpPr>
        <p:spPr>
          <a:xfrm flipV="1">
            <a:off x="6237623" y="3659129"/>
            <a:ext cx="2736769" cy="1672905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2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798" y="1597682"/>
                <a:ext cx="886691" cy="1755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1597682"/>
                <a:ext cx="886691" cy="1755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7291" y="1690688"/>
                <a:ext cx="1211870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1" y="1690688"/>
                <a:ext cx="1211870" cy="1769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/>
          <p:cNvSpPr/>
          <p:nvPr/>
        </p:nvSpPr>
        <p:spPr>
          <a:xfrm rot="10800000">
            <a:off x="2098959" y="1520019"/>
            <a:ext cx="2542309" cy="21474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0632" y="1711469"/>
            <a:ext cx="176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Kinetic Energy Density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954982" y="1509846"/>
            <a:ext cx="2653146" cy="2157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3068" y="1783695"/>
            <a:ext cx="176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Kinetic Energy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8595" y="2060356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595" y="2060356"/>
                <a:ext cx="85953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89127" y="2014189"/>
                <a:ext cx="82234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600" b="1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127" y="2014189"/>
                <a:ext cx="82234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004455" y="4100945"/>
            <a:ext cx="1582996" cy="2376055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40838" y="4031669"/>
            <a:ext cx="1582996" cy="2376055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87291" y="4031670"/>
            <a:ext cx="1582996" cy="23760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42564" y="4031670"/>
            <a:ext cx="1582996" cy="23760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07332" y="4698781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332" y="4698781"/>
                <a:ext cx="85953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97810" y="468579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10" y="4685792"/>
                <a:ext cx="859530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287129" y="4685792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129" y="4685792"/>
                <a:ext cx="85953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52162" y="4499201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Internal Energy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0659" y="4501126"/>
            <a:ext cx="14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Gravitational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5434" y="4499200"/>
            <a:ext cx="118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Radiation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7971" y="4224127"/>
            <a:ext cx="108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Electro- Magnetic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90271" y="5625511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Kinetic Energy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0388" y="5636948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Kinetic Energy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93580" y="5636948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Kinetic Energy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2554" y="5622111"/>
            <a:ext cx="108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Kinetic Energy</a:t>
            </a:r>
          </a:p>
        </p:txBody>
      </p:sp>
      <p:sp>
        <p:nvSpPr>
          <p:cNvPr id="27" name="Arrow: Down 26"/>
          <p:cNvSpPr/>
          <p:nvPr/>
        </p:nvSpPr>
        <p:spPr>
          <a:xfrm>
            <a:off x="1636627" y="5171448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/>
          <p:cNvSpPr/>
          <p:nvPr/>
        </p:nvSpPr>
        <p:spPr>
          <a:xfrm>
            <a:off x="8687462" y="5164890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/>
          <p:cNvSpPr/>
          <p:nvPr/>
        </p:nvSpPr>
        <p:spPr>
          <a:xfrm>
            <a:off x="6327072" y="5192575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/>
          <p:cNvSpPr/>
          <p:nvPr/>
        </p:nvSpPr>
        <p:spPr>
          <a:xfrm>
            <a:off x="3969421" y="5190870"/>
            <a:ext cx="339436" cy="402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3559</Words>
  <Application>Microsoft Office PowerPoint</Application>
  <PresentationFormat>Widescreen</PresentationFormat>
  <Paragraphs>528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Aharoni</vt:lpstr>
      <vt:lpstr>Arial</vt:lpstr>
      <vt:lpstr>Blackadder ITC</vt:lpstr>
      <vt:lpstr>Broadway</vt:lpstr>
      <vt:lpstr>Brush Script MT</vt:lpstr>
      <vt:lpstr>Calibri</vt:lpstr>
      <vt:lpstr>Calibri Light</vt:lpstr>
      <vt:lpstr>Cambria Math</vt:lpstr>
      <vt:lpstr>Vladimir Script</vt:lpstr>
      <vt:lpstr>Office Theme</vt:lpstr>
      <vt:lpstr>ACTS I &amp; II</vt:lpstr>
      <vt:lpstr>PowerPoint Presentation</vt:lpstr>
      <vt:lpstr>ACT I </vt:lpstr>
      <vt:lpstr>Macroscopic Viewpoint</vt:lpstr>
      <vt:lpstr>Impacts &amp; Influence </vt:lpstr>
      <vt:lpstr>Adding to Disorder</vt:lpstr>
      <vt:lpstr>Full Cost Accounting</vt:lpstr>
      <vt:lpstr>Full Cost Accounting</vt:lpstr>
      <vt:lpstr>Conservation Laws</vt:lpstr>
      <vt:lpstr>Full Cost Accounting</vt:lpstr>
      <vt:lpstr>Conservation Laws</vt:lpstr>
      <vt:lpstr>Conservation Laws</vt:lpstr>
      <vt:lpstr>The Matter </vt:lpstr>
      <vt:lpstr>The Matter </vt:lpstr>
      <vt:lpstr>The Matter </vt:lpstr>
      <vt:lpstr>The Matter </vt:lpstr>
      <vt:lpstr>Full Cost Accounting</vt:lpstr>
      <vt:lpstr>The Gravitational Field</vt:lpstr>
      <vt:lpstr>The Gravitational Field</vt:lpstr>
      <vt:lpstr>The Gravitational Field</vt:lpstr>
      <vt:lpstr>Full Cost Accounting</vt:lpstr>
      <vt:lpstr>The Electromagnetic Field</vt:lpstr>
      <vt:lpstr>The Electromagnetic Field</vt:lpstr>
      <vt:lpstr>The Electromagnetic Field</vt:lpstr>
      <vt:lpstr>Full Cost Accounting</vt:lpstr>
      <vt:lpstr>The Radiation Field</vt:lpstr>
      <vt:lpstr>The Radiation Field</vt:lpstr>
      <vt:lpstr>The Radiation Field</vt:lpstr>
      <vt:lpstr>Momentum Conservation</vt:lpstr>
      <vt:lpstr>Momentum Conservation</vt:lpstr>
      <vt:lpstr>Momentum Conservation</vt:lpstr>
      <vt:lpstr>Energy Conservation</vt:lpstr>
      <vt:lpstr>Energy Conservation</vt:lpstr>
      <vt:lpstr>Energy Conservation</vt:lpstr>
      <vt:lpstr>Full Cost Accounting</vt:lpstr>
      <vt:lpstr>The “Golden Rule of RMHD”</vt:lpstr>
      <vt:lpstr>Corollary to the “Golden Rule of RMHD”</vt:lpstr>
      <vt:lpstr>ACT II </vt:lpstr>
      <vt:lpstr>Better Living Through Geometry</vt:lpstr>
      <vt:lpstr>Galileo &amp; Newton</vt:lpstr>
      <vt:lpstr>Poincaré, Lorentz &amp; Einstein</vt:lpstr>
      <vt:lpstr>Invent Your Own Space-Time</vt:lpstr>
      <vt:lpstr>Invariants</vt:lpstr>
      <vt:lpstr>Group Action on 4-Vectors</vt:lpstr>
      <vt:lpstr>Count Your Lucky Photons</vt:lpstr>
      <vt:lpstr>Lorentz Transformations of the Radiation</vt:lpstr>
      <vt:lpstr>Gray Approximation in the Comoving Frame</vt:lpstr>
      <vt:lpstr>Gray Approximation in the Laboratory Frame</vt:lpstr>
      <vt:lpstr>Gray Approximation in the Laboratory Frame</vt:lpstr>
      <vt:lpstr>Gray Approximation in the Laboratory Frame</vt:lpstr>
      <vt:lpstr>Gray Approximation in the Laboratory Frame</vt:lpstr>
      <vt:lpstr>Full Cost Accounting</vt:lpstr>
      <vt:lpstr>Full Cost Accounting (Gray Atmosphere)</vt:lpstr>
      <vt:lpstr>Full Cost Accounting (Gray Atmosphere)</vt:lpstr>
      <vt:lpstr>Thomson Scattering in the Comoving Frame</vt:lpstr>
      <vt:lpstr>Thomson Scattering in the Comoving Frame</vt:lpstr>
      <vt:lpstr>Summary</vt:lpstr>
      <vt:lpstr>Next Lecture</vt:lpstr>
      <vt:lpstr>A Semi-Final Thought…!</vt:lpstr>
      <vt:lpstr>A Final Thought…!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 3700 meets PHY 6756</dc:title>
  <dc:creator>Thomas Bogdan</dc:creator>
  <cp:lastModifiedBy>Thomas Bogdan</cp:lastModifiedBy>
  <cp:revision>193</cp:revision>
  <dcterms:created xsi:type="dcterms:W3CDTF">2016-11-07T15:33:42Z</dcterms:created>
  <dcterms:modified xsi:type="dcterms:W3CDTF">2018-09-14T19:29:07Z</dcterms:modified>
</cp:coreProperties>
</file>