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451" r:id="rId2"/>
    <p:sldId id="421" r:id="rId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1599"/>
    <a:srgbClr val="F40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9"/>
    <p:restoredTop sz="93234"/>
  </p:normalViewPr>
  <p:slideViewPr>
    <p:cSldViewPr>
      <p:cViewPr>
        <p:scale>
          <a:sx n="100" d="100"/>
          <a:sy n="100" d="100"/>
        </p:scale>
        <p:origin x="72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3E86BA-B31D-674B-B24B-861CEF881F2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372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07C1586-3C0F-144A-A032-90B8772F3368}" type="slidenum">
              <a:rPr lang="fr-FR" altLang="fr-FR" sz="1200"/>
              <a:pPr/>
              <a:t>1</a:t>
            </a:fld>
            <a:endParaRPr lang="fr-FR" altLang="fr-FR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570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317AB7D-9FC1-3B4F-986E-3405B79B6BB6}" type="slidenum">
              <a:rPr lang="fr-FR" altLang="fr-FR" sz="1200"/>
              <a:pPr/>
              <a:t>2</a:t>
            </a:fld>
            <a:endParaRPr lang="fr-FR" altLang="fr-FR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altLang="fr-F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56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0CBF-5465-4F46-B203-6AF2366D2D6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803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4254-9CDB-7842-AFF0-E47E342FAA8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211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0C096-FE18-514B-AC0D-2E1FFB172CA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197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26E44-2229-8442-A844-942AE0D9379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165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EF8A-5B87-D044-948B-CBC75D6582E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582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5ACBB-565E-F241-AB54-7324EC73EDF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352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7583-72D6-9E40-A12F-716F22A8285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941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EB01F-C370-4D48-AA60-FDB2474F5C3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89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F88F3-87D4-6F4D-9F5E-5E278D93BEE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155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2F26-87DF-2C47-A7C5-246A817F147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878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AD72D-F7E7-C44B-8757-8D791BD59F8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002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PHY1111 - Astrophysique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BBAFCC-1995-4941-ACF1-0357D22A7E5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png"/><Relationship Id="rId1" Type="http://schemas.microsoft.com/office/2007/relationships/media" Target="file://localhost/Users/paulchar/phy6756/T_Bx_50%25%20(Converted).mov" TargetMode="External"/><Relationship Id="rId2" Type="http://schemas.openxmlformats.org/officeDocument/2006/relationships/video" Target="file://localhost/Users/paulchar/phy6756/T_Bx_50%25%20(Converted)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-63500"/>
            <a:ext cx="8896350" cy="838200"/>
          </a:xfrm>
        </p:spPr>
        <p:txBody>
          <a:bodyPr/>
          <a:lstStyle/>
          <a:p>
            <a:pPr eaLnBrk="1" hangingPunct="1"/>
            <a:r>
              <a:rPr lang="fr-FR" altLang="fr-FR" sz="3200" b="1" dirty="0" smtClean="0">
                <a:solidFill>
                  <a:srgbClr val="FF0000"/>
                </a:solidFill>
              </a:rPr>
              <a:t>Global simulations of MHD </a:t>
            </a:r>
            <a:r>
              <a:rPr lang="fr-FR" altLang="fr-FR" sz="3200" b="1" dirty="0" err="1" smtClean="0">
                <a:solidFill>
                  <a:srgbClr val="FF0000"/>
                </a:solidFill>
              </a:rPr>
              <a:t>solar</a:t>
            </a:r>
            <a:r>
              <a:rPr lang="fr-FR" altLang="fr-FR" sz="3200" b="1" dirty="0" smtClean="0">
                <a:solidFill>
                  <a:srgbClr val="FF0000"/>
                </a:solidFill>
              </a:rPr>
              <a:t> convection 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pic>
        <p:nvPicPr>
          <p:cNvPr id="59395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150"/>
            <a:ext cx="4923656" cy="492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 descr="256_res_w_cou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4" y="3861048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ZoneTexte 3"/>
          <p:cNvSpPr txBox="1">
            <a:spLocks noChangeArrowheads="1"/>
          </p:cNvSpPr>
          <p:nvPr/>
        </p:nvSpPr>
        <p:spPr bwMode="auto">
          <a:xfrm>
            <a:off x="95250" y="764704"/>
            <a:ext cx="403828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1600" dirty="0" err="1" smtClean="0"/>
              <a:t>Anelastic</a:t>
            </a:r>
            <a:r>
              <a:rPr lang="fr-FR" altLang="fr-FR" sz="1600" dirty="0" smtClean="0"/>
              <a:t> MHD in a </a:t>
            </a:r>
            <a:r>
              <a:rPr lang="fr-FR" altLang="fr-FR" sz="1600" dirty="0" err="1" smtClean="0"/>
              <a:t>thick</a:t>
            </a:r>
            <a:r>
              <a:rPr lang="fr-FR" altLang="fr-FR" sz="1600" dirty="0" smtClean="0"/>
              <a:t>, </a:t>
            </a:r>
            <a:r>
              <a:rPr lang="fr-FR" altLang="fr-FR" sz="1600" dirty="0" err="1" smtClean="0"/>
              <a:t>rotating</a:t>
            </a:r>
            <a:r>
              <a:rPr lang="fr-FR" altLang="fr-FR" sz="1600" dirty="0" smtClean="0"/>
              <a:t> and</a:t>
            </a:r>
          </a:p>
          <a:p>
            <a:r>
              <a:rPr lang="fr-FR" altLang="fr-FR" sz="1600" dirty="0" err="1"/>
              <a:t>s</a:t>
            </a:r>
            <a:r>
              <a:rPr lang="fr-FR" altLang="fr-FR" sz="1600" dirty="0" err="1" smtClean="0"/>
              <a:t>tratified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shell</a:t>
            </a:r>
            <a:r>
              <a:rPr lang="fr-FR" altLang="fr-FR" sz="1600" dirty="0" smtClean="0"/>
              <a:t> of </a:t>
            </a:r>
            <a:r>
              <a:rPr lang="fr-FR" altLang="fr-FR" sz="1600" dirty="0" err="1" smtClean="0"/>
              <a:t>thermally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forced</a:t>
            </a:r>
            <a:endParaRPr lang="fr-FR" altLang="fr-FR" sz="1600" dirty="0" smtClean="0"/>
          </a:p>
          <a:p>
            <a:r>
              <a:rPr lang="fr-FR" altLang="fr-FR" sz="1600" dirty="0" err="1"/>
              <a:t>m</a:t>
            </a:r>
            <a:r>
              <a:rPr lang="fr-FR" altLang="fr-FR" sz="1600" dirty="0" err="1" smtClean="0"/>
              <a:t>agnetized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conducting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fluid</a:t>
            </a:r>
            <a:r>
              <a:rPr lang="fr-FR" altLang="fr-FR" sz="1600" dirty="0" smtClean="0"/>
              <a:t>. </a:t>
            </a:r>
          </a:p>
          <a:p>
            <a:endParaRPr lang="fr-FR" altLang="fr-FR" sz="1600" dirty="0"/>
          </a:p>
          <a:p>
            <a:r>
              <a:rPr lang="fr-FR" altLang="fr-FR" sz="1600" dirty="0" smtClean="0"/>
              <a:t>ILES simulation protocole </a:t>
            </a:r>
            <a:r>
              <a:rPr lang="fr-FR" altLang="fr-FR" sz="1600" dirty="0" err="1" smtClean="0"/>
              <a:t>based</a:t>
            </a:r>
            <a:r>
              <a:rPr lang="fr-FR" altLang="fr-FR" sz="1600" dirty="0"/>
              <a:t> </a:t>
            </a:r>
            <a:r>
              <a:rPr lang="fr-FR" altLang="fr-FR" sz="1600" dirty="0" smtClean="0"/>
              <a:t>on </a:t>
            </a:r>
          </a:p>
          <a:p>
            <a:r>
              <a:rPr lang="fr-FR" altLang="fr-FR" sz="1600" dirty="0" smtClean="0"/>
              <a:t>EULAG-MHD code, </a:t>
            </a:r>
            <a:r>
              <a:rPr lang="fr-FR" altLang="fr-FR" sz="1600" dirty="0" err="1" smtClean="0"/>
              <a:t>developed</a:t>
            </a:r>
            <a:r>
              <a:rPr lang="fr-FR" altLang="fr-FR" sz="1600" dirty="0" smtClean="0"/>
              <a:t> at </a:t>
            </a:r>
            <a:r>
              <a:rPr lang="fr-FR" altLang="fr-FR" sz="1600" dirty="0" err="1" smtClean="0"/>
              <a:t>UdeM</a:t>
            </a:r>
            <a:r>
              <a:rPr lang="fr-FR" altLang="fr-FR" sz="1600" dirty="0" smtClean="0"/>
              <a:t> </a:t>
            </a:r>
          </a:p>
          <a:p>
            <a:r>
              <a:rPr lang="fr-FR" altLang="fr-FR" sz="1600" dirty="0" err="1" smtClean="0"/>
              <a:t>from</a:t>
            </a:r>
            <a:r>
              <a:rPr lang="fr-FR" altLang="fr-FR" sz="1600" dirty="0" smtClean="0"/>
              <a:t> HD version of EULAG </a:t>
            </a:r>
          </a:p>
          <a:p>
            <a:endParaRPr lang="fr-FR" altLang="fr-FR" sz="1600" dirty="0"/>
          </a:p>
          <a:p>
            <a:r>
              <a:rPr lang="fr-FR" altLang="fr-FR" sz="1600" dirty="0" err="1" smtClean="0"/>
              <a:t>Based</a:t>
            </a:r>
            <a:r>
              <a:rPr lang="fr-FR" altLang="fr-FR" sz="1600" dirty="0" smtClean="0"/>
              <a:t> on </a:t>
            </a:r>
            <a:r>
              <a:rPr lang="fr-FR" altLang="fr-FR" sz="1600" dirty="0" err="1" smtClean="0"/>
              <a:t>minimally</a:t>
            </a:r>
            <a:r>
              <a:rPr lang="fr-FR" altLang="fr-FR" sz="1600" dirty="0" smtClean="0"/>
              <a:t> diffusive MPDATA </a:t>
            </a:r>
          </a:p>
          <a:p>
            <a:r>
              <a:rPr lang="fr-FR" altLang="fr-FR" sz="1600" dirty="0" smtClean="0"/>
              <a:t>NFT advection </a:t>
            </a:r>
            <a:r>
              <a:rPr lang="fr-FR" altLang="fr-FR" sz="1600" dirty="0" err="1" smtClean="0"/>
              <a:t>scheme</a:t>
            </a:r>
            <a:r>
              <a:rPr lang="fr-FR" altLang="fr-FR" sz="1600" dirty="0" smtClean="0"/>
              <a:t>, </a:t>
            </a:r>
            <a:r>
              <a:rPr lang="fr-FR" altLang="fr-FR" sz="1600" dirty="0" err="1" smtClean="0"/>
              <a:t>allowing</a:t>
            </a:r>
            <a:r>
              <a:rPr lang="fr-FR" altLang="fr-FR" sz="1600" dirty="0" smtClean="0"/>
              <a:t> to </a:t>
            </a:r>
            <a:r>
              <a:rPr lang="fr-FR" altLang="fr-FR" sz="1600" dirty="0" err="1" smtClean="0"/>
              <a:t>reach</a:t>
            </a:r>
            <a:endParaRPr lang="fr-FR" altLang="fr-FR" sz="1600" dirty="0" smtClean="0"/>
          </a:p>
          <a:p>
            <a:r>
              <a:rPr lang="fr-FR" altLang="fr-FR" sz="1600" dirty="0" err="1"/>
              <a:t>s</a:t>
            </a:r>
            <a:r>
              <a:rPr lang="fr-FR" altLang="fr-FR" sz="1600" dirty="0" err="1" smtClean="0"/>
              <a:t>trongly</a:t>
            </a:r>
            <a:r>
              <a:rPr lang="fr-FR" altLang="fr-FR" sz="1600" dirty="0" smtClean="0"/>
              <a:t> turbulent </a:t>
            </a:r>
            <a:r>
              <a:rPr lang="fr-FR" altLang="fr-FR" sz="1600" dirty="0" err="1" smtClean="0"/>
              <a:t>regimes</a:t>
            </a:r>
            <a:r>
              <a:rPr lang="fr-FR" altLang="fr-FR" sz="1600" dirty="0" smtClean="0"/>
              <a:t> on </a:t>
            </a:r>
            <a:r>
              <a:rPr lang="fr-FR" altLang="fr-FR" sz="1600" dirty="0" err="1" smtClean="0"/>
              <a:t>relatively</a:t>
            </a:r>
            <a:endParaRPr lang="fr-FR" altLang="fr-FR" sz="1600" dirty="0" smtClean="0"/>
          </a:p>
          <a:p>
            <a:r>
              <a:rPr lang="fr-FR" altLang="fr-FR" sz="1600" dirty="0" err="1"/>
              <a:t>c</a:t>
            </a:r>
            <a:r>
              <a:rPr lang="fr-FR" altLang="fr-FR" sz="1600" dirty="0" err="1" smtClean="0"/>
              <a:t>oase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grids</a:t>
            </a:r>
            <a:endParaRPr lang="fr-FR" altLang="fr-FR" sz="1600" dirty="0" smtClean="0"/>
          </a:p>
          <a:p>
            <a:endParaRPr lang="fr-FR" alt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4271857" y="5805264"/>
            <a:ext cx="469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7030A0"/>
                </a:solidFill>
              </a:rPr>
              <a:t>www.astro.umontreal.ca</a:t>
            </a:r>
            <a:r>
              <a:rPr lang="fr-FR" sz="2000" dirty="0" smtClean="0">
                <a:solidFill>
                  <a:srgbClr val="7030A0"/>
                </a:solidFill>
              </a:rPr>
              <a:t>/~</a:t>
            </a:r>
            <a:r>
              <a:rPr lang="fr-FR" sz="2000" dirty="0" err="1" smtClean="0">
                <a:solidFill>
                  <a:srgbClr val="7030A0"/>
                </a:solidFill>
              </a:rPr>
              <a:t>paulchar</a:t>
            </a:r>
            <a:r>
              <a:rPr lang="fr-FR" sz="2000" dirty="0" smtClean="0">
                <a:solidFill>
                  <a:srgbClr val="7030A0"/>
                </a:solidFill>
              </a:rPr>
              <a:t>/</a:t>
            </a:r>
            <a:r>
              <a:rPr lang="fr-FR" sz="2000" dirty="0" err="1" smtClean="0">
                <a:solidFill>
                  <a:srgbClr val="7030A0"/>
                </a:solidFill>
              </a:rPr>
              <a:t>grps</a:t>
            </a:r>
            <a:endParaRPr lang="fr-FR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12212" cy="692696"/>
          </a:xfrm>
        </p:spPr>
        <p:txBody>
          <a:bodyPr/>
          <a:lstStyle/>
          <a:p>
            <a:pPr eaLnBrk="1" hangingPunct="1"/>
            <a:r>
              <a:rPr lang="fr-FR" altLang="fr-FR" sz="3200" b="1" dirty="0" smtClean="0">
                <a:solidFill>
                  <a:srgbClr val="FF0000"/>
                </a:solidFill>
              </a:rPr>
              <a:t>Large-</a:t>
            </a:r>
            <a:r>
              <a:rPr lang="fr-FR" altLang="fr-FR" sz="3200" b="1" dirty="0" err="1" smtClean="0">
                <a:solidFill>
                  <a:srgbClr val="FF0000"/>
                </a:solidFill>
              </a:rPr>
              <a:t>scale</a:t>
            </a:r>
            <a:r>
              <a:rPr lang="fr-FR" altLang="fr-FR" sz="32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3200" b="1" dirty="0" err="1" smtClean="0">
                <a:solidFill>
                  <a:srgbClr val="FF0000"/>
                </a:solidFill>
              </a:rPr>
              <a:t>solar-like</a:t>
            </a:r>
            <a:r>
              <a:rPr lang="fr-FR" altLang="fr-FR" sz="3200" b="1" dirty="0" smtClean="0">
                <a:solidFill>
                  <a:srgbClr val="FF0000"/>
                </a:solidFill>
              </a:rPr>
              <a:t> </a:t>
            </a:r>
            <a:r>
              <a:rPr lang="fr-FR" altLang="fr-FR" sz="3200" b="1" dirty="0" err="1" smtClean="0">
                <a:solidFill>
                  <a:srgbClr val="FF0000"/>
                </a:solidFill>
              </a:rPr>
              <a:t>magnetic</a:t>
            </a:r>
            <a:r>
              <a:rPr lang="fr-FR" altLang="fr-FR" sz="3200" b="1" dirty="0" smtClean="0">
                <a:solidFill>
                  <a:srgbClr val="FF0000"/>
                </a:solidFill>
              </a:rPr>
              <a:t> cycles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pic>
        <p:nvPicPr>
          <p:cNvPr id="3" name="T_Bx_50% (Converted)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902072"/>
            <a:ext cx="762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0723" y="5601434"/>
            <a:ext cx="8449749" cy="1015663"/>
          </a:xfrm>
          <a:prstGeom prst="rect">
            <a:avLst/>
          </a:prstGeom>
          <a:noFill/>
          <a:ln w="38100">
            <a:solidFill>
              <a:srgbClr val="881599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7030A0"/>
                </a:solidFill>
              </a:rPr>
              <a:t>Dynamically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cosnsistent</a:t>
            </a:r>
            <a:r>
              <a:rPr lang="fr-FR" sz="2000" dirty="0" smtClean="0">
                <a:solidFill>
                  <a:srgbClr val="7030A0"/>
                </a:solidFill>
              </a:rPr>
              <a:t> on all </a:t>
            </a:r>
            <a:r>
              <a:rPr lang="fr-FR" sz="2000" dirty="0" err="1" smtClean="0">
                <a:solidFill>
                  <a:srgbClr val="7030A0"/>
                </a:solidFill>
              </a:rPr>
              <a:t>resolved</a:t>
            </a:r>
            <a:r>
              <a:rPr lang="fr-FR" sz="2000" dirty="0" smtClean="0">
                <a:solidFill>
                  <a:srgbClr val="7030A0"/>
                </a:solidFill>
              </a:rPr>
              <a:t> spatial and temporal </a:t>
            </a:r>
            <a:r>
              <a:rPr lang="fr-FR" sz="2000" dirty="0" err="1" smtClean="0">
                <a:solidFill>
                  <a:srgbClr val="7030A0"/>
                </a:solidFill>
              </a:rPr>
              <a:t>scales</a:t>
            </a:r>
            <a:r>
              <a:rPr lang="fr-FR" sz="2000" dirty="0" smtClean="0">
                <a:solidFill>
                  <a:srgbClr val="7030A0"/>
                </a:solidFill>
              </a:rPr>
              <a:t>; </a:t>
            </a:r>
            <a:r>
              <a:rPr lang="fr-FR" sz="2000" dirty="0" err="1" smtClean="0">
                <a:solidFill>
                  <a:srgbClr val="7030A0"/>
                </a:solidFill>
              </a:rPr>
              <a:t>thus</a:t>
            </a:r>
            <a:endParaRPr lang="fr-FR" sz="2000" dirty="0" smtClean="0">
              <a:solidFill>
                <a:srgbClr val="7030A0"/>
              </a:solidFill>
            </a:endParaRPr>
          </a:p>
          <a:p>
            <a:r>
              <a:rPr lang="fr-FR" sz="2000" dirty="0" err="1" smtClean="0">
                <a:solidFill>
                  <a:srgbClr val="7030A0"/>
                </a:solidFill>
              </a:rPr>
              <a:t>allows</a:t>
            </a:r>
            <a:r>
              <a:rPr lang="fr-FR" sz="2000" dirty="0" smtClean="0">
                <a:solidFill>
                  <a:srgbClr val="7030A0"/>
                </a:solidFill>
              </a:rPr>
              <a:t> to </a:t>
            </a:r>
            <a:r>
              <a:rPr lang="fr-FR" sz="2000" dirty="0" err="1" smtClean="0">
                <a:solidFill>
                  <a:srgbClr val="7030A0"/>
                </a:solidFill>
              </a:rPr>
              <a:t>identify</a:t>
            </a:r>
            <a:r>
              <a:rPr lang="fr-FR" sz="2000" dirty="0" smtClean="0">
                <a:solidFill>
                  <a:srgbClr val="7030A0"/>
                </a:solidFill>
              </a:rPr>
              <a:t> and </a:t>
            </a:r>
            <a:r>
              <a:rPr lang="fr-FR" sz="2000" dirty="0" err="1" smtClean="0">
                <a:solidFill>
                  <a:srgbClr val="7030A0"/>
                </a:solidFill>
              </a:rPr>
              <a:t>quantify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mechanisms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leading</a:t>
            </a:r>
            <a:r>
              <a:rPr lang="fr-FR" sz="2000" dirty="0" smtClean="0">
                <a:solidFill>
                  <a:srgbClr val="7030A0"/>
                </a:solidFill>
              </a:rPr>
              <a:t> to cycle </a:t>
            </a:r>
            <a:r>
              <a:rPr lang="fr-FR" sz="2000" dirty="0" err="1" smtClean="0">
                <a:solidFill>
                  <a:srgbClr val="7030A0"/>
                </a:solidFill>
              </a:rPr>
              <a:t>variability</a:t>
            </a:r>
            <a:r>
              <a:rPr lang="fr-FR" sz="2000" dirty="0" smtClean="0">
                <a:solidFill>
                  <a:srgbClr val="7030A0"/>
                </a:solidFill>
              </a:rPr>
              <a:t>,</a:t>
            </a:r>
          </a:p>
          <a:p>
            <a:r>
              <a:rPr lang="fr-FR" sz="2000" dirty="0" err="1">
                <a:solidFill>
                  <a:srgbClr val="7030A0"/>
                </a:solidFill>
              </a:rPr>
              <a:t>i</a:t>
            </a:r>
            <a:r>
              <a:rPr lang="fr-FR" sz="2000" dirty="0" err="1" smtClean="0">
                <a:solidFill>
                  <a:srgbClr val="7030A0"/>
                </a:solidFill>
              </a:rPr>
              <a:t>rradiance</a:t>
            </a:r>
            <a:r>
              <a:rPr lang="fr-FR" sz="2000" dirty="0" smtClean="0">
                <a:solidFill>
                  <a:srgbClr val="7030A0"/>
                </a:solidFill>
              </a:rPr>
              <a:t> modulation, </a:t>
            </a:r>
            <a:r>
              <a:rPr lang="fr-FR" sz="2000" dirty="0" err="1" smtClean="0">
                <a:solidFill>
                  <a:srgbClr val="7030A0"/>
                </a:solidFill>
              </a:rPr>
              <a:t>torsional</a:t>
            </a:r>
            <a:r>
              <a:rPr lang="fr-FR" sz="2000" dirty="0" smtClean="0">
                <a:solidFill>
                  <a:srgbClr val="7030A0"/>
                </a:solidFill>
              </a:rPr>
              <a:t> oscillations, etc.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4437112"/>
            <a:ext cx="8820043" cy="1015663"/>
          </a:xfrm>
          <a:prstGeom prst="rect">
            <a:avLst/>
          </a:prstGeom>
          <a:noFill/>
          <a:ln w="38100">
            <a:solidFill>
              <a:srgbClr val="881599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7030A0"/>
                </a:solidFill>
              </a:rPr>
              <a:t>Simulations </a:t>
            </a:r>
            <a:r>
              <a:rPr lang="fr-FR" sz="2000" dirty="0" err="1" smtClean="0">
                <a:solidFill>
                  <a:srgbClr val="7030A0"/>
                </a:solidFill>
              </a:rPr>
              <a:t>generate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regular</a:t>
            </a:r>
            <a:r>
              <a:rPr lang="fr-FR" sz="2000" dirty="0" smtClean="0">
                <a:solidFill>
                  <a:srgbClr val="7030A0"/>
                </a:solidFill>
              </a:rPr>
              <a:t> large-</a:t>
            </a:r>
            <a:r>
              <a:rPr lang="fr-FR" sz="2000" dirty="0" err="1" smtClean="0">
                <a:solidFill>
                  <a:srgbClr val="7030A0"/>
                </a:solidFill>
              </a:rPr>
              <a:t>scale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magnetic</a:t>
            </a:r>
            <a:r>
              <a:rPr lang="fr-FR" sz="2000" dirty="0" smtClean="0">
                <a:solidFill>
                  <a:srgbClr val="7030A0"/>
                </a:solidFill>
              </a:rPr>
              <a:t> cycles </a:t>
            </a:r>
            <a:r>
              <a:rPr lang="fr-FR" sz="2000" dirty="0" err="1" smtClean="0">
                <a:solidFill>
                  <a:srgbClr val="7030A0"/>
                </a:solidFill>
              </a:rPr>
              <a:t>with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multidecadal</a:t>
            </a:r>
            <a:endParaRPr lang="fr-FR" sz="2000" dirty="0" smtClean="0">
              <a:solidFill>
                <a:srgbClr val="7030A0"/>
              </a:solidFill>
            </a:endParaRPr>
          </a:p>
          <a:p>
            <a:r>
              <a:rPr lang="fr-FR" sz="2000" dirty="0" err="1" smtClean="0">
                <a:solidFill>
                  <a:srgbClr val="7030A0"/>
                </a:solidFill>
              </a:rPr>
              <a:t>periods</a:t>
            </a:r>
            <a:r>
              <a:rPr lang="fr-FR" sz="2000" dirty="0" smtClean="0">
                <a:solidFill>
                  <a:srgbClr val="7030A0"/>
                </a:solidFill>
              </a:rPr>
              <a:t>, good </a:t>
            </a:r>
            <a:r>
              <a:rPr lang="fr-FR" sz="2000" dirty="0" err="1" smtClean="0">
                <a:solidFill>
                  <a:srgbClr val="7030A0"/>
                </a:solidFill>
              </a:rPr>
              <a:t>hemispheric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synchrony</a:t>
            </a:r>
            <a:r>
              <a:rPr lang="fr-FR" sz="2000" dirty="0" smtClean="0">
                <a:solidFill>
                  <a:srgbClr val="7030A0"/>
                </a:solidFill>
              </a:rPr>
              <a:t>, </a:t>
            </a:r>
            <a:r>
              <a:rPr lang="fr-FR" sz="2000" dirty="0" err="1" smtClean="0">
                <a:solidFill>
                  <a:srgbClr val="7030A0"/>
                </a:solidFill>
              </a:rPr>
              <a:t>kG-strengh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magnetic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fields</a:t>
            </a:r>
            <a:r>
              <a:rPr lang="fr-FR" sz="2000" dirty="0" smtClean="0">
                <a:solidFill>
                  <a:srgbClr val="7030A0"/>
                </a:solidFill>
              </a:rPr>
              <a:t>, and</a:t>
            </a:r>
          </a:p>
          <a:p>
            <a:r>
              <a:rPr lang="fr-FR" sz="2000" dirty="0" smtClean="0">
                <a:solidFill>
                  <a:srgbClr val="7030A0"/>
                </a:solidFill>
              </a:rPr>
              <a:t>cycle-</a:t>
            </a:r>
            <a:r>
              <a:rPr lang="fr-FR" sz="2000" dirty="0" err="1" smtClean="0">
                <a:solidFill>
                  <a:srgbClr val="7030A0"/>
                </a:solidFill>
              </a:rPr>
              <a:t>driven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rotational</a:t>
            </a:r>
            <a:r>
              <a:rPr lang="fr-FR" sz="2000" dirty="0" smtClean="0">
                <a:solidFill>
                  <a:srgbClr val="7030A0"/>
                </a:solidFill>
              </a:rPr>
              <a:t> oscillations: all </a:t>
            </a:r>
            <a:r>
              <a:rPr lang="fr-FR" sz="2000" dirty="0" err="1" smtClean="0">
                <a:solidFill>
                  <a:srgbClr val="7030A0"/>
                </a:solidFill>
              </a:rPr>
              <a:t>solar-like</a:t>
            </a:r>
            <a:r>
              <a:rPr lang="fr-FR" sz="2000" dirty="0" smtClean="0">
                <a:solidFill>
                  <a:srgbClr val="7030A0"/>
                </a:solidFill>
              </a:rPr>
              <a:t>, and as </a:t>
            </a:r>
            <a:r>
              <a:rPr lang="fr-FR" sz="2000" dirty="0" err="1" smtClean="0">
                <a:solidFill>
                  <a:srgbClr val="7030A0"/>
                </a:solidFill>
              </a:rPr>
              <a:t>yet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unsurpassed</a:t>
            </a:r>
            <a:r>
              <a:rPr lang="fr-FR" sz="2000" dirty="0" smtClean="0">
                <a:solidFill>
                  <a:srgbClr val="7030A0"/>
                </a:solidFill>
              </a:rPr>
              <a:t>!</a:t>
            </a:r>
            <a:endParaRPr lang="fr-FR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128</Words>
  <Application>Microsoft Macintosh PowerPoint</Application>
  <PresentationFormat>Présentation à l'écran (4:3)</PresentationFormat>
  <Paragraphs>23</Paragraphs>
  <Slides>2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ＭＳ Ｐゴシック</vt:lpstr>
      <vt:lpstr>Arial</vt:lpstr>
      <vt:lpstr>Nouvelle présentation</vt:lpstr>
      <vt:lpstr>Global simulations of MHD solar convection </vt:lpstr>
      <vt:lpstr>Large-scale solar-like magnetic cycles</vt:lpstr>
    </vt:vector>
  </TitlesOfParts>
  <Company>Paul Charbonneau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L’astrophysique théorique  Paul Charbonneau  Département de Physique, Université de Montréal</dc:title>
  <dc:creator>Paul Charbonneau</dc:creator>
  <cp:lastModifiedBy>Utilisateur de Microsoft Office</cp:lastModifiedBy>
  <cp:revision>33</cp:revision>
  <dcterms:created xsi:type="dcterms:W3CDTF">2011-02-23T15:32:26Z</dcterms:created>
  <dcterms:modified xsi:type="dcterms:W3CDTF">2017-11-17T16:01:42Z</dcterms:modified>
</cp:coreProperties>
</file>