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6"/>
  </p:notesMasterIdLst>
  <p:sldIdLst>
    <p:sldId id="495" r:id="rId2"/>
    <p:sldId id="476" r:id="rId3"/>
    <p:sldId id="605" r:id="rId4"/>
    <p:sldId id="586" r:id="rId5"/>
    <p:sldId id="559" r:id="rId6"/>
    <p:sldId id="607" r:id="rId7"/>
    <p:sldId id="606" r:id="rId8"/>
    <p:sldId id="560" r:id="rId9"/>
    <p:sldId id="601" r:id="rId10"/>
    <p:sldId id="556" r:id="rId11"/>
    <p:sldId id="598" r:id="rId12"/>
    <p:sldId id="602" r:id="rId13"/>
    <p:sldId id="477" r:id="rId14"/>
    <p:sldId id="557" r:id="rId15"/>
    <p:sldId id="609" r:id="rId16"/>
    <p:sldId id="600" r:id="rId17"/>
    <p:sldId id="608" r:id="rId18"/>
    <p:sldId id="471" r:id="rId19"/>
    <p:sldId id="612" r:id="rId20"/>
    <p:sldId id="611" r:id="rId21"/>
    <p:sldId id="542" r:id="rId22"/>
    <p:sldId id="610" r:id="rId23"/>
    <p:sldId id="615" r:id="rId24"/>
    <p:sldId id="613" r:id="rId25"/>
    <p:sldId id="616" r:id="rId26"/>
    <p:sldId id="617" r:id="rId27"/>
    <p:sldId id="618" r:id="rId28"/>
    <p:sldId id="621" r:id="rId29"/>
    <p:sldId id="619" r:id="rId30"/>
    <p:sldId id="573" r:id="rId31"/>
    <p:sldId id="577" r:id="rId32"/>
    <p:sldId id="480" r:id="rId33"/>
    <p:sldId id="566" r:id="rId34"/>
    <p:sldId id="576" r:id="rId35"/>
    <p:sldId id="620" r:id="rId36"/>
    <p:sldId id="604" r:id="rId37"/>
    <p:sldId id="594" r:id="rId38"/>
    <p:sldId id="596" r:id="rId39"/>
    <p:sldId id="575" r:id="rId40"/>
    <p:sldId id="570" r:id="rId41"/>
    <p:sldId id="580" r:id="rId42"/>
    <p:sldId id="561" r:id="rId43"/>
    <p:sldId id="584" r:id="rId44"/>
    <p:sldId id="599" r:id="rId45"/>
    <p:sldId id="475" r:id="rId46"/>
    <p:sldId id="474" r:id="rId47"/>
    <p:sldId id="558" r:id="rId48"/>
    <p:sldId id="552" r:id="rId49"/>
    <p:sldId id="572" r:id="rId50"/>
    <p:sldId id="582" r:id="rId51"/>
    <p:sldId id="491" r:id="rId52"/>
    <p:sldId id="547" r:id="rId53"/>
    <p:sldId id="597" r:id="rId54"/>
    <p:sldId id="581" r:id="rId55"/>
    <p:sldId id="569" r:id="rId56"/>
    <p:sldId id="565" r:id="rId57"/>
    <p:sldId id="568" r:id="rId58"/>
    <p:sldId id="567" r:id="rId59"/>
    <p:sldId id="571" r:id="rId60"/>
    <p:sldId id="518" r:id="rId61"/>
    <p:sldId id="555" r:id="rId62"/>
    <p:sldId id="534" r:id="rId63"/>
    <p:sldId id="564" r:id="rId64"/>
    <p:sldId id="592" r:id="rId65"/>
  </p:sldIdLst>
  <p:sldSz cx="9144000" cy="6858000" type="screen4x3"/>
  <p:notesSz cx="6858000" cy="9144000"/>
  <p:defaultTextStyle>
    <a:defPPr>
      <a:defRPr lang="fr-FR"/>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0E19"/>
    <a:srgbClr val="FFF00B"/>
    <a:srgbClr val="02F403"/>
    <a:srgbClr val="FF9505"/>
    <a:srgbClr val="A99F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9216"/>
    <p:restoredTop sz="90957"/>
  </p:normalViewPr>
  <p:slideViewPr>
    <p:cSldViewPr>
      <p:cViewPr>
        <p:scale>
          <a:sx n="100" d="100"/>
          <a:sy n="100" d="100"/>
        </p:scale>
        <p:origin x="216" y="-3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67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notesMaster" Target="notesMasters/notesMaster1.xml"/><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fr-FR" altLang="fr-FR"/>
          </a:p>
        </p:txBody>
      </p:sp>
      <p:sp>
        <p:nvSpPr>
          <p:cNvPr id="4099"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fr-FR" altLang="fr-FR"/>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ltLang="fr-FR" noProof="0" smtClean="0"/>
              <a:t>Cliquez pour modifier les styles du texte du masque</a:t>
            </a:r>
          </a:p>
          <a:p>
            <a:pPr lvl="1"/>
            <a:r>
              <a:rPr lang="fr-FR" altLang="fr-FR" noProof="0" smtClean="0"/>
              <a:t>Deuxième niveau</a:t>
            </a:r>
          </a:p>
          <a:p>
            <a:pPr lvl="2"/>
            <a:r>
              <a:rPr lang="fr-FR" altLang="fr-FR" noProof="0" smtClean="0"/>
              <a:t>Troisième niveau</a:t>
            </a:r>
          </a:p>
          <a:p>
            <a:pPr lvl="3"/>
            <a:r>
              <a:rPr lang="fr-FR" altLang="fr-FR" noProof="0" smtClean="0"/>
              <a:t>Quatrième niveau</a:t>
            </a:r>
          </a:p>
          <a:p>
            <a:pPr lvl="4"/>
            <a:r>
              <a:rPr lang="fr-FR" altLang="fr-FR" noProof="0" smtClean="0"/>
              <a:t>Cinquième niveau</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fr-FR" altLang="fr-FR"/>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C4FF006A-4CA6-1E49-98D8-780AC79BDDEB}" type="slidenum">
              <a:rPr lang="fr-FR" altLang="fr-FR"/>
              <a:pPr>
                <a:defRPr/>
              </a:pPr>
              <a:t>‹#›</a:t>
            </a:fld>
            <a:endParaRPr lang="fr-FR" altLang="fr-FR"/>
          </a:p>
        </p:txBody>
      </p:sp>
    </p:spTree>
    <p:extLst>
      <p:ext uri="{BB962C8B-B14F-4D97-AF65-F5344CB8AC3E}">
        <p14:creationId xmlns:p14="http://schemas.microsoft.com/office/powerpoint/2010/main" val="13703562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B509851-985D-6443-A600-824F117221FD}" type="slidenum">
              <a:rPr lang="fr-FR" altLang="fr-FR" sz="1200"/>
              <a:pPr/>
              <a:t>1</a:t>
            </a:fld>
            <a:endParaRPr lang="fr-FR" altLang="fr-FR" sz="1200"/>
          </a:p>
        </p:txBody>
      </p:sp>
      <p:sp>
        <p:nvSpPr>
          <p:cNvPr id="547842" name="Rectangle 2"/>
          <p:cNvSpPr>
            <a:spLocks noGrp="1" noRot="1" noChangeAspect="1" noChangeArrowheads="1"/>
          </p:cNvSpPr>
          <p:nvPr>
            <p:ph type="sldImg"/>
          </p:nvPr>
        </p:nvSpPr>
        <p:spPr>
          <a:solidFill>
            <a:srgbClr val="FFFFFF"/>
          </a:solidFill>
          <a:ln/>
        </p:spPr>
      </p:sp>
      <p:sp>
        <p:nvSpPr>
          <p:cNvPr id="15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962796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C510E18-3A53-B14B-8FEC-6BC635E8B6AB}" type="slidenum">
              <a:rPr lang="fr-FR" altLang="fr-FR" sz="1200"/>
              <a:pPr/>
              <a:t>10</a:t>
            </a:fld>
            <a:endParaRPr lang="fr-FR" altLang="fr-FR" sz="1200"/>
          </a:p>
        </p:txBody>
      </p:sp>
      <p:sp>
        <p:nvSpPr>
          <p:cNvPr id="583682" name="Rectangle 2"/>
          <p:cNvSpPr>
            <a:spLocks noGrp="1" noRot="1" noChangeAspect="1" noChangeArrowheads="1"/>
          </p:cNvSpPr>
          <p:nvPr>
            <p:ph type="sldImg"/>
          </p:nvPr>
        </p:nvSpPr>
        <p:spPr>
          <a:solidFill>
            <a:srgbClr val="FFFFFF"/>
          </a:solidFill>
          <a:ln/>
        </p:spPr>
      </p:sp>
      <p:sp>
        <p:nvSpPr>
          <p:cNvPr id="481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0078181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C27B47A4-D7FB-EC4B-B1A5-3971155A35C9}" type="slidenum">
              <a:rPr lang="fr-FR" altLang="fr-FR" sz="1200"/>
              <a:pPr/>
              <a:t>11</a:t>
            </a:fld>
            <a:endParaRPr lang="fr-FR" altLang="fr-FR" sz="1200"/>
          </a:p>
        </p:txBody>
      </p:sp>
      <p:sp>
        <p:nvSpPr>
          <p:cNvPr id="583682" name="Rectangle 2"/>
          <p:cNvSpPr>
            <a:spLocks noGrp="1" noRot="1" noChangeAspect="1" noChangeArrowheads="1"/>
          </p:cNvSpPr>
          <p:nvPr>
            <p:ph type="sldImg"/>
          </p:nvPr>
        </p:nvSpPr>
        <p:spPr>
          <a:solidFill>
            <a:srgbClr val="FFFFFF"/>
          </a:solidFill>
          <a:ln/>
        </p:spPr>
      </p:sp>
      <p:sp>
        <p:nvSpPr>
          <p:cNvPr id="501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1968290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C712F29-D88A-1E42-AD7F-54C9056509F0}" type="slidenum">
              <a:rPr lang="fr-FR" altLang="fr-FR" sz="1200"/>
              <a:pPr/>
              <a:t>12</a:t>
            </a:fld>
            <a:endParaRPr lang="fr-FR" altLang="fr-FR" sz="1200"/>
          </a:p>
        </p:txBody>
      </p:sp>
      <p:sp>
        <p:nvSpPr>
          <p:cNvPr id="510978" name="Rectangle 2"/>
          <p:cNvSpPr>
            <a:spLocks noGrp="1" noRot="1" noChangeAspect="1" noChangeArrowheads="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987303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DB6AEE85-E372-9C4E-99C4-EED755D9EE60}" type="slidenum">
              <a:rPr lang="fr-FR" altLang="fr-FR" sz="1200"/>
              <a:pPr/>
              <a:t>13</a:t>
            </a:fld>
            <a:endParaRPr lang="fr-FR" altLang="fr-FR" sz="1200"/>
          </a:p>
        </p:txBody>
      </p:sp>
      <p:sp>
        <p:nvSpPr>
          <p:cNvPr id="510978" name="Rectangle 2"/>
          <p:cNvSpPr>
            <a:spLocks noGrp="1" noRot="1" noChangeAspect="1" noChangeArrowheads="1"/>
          </p:cNvSpPr>
          <p:nvPr>
            <p:ph type="sldImg"/>
          </p:nvPr>
        </p:nvSpPr>
        <p:spPr>
          <a:solidFill>
            <a:srgbClr val="FFFFFF"/>
          </a:solidFill>
          <a:ln/>
        </p:spPr>
      </p:sp>
      <p:sp>
        <p:nvSpPr>
          <p:cNvPr id="747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5754336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D5C20A6D-FB3C-834D-A43E-67C2FEAD3634}" type="slidenum">
              <a:rPr lang="fr-FR" altLang="fr-FR" sz="1200"/>
              <a:pPr/>
              <a:t>14</a:t>
            </a:fld>
            <a:endParaRPr lang="fr-FR" altLang="fr-FR" sz="1200"/>
          </a:p>
        </p:txBody>
      </p:sp>
      <p:sp>
        <p:nvSpPr>
          <p:cNvPr id="583682" name="Rectangle 2"/>
          <p:cNvSpPr>
            <a:spLocks noGrp="1" noRot="1" noChangeAspect="1" noChangeArrowheads="1"/>
          </p:cNvSpPr>
          <p:nvPr>
            <p:ph type="sldImg"/>
          </p:nvPr>
        </p:nvSpPr>
        <p:spPr>
          <a:solidFill>
            <a:srgbClr val="FFFFFF"/>
          </a:solidFill>
          <a:ln/>
        </p:spPr>
      </p:sp>
      <p:sp>
        <p:nvSpPr>
          <p:cNvPr id="522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7740895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470A609-9195-6547-9F36-613CEE0832CD}" type="slidenum">
              <a:rPr lang="fr-FR" altLang="fr-FR" sz="1200"/>
              <a:pPr/>
              <a:t>15</a:t>
            </a:fld>
            <a:endParaRPr lang="fr-FR" altLang="fr-FR" sz="1200"/>
          </a:p>
        </p:txBody>
      </p:sp>
      <p:sp>
        <p:nvSpPr>
          <p:cNvPr id="508930" name="Rectangle 2"/>
          <p:cNvSpPr>
            <a:spLocks noGrp="1" noRot="1" noChangeAspect="1" noChangeArrowheads="1"/>
          </p:cNvSpPr>
          <p:nvPr>
            <p:ph type="sldImg"/>
          </p:nvPr>
        </p:nvSpPr>
        <p:spPr>
          <a:solidFill>
            <a:srgbClr val="FFFFFF"/>
          </a:solidFill>
          <a:ln/>
        </p:spPr>
      </p:sp>
      <p:sp>
        <p:nvSpPr>
          <p:cNvPr id="624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9722575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8866C40A-0995-0E42-BAA0-09ADD6F4EECA}" type="slidenum">
              <a:rPr lang="fr-FR" altLang="fr-FR" sz="1200"/>
              <a:pPr/>
              <a:t>16</a:t>
            </a:fld>
            <a:endParaRPr lang="fr-FR" altLang="fr-FR" sz="1200"/>
          </a:p>
        </p:txBody>
      </p:sp>
      <p:sp>
        <p:nvSpPr>
          <p:cNvPr id="593922" name="Rectangle 2"/>
          <p:cNvSpPr>
            <a:spLocks noGrp="1" noRot="1" noChangeAspect="1" noChangeArrowheads="1"/>
          </p:cNvSpPr>
          <p:nvPr>
            <p:ph type="sldImg"/>
          </p:nvPr>
        </p:nvSpPr>
        <p:spPr>
          <a:solidFill>
            <a:srgbClr val="FFFFFF"/>
          </a:solidFill>
          <a:ln/>
        </p:spPr>
      </p:sp>
      <p:sp>
        <p:nvSpPr>
          <p:cNvPr id="542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460666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23ED2F02-3267-B643-9C43-3CBD6FB1BB0C}" type="slidenum">
              <a:rPr lang="fr-FR" altLang="fr-FR" sz="1200"/>
              <a:pPr/>
              <a:t>17</a:t>
            </a:fld>
            <a:endParaRPr lang="fr-FR" altLang="fr-FR" sz="1200"/>
          </a:p>
        </p:txBody>
      </p:sp>
      <p:sp>
        <p:nvSpPr>
          <p:cNvPr id="593922" name="Rectangle 2"/>
          <p:cNvSpPr>
            <a:spLocks noGrp="1" noRot="1" noChangeAspect="1" noChangeArrowheads="1"/>
          </p:cNvSpPr>
          <p:nvPr>
            <p:ph type="sldImg"/>
          </p:nvPr>
        </p:nvSpPr>
        <p:spPr>
          <a:solidFill>
            <a:srgbClr val="FFFFFF"/>
          </a:solidFill>
          <a:ln/>
        </p:spPr>
      </p:sp>
      <p:sp>
        <p:nvSpPr>
          <p:cNvPr id="501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401927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7DF24E9A-176A-A945-BCD1-07BDD9D9A25D}" type="slidenum">
              <a:rPr lang="fr-FR" altLang="fr-FR" sz="1200"/>
              <a:pPr/>
              <a:t>18</a:t>
            </a:fld>
            <a:endParaRPr lang="fr-FR" altLang="fr-FR" sz="1200"/>
          </a:p>
        </p:txBody>
      </p:sp>
      <p:sp>
        <p:nvSpPr>
          <p:cNvPr id="498690" name="Rectangle 2"/>
          <p:cNvSpPr>
            <a:spLocks noGrp="1" noRot="1" noChangeAspect="1" noChangeArrowheads="1"/>
          </p:cNvSpPr>
          <p:nvPr>
            <p:ph type="sldImg"/>
          </p:nvPr>
        </p:nvSpPr>
        <p:spPr>
          <a:solidFill>
            <a:srgbClr val="FFFFFF"/>
          </a:solidFill>
          <a:ln/>
        </p:spPr>
      </p:sp>
      <p:sp>
        <p:nvSpPr>
          <p:cNvPr id="1116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125336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19D22BE5-A73A-9E46-B457-BC4B61732701}" type="slidenum">
              <a:rPr lang="fr-FR" altLang="fr-FR" sz="1200"/>
              <a:pPr/>
              <a:t>19</a:t>
            </a:fld>
            <a:endParaRPr lang="fr-FR" altLang="fr-FR" sz="1200"/>
          </a:p>
        </p:txBody>
      </p:sp>
      <p:sp>
        <p:nvSpPr>
          <p:cNvPr id="593922" name="Rectangle 2"/>
          <p:cNvSpPr>
            <a:spLocks noGrp="1" noRot="1" noChangeAspect="1" noChangeArrowheads="1"/>
          </p:cNvSpPr>
          <p:nvPr>
            <p:ph type="sldImg"/>
          </p:nvPr>
        </p:nvSpPr>
        <p:spPr>
          <a:solidFill>
            <a:srgbClr val="FFFFFF"/>
          </a:solidFill>
          <a:ln/>
        </p:spPr>
      </p:sp>
      <p:sp>
        <p:nvSpPr>
          <p:cNvPr id="911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143796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C09D4CF-72F1-2149-9619-5B2DC71F8D06}" type="slidenum">
              <a:rPr lang="fr-FR" altLang="fr-FR" sz="1200"/>
              <a:pPr/>
              <a:t>2</a:t>
            </a:fld>
            <a:endParaRPr lang="fr-FR" altLang="fr-FR" sz="1200"/>
          </a:p>
        </p:txBody>
      </p:sp>
      <p:sp>
        <p:nvSpPr>
          <p:cNvPr id="508930" name="Rectangle 2"/>
          <p:cNvSpPr>
            <a:spLocks noGrp="1" noRot="1" noChangeAspect="1" noChangeArrowheads="1"/>
          </p:cNvSpPr>
          <p:nvPr>
            <p:ph type="sldImg"/>
          </p:nvPr>
        </p:nvSpPr>
        <p:spPr>
          <a:solidFill>
            <a:srgbClr val="FFFFFF"/>
          </a:solidFill>
          <a:ln/>
        </p:spPr>
      </p:sp>
      <p:sp>
        <p:nvSpPr>
          <p:cNvPr id="235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9705143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470A609-9195-6547-9F36-613CEE0832CD}" type="slidenum">
              <a:rPr lang="fr-FR" altLang="fr-FR" sz="1200"/>
              <a:pPr/>
              <a:t>20</a:t>
            </a:fld>
            <a:endParaRPr lang="fr-FR" altLang="fr-FR" sz="1200"/>
          </a:p>
        </p:txBody>
      </p:sp>
      <p:sp>
        <p:nvSpPr>
          <p:cNvPr id="508930" name="Rectangle 2"/>
          <p:cNvSpPr>
            <a:spLocks noGrp="1" noRot="1" noChangeAspect="1" noChangeArrowheads="1"/>
          </p:cNvSpPr>
          <p:nvPr>
            <p:ph type="sldImg"/>
          </p:nvPr>
        </p:nvSpPr>
        <p:spPr>
          <a:solidFill>
            <a:srgbClr val="FFFFFF"/>
          </a:solidFill>
          <a:ln/>
        </p:spPr>
      </p:sp>
      <p:sp>
        <p:nvSpPr>
          <p:cNvPr id="624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9208212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D03009B5-B4D1-7144-99C6-DB59128CE85F}" type="slidenum">
              <a:rPr lang="fr-FR" altLang="fr-FR" sz="1200"/>
              <a:pPr/>
              <a:t>21</a:t>
            </a:fld>
            <a:endParaRPr lang="fr-FR" altLang="fr-FR" sz="1200"/>
          </a:p>
        </p:txBody>
      </p:sp>
      <p:sp>
        <p:nvSpPr>
          <p:cNvPr id="647170" name="Rectangle 2"/>
          <p:cNvSpPr>
            <a:spLocks noGrp="1" noRot="1" noChangeAspect="1" noChangeArrowheads="1"/>
          </p:cNvSpPr>
          <p:nvPr>
            <p:ph type="sldImg"/>
          </p:nvPr>
        </p:nvSpPr>
        <p:spPr>
          <a:solidFill>
            <a:srgbClr val="FFFFFF"/>
          </a:solidFill>
          <a:ln/>
        </p:spPr>
      </p:sp>
      <p:sp>
        <p:nvSpPr>
          <p:cNvPr id="1259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776106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470A609-9195-6547-9F36-613CEE0832CD}" type="slidenum">
              <a:rPr lang="fr-FR" altLang="fr-FR" sz="1200"/>
              <a:pPr/>
              <a:t>22</a:t>
            </a:fld>
            <a:endParaRPr lang="fr-FR" altLang="fr-FR" sz="1200"/>
          </a:p>
        </p:txBody>
      </p:sp>
      <p:sp>
        <p:nvSpPr>
          <p:cNvPr id="508930" name="Rectangle 2"/>
          <p:cNvSpPr>
            <a:spLocks noGrp="1" noRot="1" noChangeAspect="1" noChangeArrowheads="1"/>
          </p:cNvSpPr>
          <p:nvPr>
            <p:ph type="sldImg"/>
          </p:nvPr>
        </p:nvSpPr>
        <p:spPr>
          <a:solidFill>
            <a:srgbClr val="FFFFFF"/>
          </a:solidFill>
          <a:ln/>
        </p:spPr>
      </p:sp>
      <p:sp>
        <p:nvSpPr>
          <p:cNvPr id="624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5213895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8A4F5EB0-CEBC-694C-8E57-0A37D1B30CDF}" type="slidenum">
              <a:rPr lang="fr-FR" altLang="fr-FR" sz="1200"/>
              <a:pPr/>
              <a:t>23</a:t>
            </a:fld>
            <a:endParaRPr lang="fr-FR" altLang="fr-FR" sz="1200"/>
          </a:p>
        </p:txBody>
      </p:sp>
      <p:sp>
        <p:nvSpPr>
          <p:cNvPr id="655362" name="Rectangle 2"/>
          <p:cNvSpPr>
            <a:spLocks noGrp="1" noRot="1" noChangeAspect="1" noChangeArrowheads="1"/>
          </p:cNvSpPr>
          <p:nvPr>
            <p:ph type="sldImg"/>
          </p:nvPr>
        </p:nvSpPr>
        <p:spPr>
          <a:solidFill>
            <a:srgbClr val="FFFFFF"/>
          </a:solidFill>
          <a:ln/>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415555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470A609-9195-6547-9F36-613CEE0832CD}" type="slidenum">
              <a:rPr lang="fr-FR" altLang="fr-FR" sz="1200"/>
              <a:pPr/>
              <a:t>24</a:t>
            </a:fld>
            <a:endParaRPr lang="fr-FR" altLang="fr-FR" sz="1200"/>
          </a:p>
        </p:txBody>
      </p:sp>
      <p:sp>
        <p:nvSpPr>
          <p:cNvPr id="508930" name="Rectangle 2"/>
          <p:cNvSpPr>
            <a:spLocks noGrp="1" noRot="1" noChangeAspect="1" noChangeArrowheads="1"/>
          </p:cNvSpPr>
          <p:nvPr>
            <p:ph type="sldImg"/>
          </p:nvPr>
        </p:nvSpPr>
        <p:spPr>
          <a:solidFill>
            <a:srgbClr val="FFFFFF"/>
          </a:solidFill>
          <a:ln/>
        </p:spPr>
      </p:sp>
      <p:sp>
        <p:nvSpPr>
          <p:cNvPr id="624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3869905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470A609-9195-6547-9F36-613CEE0832CD}" type="slidenum">
              <a:rPr lang="fr-FR" altLang="fr-FR" sz="1200"/>
              <a:pPr/>
              <a:t>25</a:t>
            </a:fld>
            <a:endParaRPr lang="fr-FR" altLang="fr-FR" sz="1200"/>
          </a:p>
        </p:txBody>
      </p:sp>
      <p:sp>
        <p:nvSpPr>
          <p:cNvPr id="508930" name="Rectangle 2"/>
          <p:cNvSpPr>
            <a:spLocks noGrp="1" noRot="1" noChangeAspect="1" noChangeArrowheads="1"/>
          </p:cNvSpPr>
          <p:nvPr>
            <p:ph type="sldImg"/>
          </p:nvPr>
        </p:nvSpPr>
        <p:spPr>
          <a:solidFill>
            <a:srgbClr val="FFFFFF"/>
          </a:solidFill>
          <a:ln/>
        </p:spPr>
      </p:sp>
      <p:sp>
        <p:nvSpPr>
          <p:cNvPr id="624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2698164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470A609-9195-6547-9F36-613CEE0832CD}" type="slidenum">
              <a:rPr lang="fr-FR" altLang="fr-FR" sz="1200"/>
              <a:pPr/>
              <a:t>26</a:t>
            </a:fld>
            <a:endParaRPr lang="fr-FR" altLang="fr-FR" sz="1200"/>
          </a:p>
        </p:txBody>
      </p:sp>
      <p:sp>
        <p:nvSpPr>
          <p:cNvPr id="508930" name="Rectangle 2"/>
          <p:cNvSpPr>
            <a:spLocks noGrp="1" noRot="1" noChangeAspect="1" noChangeArrowheads="1"/>
          </p:cNvSpPr>
          <p:nvPr>
            <p:ph type="sldImg"/>
          </p:nvPr>
        </p:nvSpPr>
        <p:spPr>
          <a:solidFill>
            <a:srgbClr val="FFFFFF"/>
          </a:solidFill>
          <a:ln/>
        </p:spPr>
      </p:sp>
      <p:sp>
        <p:nvSpPr>
          <p:cNvPr id="624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1146948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470A609-9195-6547-9F36-613CEE0832CD}" type="slidenum">
              <a:rPr lang="fr-FR" altLang="fr-FR" sz="1200"/>
              <a:pPr/>
              <a:t>27</a:t>
            </a:fld>
            <a:endParaRPr lang="fr-FR" altLang="fr-FR" sz="1200"/>
          </a:p>
        </p:txBody>
      </p:sp>
      <p:sp>
        <p:nvSpPr>
          <p:cNvPr id="508930" name="Rectangle 2"/>
          <p:cNvSpPr>
            <a:spLocks noGrp="1" noRot="1" noChangeAspect="1" noChangeArrowheads="1"/>
          </p:cNvSpPr>
          <p:nvPr>
            <p:ph type="sldImg"/>
          </p:nvPr>
        </p:nvSpPr>
        <p:spPr>
          <a:solidFill>
            <a:srgbClr val="FFFFFF"/>
          </a:solidFill>
          <a:ln/>
        </p:spPr>
      </p:sp>
      <p:sp>
        <p:nvSpPr>
          <p:cNvPr id="624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9489705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470A609-9195-6547-9F36-613CEE0832CD}" type="slidenum">
              <a:rPr lang="fr-FR" altLang="fr-FR" sz="1200"/>
              <a:pPr/>
              <a:t>28</a:t>
            </a:fld>
            <a:endParaRPr lang="fr-FR" altLang="fr-FR" sz="1200"/>
          </a:p>
        </p:txBody>
      </p:sp>
      <p:sp>
        <p:nvSpPr>
          <p:cNvPr id="508930" name="Rectangle 2"/>
          <p:cNvSpPr>
            <a:spLocks noGrp="1" noRot="1" noChangeAspect="1" noChangeArrowheads="1"/>
          </p:cNvSpPr>
          <p:nvPr>
            <p:ph type="sldImg"/>
          </p:nvPr>
        </p:nvSpPr>
        <p:spPr>
          <a:solidFill>
            <a:srgbClr val="FFFFFF"/>
          </a:solidFill>
          <a:ln/>
        </p:spPr>
      </p:sp>
      <p:sp>
        <p:nvSpPr>
          <p:cNvPr id="624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2706640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9F326C8E-8052-6445-936D-3B58B87D6D6E}" type="slidenum">
              <a:rPr lang="fr-FR" altLang="fr-FR" sz="1200"/>
              <a:pPr/>
              <a:t>29</a:t>
            </a:fld>
            <a:endParaRPr lang="fr-FR" altLang="fr-FR" sz="1200"/>
          </a:p>
        </p:txBody>
      </p:sp>
      <p:sp>
        <p:nvSpPr>
          <p:cNvPr id="517122" name="Rectangle 2"/>
          <p:cNvSpPr>
            <a:spLocks noGrp="1" noRot="1" noChangeAspect="1" noChangeArrowheads="1"/>
          </p:cNvSpPr>
          <p:nvPr>
            <p:ph type="sldImg"/>
          </p:nvPr>
        </p:nvSpPr>
        <p:spPr>
          <a:solidFill>
            <a:srgbClr val="FFFFFF"/>
          </a:solidFill>
          <a:ln/>
        </p:spPr>
      </p:sp>
      <p:sp>
        <p:nvSpPr>
          <p:cNvPr id="931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021289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2BBB238-B0E5-4E4F-99CD-32A3DFB6C7C0}" type="slidenum">
              <a:rPr lang="fr-FR" altLang="fr-FR" sz="1200"/>
              <a:pPr/>
              <a:t>3</a:t>
            </a:fld>
            <a:endParaRPr lang="fr-FR" altLang="fr-FR" sz="1200"/>
          </a:p>
        </p:txBody>
      </p:sp>
      <p:sp>
        <p:nvSpPr>
          <p:cNvPr id="583682" name="Rectangle 2"/>
          <p:cNvSpPr>
            <a:spLocks noGrp="1" noRot="1" noChangeAspect="1" noChangeArrowheads="1"/>
          </p:cNvSpPr>
          <p:nvPr>
            <p:ph type="sldImg"/>
          </p:nvPr>
        </p:nvSpPr>
        <p:spPr>
          <a:solidFill>
            <a:srgbClr val="FFFFFF"/>
          </a:solidFill>
          <a:ln/>
        </p:spPr>
      </p:sp>
      <p:sp>
        <p:nvSpPr>
          <p:cNvPr id="378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584803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6B482C63-EA9D-FB48-9BAC-DF7D5D088F0B}" type="slidenum">
              <a:rPr lang="fr-FR" altLang="fr-FR" sz="1200"/>
              <a:pPr/>
              <a:t>30</a:t>
            </a:fld>
            <a:endParaRPr lang="fr-FR" altLang="fr-FR" sz="1200"/>
          </a:p>
        </p:txBody>
      </p:sp>
      <p:sp>
        <p:nvSpPr>
          <p:cNvPr id="593922" name="Rectangle 2"/>
          <p:cNvSpPr>
            <a:spLocks noGrp="1" noRot="1" noChangeAspect="1" noChangeArrowheads="1"/>
          </p:cNvSpPr>
          <p:nvPr>
            <p:ph type="sldImg"/>
          </p:nvPr>
        </p:nvSpPr>
        <p:spPr>
          <a:solidFill>
            <a:srgbClr val="FFFFFF"/>
          </a:solidFill>
          <a:ln/>
        </p:spPr>
      </p:sp>
      <p:sp>
        <p:nvSpPr>
          <p:cNvPr id="808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3201768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AE3CC335-6109-B243-B559-5D64E3681C9B}" type="slidenum">
              <a:rPr lang="fr-FR" altLang="fr-FR" sz="1200"/>
              <a:pPr/>
              <a:t>31</a:t>
            </a:fld>
            <a:endParaRPr lang="fr-FR" altLang="fr-FR" sz="1200"/>
          </a:p>
        </p:txBody>
      </p:sp>
      <p:sp>
        <p:nvSpPr>
          <p:cNvPr id="593922" name="Rectangle 2"/>
          <p:cNvSpPr>
            <a:spLocks noGrp="1" noRot="1" noChangeAspect="1" noChangeArrowheads="1"/>
          </p:cNvSpPr>
          <p:nvPr>
            <p:ph type="sldImg"/>
          </p:nvPr>
        </p:nvSpPr>
        <p:spPr>
          <a:solidFill>
            <a:srgbClr val="FFFFFF"/>
          </a:solidFill>
          <a:ln/>
        </p:spPr>
      </p:sp>
      <p:sp>
        <p:nvSpPr>
          <p:cNvPr id="8294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7666057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86E82202-EA86-8346-B889-03982A9C294D}" type="slidenum">
              <a:rPr lang="fr-FR" altLang="fr-FR" sz="1200"/>
              <a:pPr/>
              <a:t>32</a:t>
            </a:fld>
            <a:endParaRPr lang="fr-FR" altLang="fr-FR" sz="1200"/>
          </a:p>
        </p:txBody>
      </p:sp>
      <p:sp>
        <p:nvSpPr>
          <p:cNvPr id="517122" name="Rectangle 2"/>
          <p:cNvSpPr>
            <a:spLocks noGrp="1" noRot="1" noChangeAspect="1" noChangeArrowheads="1"/>
          </p:cNvSpPr>
          <p:nvPr>
            <p:ph type="sldImg"/>
          </p:nvPr>
        </p:nvSpPr>
        <p:spPr>
          <a:solidFill>
            <a:srgbClr val="FFFFFF"/>
          </a:solidFill>
          <a:ln/>
        </p:spPr>
      </p:sp>
      <p:sp>
        <p:nvSpPr>
          <p:cNvPr id="890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20727316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A405B466-E328-3442-BBBA-2BE3043F270B}" type="slidenum">
              <a:rPr lang="fr-FR" altLang="fr-FR" sz="1200"/>
              <a:pPr/>
              <a:t>33</a:t>
            </a:fld>
            <a:endParaRPr lang="fr-FR" altLang="fr-FR" sz="1200"/>
          </a:p>
        </p:txBody>
      </p:sp>
      <p:sp>
        <p:nvSpPr>
          <p:cNvPr id="593922" name="Rectangle 2"/>
          <p:cNvSpPr>
            <a:spLocks noGrp="1" noRot="1" noChangeAspect="1" noChangeArrowheads="1"/>
          </p:cNvSpPr>
          <p:nvPr>
            <p:ph type="sldImg"/>
          </p:nvPr>
        </p:nvSpPr>
        <p:spPr>
          <a:solidFill>
            <a:srgbClr val="FFFFFF"/>
          </a:solidFill>
          <a:ln/>
        </p:spPr>
      </p:sp>
      <p:sp>
        <p:nvSpPr>
          <p:cNvPr id="849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2340712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5EF8680-9065-2F41-993D-D5AF5DC24B6A}" type="slidenum">
              <a:rPr lang="fr-FR" altLang="fr-FR" sz="1200"/>
              <a:pPr/>
              <a:t>34</a:t>
            </a:fld>
            <a:endParaRPr lang="fr-FR" altLang="fr-FR" sz="1200"/>
          </a:p>
        </p:txBody>
      </p:sp>
      <p:sp>
        <p:nvSpPr>
          <p:cNvPr id="593922" name="Rectangle 2"/>
          <p:cNvSpPr>
            <a:spLocks noGrp="1" noRot="1" noChangeAspect="1" noChangeArrowheads="1"/>
          </p:cNvSpPr>
          <p:nvPr>
            <p:ph type="sldImg"/>
          </p:nvPr>
        </p:nvSpPr>
        <p:spPr>
          <a:solidFill>
            <a:srgbClr val="FFFFFF"/>
          </a:solidFill>
          <a:ln/>
        </p:spPr>
      </p:sp>
      <p:sp>
        <p:nvSpPr>
          <p:cNvPr id="870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9935125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86E82202-EA86-8346-B889-03982A9C294D}" type="slidenum">
              <a:rPr lang="fr-FR" altLang="fr-FR" sz="1200"/>
              <a:pPr/>
              <a:t>35</a:t>
            </a:fld>
            <a:endParaRPr lang="fr-FR" altLang="fr-FR" sz="1200"/>
          </a:p>
        </p:txBody>
      </p:sp>
      <p:sp>
        <p:nvSpPr>
          <p:cNvPr id="517122" name="Rectangle 2"/>
          <p:cNvSpPr>
            <a:spLocks noGrp="1" noRot="1" noChangeAspect="1" noChangeArrowheads="1"/>
          </p:cNvSpPr>
          <p:nvPr>
            <p:ph type="sldImg"/>
          </p:nvPr>
        </p:nvSpPr>
        <p:spPr>
          <a:solidFill>
            <a:srgbClr val="FFFFFF"/>
          </a:solidFill>
          <a:ln/>
        </p:spPr>
      </p:sp>
      <p:sp>
        <p:nvSpPr>
          <p:cNvPr id="890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2969822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470A609-9195-6547-9F36-613CEE0832CD}" type="slidenum">
              <a:rPr lang="fr-FR" altLang="fr-FR" sz="1200"/>
              <a:pPr/>
              <a:t>36</a:t>
            </a:fld>
            <a:endParaRPr lang="fr-FR" altLang="fr-FR" sz="1200"/>
          </a:p>
        </p:txBody>
      </p:sp>
      <p:sp>
        <p:nvSpPr>
          <p:cNvPr id="508930" name="Rectangle 2"/>
          <p:cNvSpPr>
            <a:spLocks noGrp="1" noRot="1" noChangeAspect="1" noChangeArrowheads="1"/>
          </p:cNvSpPr>
          <p:nvPr>
            <p:ph type="sldImg"/>
          </p:nvPr>
        </p:nvSpPr>
        <p:spPr>
          <a:solidFill>
            <a:srgbClr val="FFFFFF"/>
          </a:solidFill>
          <a:ln/>
        </p:spPr>
      </p:sp>
      <p:sp>
        <p:nvSpPr>
          <p:cNvPr id="624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215847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A9D57FD1-3AB5-7145-ACAC-C6BAE2D9E235}" type="slidenum">
              <a:rPr lang="fr-FR" altLang="fr-FR" sz="1200"/>
              <a:pPr/>
              <a:t>37</a:t>
            </a:fld>
            <a:endParaRPr lang="fr-FR" altLang="fr-FR" sz="1200"/>
          </a:p>
        </p:txBody>
      </p:sp>
      <p:sp>
        <p:nvSpPr>
          <p:cNvPr id="517122" name="Rectangle 2"/>
          <p:cNvSpPr>
            <a:spLocks noGrp="1" noRot="1" noChangeAspect="1" noChangeArrowheads="1"/>
          </p:cNvSpPr>
          <p:nvPr>
            <p:ph type="sldImg"/>
          </p:nvPr>
        </p:nvSpPr>
        <p:spPr>
          <a:solidFill>
            <a:srgbClr val="FFFFFF"/>
          </a:solidFill>
          <a:ln/>
        </p:spPr>
      </p:sp>
      <p:sp>
        <p:nvSpPr>
          <p:cNvPr id="972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9057013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97683EB-2FBF-0747-B6F8-0AEEB74603CD}" type="slidenum">
              <a:rPr lang="fr-FR" altLang="fr-FR" sz="1200"/>
              <a:pPr/>
              <a:t>38</a:t>
            </a:fld>
            <a:endParaRPr lang="fr-FR" altLang="fr-FR" sz="1200"/>
          </a:p>
        </p:txBody>
      </p:sp>
      <p:sp>
        <p:nvSpPr>
          <p:cNvPr id="595970" name="Rectangle 2"/>
          <p:cNvSpPr>
            <a:spLocks noGrp="1" noRot="1" noChangeAspect="1" noChangeArrowheads="1"/>
          </p:cNvSpPr>
          <p:nvPr>
            <p:ph type="sldImg"/>
          </p:nvPr>
        </p:nvSpPr>
        <p:spPr>
          <a:solidFill>
            <a:srgbClr val="FFFFFF"/>
          </a:solidFill>
          <a:ln/>
        </p:spPr>
      </p:sp>
      <p:sp>
        <p:nvSpPr>
          <p:cNvPr id="604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6162572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A00F5B85-778C-8149-9160-88CC6325561F}" type="slidenum">
              <a:rPr lang="fr-FR" altLang="fr-FR" sz="1200"/>
              <a:pPr/>
              <a:t>39</a:t>
            </a:fld>
            <a:endParaRPr lang="fr-FR" altLang="fr-FR" sz="1200"/>
          </a:p>
        </p:txBody>
      </p:sp>
      <p:sp>
        <p:nvSpPr>
          <p:cNvPr id="583682" name="Rectangle 2"/>
          <p:cNvSpPr>
            <a:spLocks noGrp="1" noRot="1" noChangeAspect="1" noChangeArrowheads="1"/>
          </p:cNvSpPr>
          <p:nvPr>
            <p:ph type="sldImg"/>
          </p:nvPr>
        </p:nvSpPr>
        <p:spPr>
          <a:solidFill>
            <a:srgbClr val="FFFFFF"/>
          </a:solidFill>
          <a:ln/>
        </p:spPr>
      </p:sp>
      <p:sp>
        <p:nvSpPr>
          <p:cNvPr id="645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217239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88B93443-2D81-6D4F-9555-25923C842689}" type="slidenum">
              <a:rPr lang="fr-FR" altLang="fr-FR" sz="1200"/>
              <a:pPr/>
              <a:t>4</a:t>
            </a:fld>
            <a:endParaRPr lang="fr-FR" altLang="fr-FR" sz="1200"/>
          </a:p>
        </p:txBody>
      </p:sp>
      <p:sp>
        <p:nvSpPr>
          <p:cNvPr id="583682" name="Rectangle 2"/>
          <p:cNvSpPr>
            <a:spLocks noGrp="1" noRot="1" noChangeAspect="1" noChangeArrowheads="1"/>
          </p:cNvSpPr>
          <p:nvPr>
            <p:ph type="sldImg"/>
          </p:nvPr>
        </p:nvSpPr>
        <p:spPr>
          <a:solidFill>
            <a:srgbClr val="FFFFFF"/>
          </a:solidFill>
          <a:ln/>
        </p:spPr>
      </p:sp>
      <p:sp>
        <p:nvSpPr>
          <p:cNvPr id="399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5468178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B5229543-0E5E-0345-A923-653053BDB681}" type="slidenum">
              <a:rPr lang="fr-FR" altLang="fr-FR" sz="1200"/>
              <a:pPr/>
              <a:t>40</a:t>
            </a:fld>
            <a:endParaRPr lang="fr-FR" altLang="fr-FR" sz="1200"/>
          </a:p>
        </p:txBody>
      </p:sp>
      <p:sp>
        <p:nvSpPr>
          <p:cNvPr id="593922" name="Rectangle 2"/>
          <p:cNvSpPr>
            <a:spLocks noGrp="1" noRot="1" noChangeAspect="1" noChangeArrowheads="1"/>
          </p:cNvSpPr>
          <p:nvPr>
            <p:ph type="sldImg"/>
          </p:nvPr>
        </p:nvSpPr>
        <p:spPr>
          <a:solidFill>
            <a:srgbClr val="FFFFFF"/>
          </a:solidFill>
          <a:ln/>
        </p:spPr>
      </p:sp>
      <p:sp>
        <p:nvSpPr>
          <p:cNvPr id="665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2076432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9BEDE917-AFDF-8845-87FD-B86545D64A5C}" type="slidenum">
              <a:rPr lang="fr-FR" altLang="fr-FR" sz="1200"/>
              <a:pPr/>
              <a:t>41</a:t>
            </a:fld>
            <a:endParaRPr lang="fr-FR" altLang="fr-FR" sz="1200"/>
          </a:p>
        </p:txBody>
      </p:sp>
      <p:sp>
        <p:nvSpPr>
          <p:cNvPr id="593922" name="Rectangle 2"/>
          <p:cNvSpPr>
            <a:spLocks noGrp="1" noRot="1" noChangeAspect="1" noChangeArrowheads="1"/>
          </p:cNvSpPr>
          <p:nvPr>
            <p:ph type="sldImg"/>
          </p:nvPr>
        </p:nvSpPr>
        <p:spPr>
          <a:solidFill>
            <a:srgbClr val="FFFFFF"/>
          </a:solidFill>
          <a:ln/>
        </p:spPr>
      </p:sp>
      <p:sp>
        <p:nvSpPr>
          <p:cNvPr id="686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9928440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65A1298-52BE-9047-B0EB-1370220FC489}" type="slidenum">
              <a:rPr lang="fr-FR" altLang="fr-FR" sz="1200"/>
              <a:pPr/>
              <a:t>42</a:t>
            </a:fld>
            <a:endParaRPr lang="fr-FR" altLang="fr-FR" sz="1200"/>
          </a:p>
        </p:txBody>
      </p:sp>
      <p:sp>
        <p:nvSpPr>
          <p:cNvPr id="583682" name="Rectangle 2"/>
          <p:cNvSpPr>
            <a:spLocks noGrp="1" noRot="1" noChangeAspect="1" noChangeArrowheads="1"/>
          </p:cNvSpPr>
          <p:nvPr>
            <p:ph type="sldImg"/>
          </p:nvPr>
        </p:nvSpPr>
        <p:spPr>
          <a:solidFill>
            <a:srgbClr val="FFFFFF"/>
          </a:solidFill>
          <a:ln/>
        </p:spPr>
      </p:sp>
      <p:sp>
        <p:nvSpPr>
          <p:cNvPr id="706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7818430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D8FF00CD-96E7-1F4B-ADBC-3E5B8166CEEC}" type="slidenum">
              <a:rPr lang="fr-FR" altLang="fr-FR" sz="1200"/>
              <a:pPr/>
              <a:t>43</a:t>
            </a:fld>
            <a:endParaRPr lang="fr-FR" altLang="fr-FR" sz="1200"/>
          </a:p>
        </p:txBody>
      </p:sp>
      <p:sp>
        <p:nvSpPr>
          <p:cNvPr id="517122" name="Rectangle 2"/>
          <p:cNvSpPr>
            <a:spLocks noGrp="1" noRot="1" noChangeAspect="1" noChangeArrowheads="1"/>
          </p:cNvSpPr>
          <p:nvPr>
            <p:ph type="sldImg"/>
          </p:nvPr>
        </p:nvSpPr>
        <p:spPr>
          <a:solidFill>
            <a:srgbClr val="FFFFFF"/>
          </a:solidFill>
          <a:ln/>
        </p:spPr>
      </p:sp>
      <p:sp>
        <p:nvSpPr>
          <p:cNvPr id="911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20689397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8B413BA-EC99-EF48-B2BB-5BA0B3B69E01}" type="slidenum">
              <a:rPr lang="fr-FR" altLang="fr-FR" sz="1200"/>
              <a:pPr/>
              <a:t>44</a:t>
            </a:fld>
            <a:endParaRPr lang="fr-FR" altLang="fr-FR" sz="1200"/>
          </a:p>
        </p:txBody>
      </p:sp>
      <p:sp>
        <p:nvSpPr>
          <p:cNvPr id="508930" name="Rectangle 2"/>
          <p:cNvSpPr>
            <a:spLocks noGrp="1" noRot="1" noChangeAspect="1" noChangeArrowheads="1"/>
          </p:cNvSpPr>
          <p:nvPr>
            <p:ph type="sldImg"/>
          </p:nvPr>
        </p:nvSpPr>
        <p:spPr>
          <a:solidFill>
            <a:srgbClr val="FFFFFF"/>
          </a:solidFill>
          <a:ln/>
        </p:spPr>
      </p:sp>
      <p:sp>
        <p:nvSpPr>
          <p:cNvPr id="952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7176875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743F5DA8-E402-EB4C-99CE-D3C49BDAB478}" type="slidenum">
              <a:rPr lang="fr-FR" altLang="fr-FR" sz="1200"/>
              <a:pPr/>
              <a:t>45</a:t>
            </a:fld>
            <a:endParaRPr lang="fr-FR" altLang="fr-FR" sz="1200"/>
          </a:p>
        </p:txBody>
      </p:sp>
      <p:sp>
        <p:nvSpPr>
          <p:cNvPr id="506882" name="Rectangle 2"/>
          <p:cNvSpPr>
            <a:spLocks noGrp="1" noRot="1" noChangeAspect="1" noChangeArrowheads="1"/>
          </p:cNvSpPr>
          <p:nvPr>
            <p:ph type="sldImg"/>
          </p:nvPr>
        </p:nvSpPr>
        <p:spPr>
          <a:solidFill>
            <a:srgbClr val="FFFFFF"/>
          </a:solidFill>
          <a:ln/>
        </p:spPr>
      </p:sp>
      <p:sp>
        <p:nvSpPr>
          <p:cNvPr id="993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55179742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737915CA-8099-2E49-A7E4-A8FAF4FBC005}" type="slidenum">
              <a:rPr lang="fr-FR" altLang="fr-FR" sz="1200"/>
              <a:pPr/>
              <a:t>46</a:t>
            </a:fld>
            <a:endParaRPr lang="fr-FR" altLang="fr-FR" sz="1200"/>
          </a:p>
        </p:txBody>
      </p:sp>
      <p:sp>
        <p:nvSpPr>
          <p:cNvPr id="504834" name="Rectangle 2"/>
          <p:cNvSpPr>
            <a:spLocks noGrp="1" noRot="1" noChangeAspect="1" noChangeArrowheads="1"/>
          </p:cNvSpPr>
          <p:nvPr>
            <p:ph type="sldImg"/>
          </p:nvPr>
        </p:nvSpPr>
        <p:spPr>
          <a:solidFill>
            <a:srgbClr val="FFFFFF"/>
          </a:solidFill>
          <a:ln/>
        </p:spPr>
      </p:sp>
      <p:sp>
        <p:nvSpPr>
          <p:cNvPr id="1013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20179128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F43B8C89-22E9-DF49-AF9C-FB5EB4681564}" type="slidenum">
              <a:rPr lang="fr-FR" altLang="fr-FR" sz="1200"/>
              <a:pPr/>
              <a:t>47</a:t>
            </a:fld>
            <a:endParaRPr lang="fr-FR" altLang="fr-FR" sz="1200"/>
          </a:p>
        </p:txBody>
      </p:sp>
      <p:sp>
        <p:nvSpPr>
          <p:cNvPr id="583682" name="Rectangle 2"/>
          <p:cNvSpPr>
            <a:spLocks noGrp="1" noRot="1" noChangeAspect="1" noChangeArrowheads="1"/>
          </p:cNvSpPr>
          <p:nvPr>
            <p:ph type="sldImg"/>
          </p:nvPr>
        </p:nvSpPr>
        <p:spPr>
          <a:solidFill>
            <a:srgbClr val="FFFFFF"/>
          </a:solidFill>
          <a:ln/>
        </p:spPr>
      </p:sp>
      <p:sp>
        <p:nvSpPr>
          <p:cNvPr id="1034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9987938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9CF9197D-3792-DB48-8CAE-B433533DC9FB}" type="slidenum">
              <a:rPr lang="fr-FR" altLang="fr-FR" sz="1200"/>
              <a:pPr/>
              <a:t>48</a:t>
            </a:fld>
            <a:endParaRPr lang="fr-FR" altLang="fr-FR" sz="1200"/>
          </a:p>
        </p:txBody>
      </p:sp>
      <p:sp>
        <p:nvSpPr>
          <p:cNvPr id="583682" name="Rectangle 2"/>
          <p:cNvSpPr>
            <a:spLocks noGrp="1" noRot="1" noChangeAspect="1" noChangeArrowheads="1"/>
          </p:cNvSpPr>
          <p:nvPr>
            <p:ph type="sldImg"/>
          </p:nvPr>
        </p:nvSpPr>
        <p:spPr>
          <a:solidFill>
            <a:srgbClr val="FFFFFF"/>
          </a:solidFill>
          <a:ln/>
        </p:spPr>
      </p:sp>
      <p:sp>
        <p:nvSpPr>
          <p:cNvPr id="788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7987291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D34E6029-43B0-8949-98E2-73F954B96B17}" type="slidenum">
              <a:rPr lang="fr-FR" altLang="fr-FR" sz="1200"/>
              <a:pPr/>
              <a:t>49</a:t>
            </a:fld>
            <a:endParaRPr lang="fr-FR" altLang="fr-FR" sz="1200"/>
          </a:p>
        </p:txBody>
      </p:sp>
      <p:sp>
        <p:nvSpPr>
          <p:cNvPr id="593922" name="Rectangle 2"/>
          <p:cNvSpPr>
            <a:spLocks noGrp="1" noRot="1" noChangeAspect="1" noChangeArrowheads="1"/>
          </p:cNvSpPr>
          <p:nvPr>
            <p:ph type="sldImg"/>
          </p:nvPr>
        </p:nvSpPr>
        <p:spPr>
          <a:solidFill>
            <a:srgbClr val="FFFFFF"/>
          </a:solidFill>
          <a:ln/>
        </p:spPr>
      </p:sp>
      <p:sp>
        <p:nvSpPr>
          <p:cNvPr id="727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21318612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2741C160-7198-1C4A-AF1A-89050EB6ABD9}" type="slidenum">
              <a:rPr lang="fr-FR" altLang="fr-FR" sz="1200"/>
              <a:pPr/>
              <a:t>5</a:t>
            </a:fld>
            <a:endParaRPr lang="fr-FR" altLang="fr-FR" sz="1200"/>
          </a:p>
        </p:txBody>
      </p:sp>
      <p:sp>
        <p:nvSpPr>
          <p:cNvPr id="583682" name="Rectangle 2"/>
          <p:cNvSpPr>
            <a:spLocks noGrp="1" noRot="1" noChangeAspect="1" noChangeArrowheads="1"/>
          </p:cNvSpPr>
          <p:nvPr>
            <p:ph type="sldImg"/>
          </p:nvPr>
        </p:nvSpPr>
        <p:spPr>
          <a:solidFill>
            <a:srgbClr val="FFFFFF"/>
          </a:solidFill>
          <a:ln/>
        </p:spPr>
      </p:sp>
      <p:sp>
        <p:nvSpPr>
          <p:cNvPr id="419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2857181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2299C69A-D0DD-1A46-93C3-65C9AAF9A329}" type="slidenum">
              <a:rPr lang="fr-FR" altLang="fr-FR" sz="1200"/>
              <a:pPr/>
              <a:t>50</a:t>
            </a:fld>
            <a:endParaRPr lang="fr-FR" altLang="fr-FR" sz="1200"/>
          </a:p>
        </p:txBody>
      </p:sp>
      <p:sp>
        <p:nvSpPr>
          <p:cNvPr id="595970" name="Rectangle 2"/>
          <p:cNvSpPr>
            <a:spLocks noGrp="1" noRot="1" noChangeAspect="1" noChangeArrowheads="1"/>
          </p:cNvSpPr>
          <p:nvPr>
            <p:ph type="sldImg"/>
          </p:nvPr>
        </p:nvSpPr>
        <p:spPr>
          <a:solidFill>
            <a:srgbClr val="FFFFFF"/>
          </a:solidFill>
          <a:ln/>
        </p:spPr>
      </p:sp>
      <p:sp>
        <p:nvSpPr>
          <p:cNvPr id="1054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6411267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F9A7D27C-4C8A-DB44-8955-B09D6BCF8744}" type="slidenum">
              <a:rPr lang="fr-FR" altLang="fr-FR" sz="1200"/>
              <a:pPr/>
              <a:t>51</a:t>
            </a:fld>
            <a:endParaRPr lang="fr-FR" altLang="fr-FR" sz="1200"/>
          </a:p>
        </p:txBody>
      </p:sp>
      <p:sp>
        <p:nvSpPr>
          <p:cNvPr id="539650" name="Rectangle 2"/>
          <p:cNvSpPr>
            <a:spLocks noGrp="1" noRot="1" noChangeAspect="1" noChangeArrowheads="1"/>
          </p:cNvSpPr>
          <p:nvPr>
            <p:ph type="sldImg"/>
          </p:nvPr>
        </p:nvSpPr>
        <p:spPr>
          <a:solidFill>
            <a:srgbClr val="FFFFFF"/>
          </a:solidFill>
          <a:ln/>
        </p:spPr>
      </p:sp>
      <p:sp>
        <p:nvSpPr>
          <p:cNvPr id="1075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4918974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F4AA338A-C6CA-DC47-9AE5-F2DF853F1BE1}" type="slidenum">
              <a:rPr lang="fr-FR" altLang="fr-FR" sz="1200"/>
              <a:pPr/>
              <a:t>52</a:t>
            </a:fld>
            <a:endParaRPr lang="fr-FR" altLang="fr-FR" sz="1200"/>
          </a:p>
        </p:txBody>
      </p:sp>
      <p:sp>
        <p:nvSpPr>
          <p:cNvPr id="657410" name="Rectangle 2"/>
          <p:cNvSpPr>
            <a:spLocks noGrp="1" noRot="1" noChangeAspect="1" noChangeArrowheads="1"/>
          </p:cNvSpPr>
          <p:nvPr>
            <p:ph type="sldImg"/>
          </p:nvPr>
        </p:nvSpPr>
        <p:spPr>
          <a:solidFill>
            <a:srgbClr val="FFFFFF"/>
          </a:solidFill>
          <a:ln/>
        </p:spPr>
      </p:sp>
      <p:sp>
        <p:nvSpPr>
          <p:cNvPr id="1095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3018671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75344B0D-B42D-4D40-B1B3-0D77C35D6955}" type="slidenum">
              <a:rPr lang="fr-FR" altLang="fr-FR" sz="1200"/>
              <a:pPr/>
              <a:t>53</a:t>
            </a:fld>
            <a:endParaRPr lang="fr-FR" altLang="fr-FR" sz="1200"/>
          </a:p>
        </p:txBody>
      </p:sp>
      <p:sp>
        <p:nvSpPr>
          <p:cNvPr id="583682" name="Rectangle 2"/>
          <p:cNvSpPr>
            <a:spLocks noGrp="1" noRot="1" noChangeAspect="1" noChangeArrowheads="1"/>
          </p:cNvSpPr>
          <p:nvPr>
            <p:ph type="sldImg"/>
          </p:nvPr>
        </p:nvSpPr>
        <p:spPr>
          <a:solidFill>
            <a:srgbClr val="FFFFFF"/>
          </a:solidFill>
          <a:ln/>
        </p:spPr>
      </p:sp>
      <p:sp>
        <p:nvSpPr>
          <p:cNvPr id="358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5201310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6A53673A-C075-434B-8C69-207600E31260}" type="slidenum">
              <a:rPr lang="fr-FR" altLang="fr-FR" sz="1200"/>
              <a:pPr/>
              <a:t>54</a:t>
            </a:fld>
            <a:endParaRPr lang="fr-FR" altLang="fr-FR" sz="1200"/>
          </a:p>
        </p:txBody>
      </p:sp>
      <p:sp>
        <p:nvSpPr>
          <p:cNvPr id="595970" name="Rectangle 2"/>
          <p:cNvSpPr>
            <a:spLocks noGrp="1" noRot="1" noChangeAspect="1" noChangeArrowheads="1"/>
          </p:cNvSpPr>
          <p:nvPr>
            <p:ph type="sldImg"/>
          </p:nvPr>
        </p:nvSpPr>
        <p:spPr>
          <a:solidFill>
            <a:srgbClr val="FFFFFF"/>
          </a:solidFill>
          <a:ln/>
        </p:spPr>
      </p:sp>
      <p:sp>
        <p:nvSpPr>
          <p:cNvPr id="1136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6480092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74CD8E60-A49B-5D4F-BE4F-A5BF9812BAFF}" type="slidenum">
              <a:rPr lang="fr-FR" altLang="fr-FR" sz="1200"/>
              <a:pPr/>
              <a:t>55</a:t>
            </a:fld>
            <a:endParaRPr lang="fr-FR" altLang="fr-FR" sz="1200"/>
          </a:p>
        </p:txBody>
      </p:sp>
      <p:sp>
        <p:nvSpPr>
          <p:cNvPr id="593922" name="Rectangle 2"/>
          <p:cNvSpPr>
            <a:spLocks noGrp="1" noRot="1" noChangeAspect="1" noChangeArrowheads="1"/>
          </p:cNvSpPr>
          <p:nvPr>
            <p:ph type="sldImg"/>
          </p:nvPr>
        </p:nvSpPr>
        <p:spPr>
          <a:solidFill>
            <a:srgbClr val="FFFFFF"/>
          </a:solidFill>
          <a:ln/>
        </p:spPr>
      </p:sp>
      <p:sp>
        <p:nvSpPr>
          <p:cNvPr id="1157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2017563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FC7C2479-29FB-8340-AAFF-2F5D359A6A1D}" type="slidenum">
              <a:rPr lang="fr-FR" altLang="fr-FR" sz="1200"/>
              <a:pPr/>
              <a:t>56</a:t>
            </a:fld>
            <a:endParaRPr lang="fr-FR" altLang="fr-FR" sz="1200"/>
          </a:p>
        </p:txBody>
      </p:sp>
      <p:sp>
        <p:nvSpPr>
          <p:cNvPr id="593922" name="Rectangle 2"/>
          <p:cNvSpPr>
            <a:spLocks noGrp="1" noRot="1" noChangeAspect="1" noChangeArrowheads="1"/>
          </p:cNvSpPr>
          <p:nvPr>
            <p:ph type="sldImg"/>
          </p:nvPr>
        </p:nvSpPr>
        <p:spPr>
          <a:solidFill>
            <a:srgbClr val="FFFFFF"/>
          </a:solidFill>
          <a:ln/>
        </p:spPr>
      </p:sp>
      <p:sp>
        <p:nvSpPr>
          <p:cNvPr id="1177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8353920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B90D71F8-A380-5442-9E12-DB07708A42E5}" type="slidenum">
              <a:rPr lang="fr-FR" altLang="fr-FR" sz="1200"/>
              <a:pPr/>
              <a:t>57</a:t>
            </a:fld>
            <a:endParaRPr lang="fr-FR" altLang="fr-FR" sz="1200"/>
          </a:p>
        </p:txBody>
      </p:sp>
      <p:sp>
        <p:nvSpPr>
          <p:cNvPr id="593922" name="Rectangle 2"/>
          <p:cNvSpPr>
            <a:spLocks noGrp="1" noRot="1" noChangeAspect="1" noChangeArrowheads="1"/>
          </p:cNvSpPr>
          <p:nvPr>
            <p:ph type="sldImg"/>
          </p:nvPr>
        </p:nvSpPr>
        <p:spPr>
          <a:solidFill>
            <a:srgbClr val="FFFFFF"/>
          </a:solidFill>
          <a:ln/>
        </p:spPr>
      </p:sp>
      <p:sp>
        <p:nvSpPr>
          <p:cNvPr id="1198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863355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713D344-602A-E04B-8EE8-57213D47B440}" type="slidenum">
              <a:rPr lang="fr-FR" altLang="fr-FR" sz="1200"/>
              <a:pPr/>
              <a:t>58</a:t>
            </a:fld>
            <a:endParaRPr lang="fr-FR" altLang="fr-FR" sz="1200"/>
          </a:p>
        </p:txBody>
      </p:sp>
      <p:sp>
        <p:nvSpPr>
          <p:cNvPr id="593922" name="Rectangle 2"/>
          <p:cNvSpPr>
            <a:spLocks noGrp="1" noRot="1" noChangeAspect="1" noChangeArrowheads="1"/>
          </p:cNvSpPr>
          <p:nvPr>
            <p:ph type="sldImg"/>
          </p:nvPr>
        </p:nvSpPr>
        <p:spPr>
          <a:solidFill>
            <a:srgbClr val="FFFFFF"/>
          </a:solidFill>
          <a:ln/>
        </p:spPr>
      </p:sp>
      <p:sp>
        <p:nvSpPr>
          <p:cNvPr id="1218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7106332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BB5D1799-8FBA-8748-9572-0452DF5008FC}" type="slidenum">
              <a:rPr lang="fr-FR" altLang="fr-FR" sz="1200"/>
              <a:pPr/>
              <a:t>59</a:t>
            </a:fld>
            <a:endParaRPr lang="fr-FR" altLang="fr-FR" sz="1200"/>
          </a:p>
        </p:txBody>
      </p:sp>
      <p:sp>
        <p:nvSpPr>
          <p:cNvPr id="593922" name="Rectangle 2"/>
          <p:cNvSpPr>
            <a:spLocks noGrp="1" noRot="1" noChangeAspect="1" noChangeArrowheads="1"/>
          </p:cNvSpPr>
          <p:nvPr>
            <p:ph type="sldImg"/>
          </p:nvPr>
        </p:nvSpPr>
        <p:spPr>
          <a:solidFill>
            <a:srgbClr val="FFFFFF"/>
          </a:solidFill>
          <a:ln/>
        </p:spPr>
      </p:sp>
      <p:sp>
        <p:nvSpPr>
          <p:cNvPr id="1239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4557658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43867888-E2FE-384D-93CF-1441CB88E341}" type="slidenum">
              <a:rPr lang="fr-FR" altLang="fr-FR" sz="1200"/>
              <a:pPr/>
              <a:t>6</a:t>
            </a:fld>
            <a:endParaRPr lang="fr-FR" altLang="fr-FR" sz="1200"/>
          </a:p>
        </p:txBody>
      </p:sp>
      <p:sp>
        <p:nvSpPr>
          <p:cNvPr id="583682" name="Rectangle 2"/>
          <p:cNvSpPr>
            <a:spLocks noGrp="1" noRot="1" noChangeAspect="1" noChangeArrowheads="1"/>
          </p:cNvSpPr>
          <p:nvPr>
            <p:ph type="sldImg"/>
          </p:nvPr>
        </p:nvSpPr>
        <p:spPr>
          <a:solidFill>
            <a:srgbClr val="FFFFFF"/>
          </a:solidFill>
          <a:ln/>
        </p:spPr>
      </p:sp>
      <p:sp>
        <p:nvSpPr>
          <p:cNvPr id="235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427163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F07DDDBC-6C3E-7040-93B2-E9CC092727A2}" type="slidenum">
              <a:rPr lang="fr-FR" altLang="fr-FR" sz="1200"/>
              <a:pPr/>
              <a:t>60</a:t>
            </a:fld>
            <a:endParaRPr lang="fr-FR" altLang="fr-FR" sz="1200"/>
          </a:p>
        </p:txBody>
      </p:sp>
      <p:sp>
        <p:nvSpPr>
          <p:cNvPr id="595970" name="Rectangle 2"/>
          <p:cNvSpPr>
            <a:spLocks noGrp="1" noRot="1" noChangeAspect="1" noChangeArrowheads="1"/>
          </p:cNvSpPr>
          <p:nvPr>
            <p:ph type="sldImg"/>
          </p:nvPr>
        </p:nvSpPr>
        <p:spPr>
          <a:solidFill>
            <a:srgbClr val="FFFFFF"/>
          </a:solidFill>
          <a:ln/>
        </p:spPr>
      </p:sp>
      <p:sp>
        <p:nvSpPr>
          <p:cNvPr id="563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5368512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15A0AF0E-37E5-7043-B3D9-1AB87B62A610}" type="slidenum">
              <a:rPr lang="fr-FR" altLang="fr-FR" sz="1200"/>
              <a:pPr/>
              <a:t>61</a:t>
            </a:fld>
            <a:endParaRPr lang="fr-FR" altLang="fr-FR" sz="1200"/>
          </a:p>
        </p:txBody>
      </p:sp>
      <p:sp>
        <p:nvSpPr>
          <p:cNvPr id="583682" name="Rectangle 2"/>
          <p:cNvSpPr>
            <a:spLocks noGrp="1" noRot="1" noChangeAspect="1" noChangeArrowheads="1"/>
          </p:cNvSpPr>
          <p:nvPr>
            <p:ph type="sldImg"/>
          </p:nvPr>
        </p:nvSpPr>
        <p:spPr>
          <a:solidFill>
            <a:srgbClr val="FFFFFF"/>
          </a:solidFill>
          <a:ln/>
        </p:spPr>
      </p:sp>
      <p:sp>
        <p:nvSpPr>
          <p:cNvPr id="5837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20735396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5F18F4B8-478E-7F4C-962F-3BB4894D7C00}" type="slidenum">
              <a:rPr lang="fr-FR" altLang="fr-FR" sz="1200"/>
              <a:pPr/>
              <a:t>62</a:t>
            </a:fld>
            <a:endParaRPr lang="fr-FR" altLang="fr-FR" sz="1200"/>
          </a:p>
        </p:txBody>
      </p:sp>
      <p:sp>
        <p:nvSpPr>
          <p:cNvPr id="628738" name="Rectangle 2"/>
          <p:cNvSpPr>
            <a:spLocks noGrp="1" noRot="1" noChangeAspect="1" noChangeArrowheads="1"/>
          </p:cNvSpPr>
          <p:nvPr>
            <p:ph type="sldImg"/>
          </p:nvPr>
        </p:nvSpPr>
        <p:spPr>
          <a:solidFill>
            <a:srgbClr val="FFFFFF"/>
          </a:solidFill>
          <a:ln/>
        </p:spPr>
      </p:sp>
      <p:sp>
        <p:nvSpPr>
          <p:cNvPr id="1300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2850198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DF23857C-4363-F440-8749-17E56E0F5688}" type="slidenum">
              <a:rPr lang="fr-FR" altLang="fr-FR" sz="1200"/>
              <a:pPr/>
              <a:t>63</a:t>
            </a:fld>
            <a:endParaRPr lang="fr-FR" altLang="fr-FR" sz="1200"/>
          </a:p>
        </p:txBody>
      </p:sp>
      <p:sp>
        <p:nvSpPr>
          <p:cNvPr id="593922" name="Rectangle 2"/>
          <p:cNvSpPr>
            <a:spLocks noGrp="1" noRot="1" noChangeAspect="1" noChangeArrowheads="1"/>
          </p:cNvSpPr>
          <p:nvPr>
            <p:ph type="sldImg"/>
          </p:nvPr>
        </p:nvSpPr>
        <p:spPr>
          <a:solidFill>
            <a:srgbClr val="FFFFFF"/>
          </a:solidFill>
          <a:ln/>
        </p:spPr>
      </p:sp>
      <p:sp>
        <p:nvSpPr>
          <p:cNvPr id="1320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84841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092CCB7D-26DB-EC42-AFDF-B8D12BAA6E45}" type="slidenum">
              <a:rPr lang="fr-FR" altLang="fr-FR" sz="1200"/>
              <a:pPr/>
              <a:t>7</a:t>
            </a:fld>
            <a:endParaRPr lang="fr-FR" altLang="fr-FR" sz="1200"/>
          </a:p>
        </p:txBody>
      </p:sp>
      <p:sp>
        <p:nvSpPr>
          <p:cNvPr id="583682" name="Rectangle 2"/>
          <p:cNvSpPr>
            <a:spLocks noGrp="1" noRot="1" noChangeAspect="1" noChangeArrowheads="1"/>
          </p:cNvSpPr>
          <p:nvPr>
            <p:ph type="sldImg"/>
          </p:nvPr>
        </p:nvSpPr>
        <p:spPr>
          <a:solidFill>
            <a:srgbClr val="FFFFFF"/>
          </a:solidFill>
          <a:ln/>
        </p:spPr>
      </p:sp>
      <p:sp>
        <p:nvSpPr>
          <p:cNvPr id="256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2829753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772A0FA9-6E34-804C-A9E9-14F819F1DA0F}" type="slidenum">
              <a:rPr lang="fr-FR" altLang="fr-FR" sz="1200"/>
              <a:pPr/>
              <a:t>8</a:t>
            </a:fld>
            <a:endParaRPr lang="fr-FR" altLang="fr-FR" sz="1200"/>
          </a:p>
        </p:txBody>
      </p:sp>
      <p:sp>
        <p:nvSpPr>
          <p:cNvPr id="583682" name="Rectangle 2"/>
          <p:cNvSpPr>
            <a:spLocks noGrp="1" noRot="1" noChangeAspect="1" noChangeArrowheads="1"/>
          </p:cNvSpPr>
          <p:nvPr>
            <p:ph type="sldImg"/>
          </p:nvPr>
        </p:nvSpPr>
        <p:spPr>
          <a:solidFill>
            <a:srgbClr val="FFFFFF"/>
          </a:solidFill>
          <a:ln/>
        </p:spPr>
      </p:sp>
      <p:sp>
        <p:nvSpPr>
          <p:cNvPr id="440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1083701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10828985-F34F-7D43-88B3-A34CDD1B40C6}" type="slidenum">
              <a:rPr lang="fr-FR" altLang="fr-FR" sz="1200"/>
              <a:pPr/>
              <a:t>9</a:t>
            </a:fld>
            <a:endParaRPr lang="fr-FR" altLang="fr-FR" sz="1200"/>
          </a:p>
        </p:txBody>
      </p:sp>
      <p:sp>
        <p:nvSpPr>
          <p:cNvPr id="583682" name="Rectangle 2"/>
          <p:cNvSpPr>
            <a:spLocks noGrp="1" noRot="1" noChangeAspect="1" noChangeArrowheads="1"/>
          </p:cNvSpPr>
          <p:nvPr>
            <p:ph type="sldImg"/>
          </p:nvPr>
        </p:nvSpPr>
        <p:spPr>
          <a:solidFill>
            <a:srgbClr val="FFFFFF"/>
          </a:solidFill>
          <a:ln/>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fr-FR" altLang="fr-FR"/>
          </a:p>
        </p:txBody>
      </p:sp>
    </p:spTree>
    <p:extLst>
      <p:ext uri="{BB962C8B-B14F-4D97-AF65-F5344CB8AC3E}">
        <p14:creationId xmlns:p14="http://schemas.microsoft.com/office/powerpoint/2010/main" val="954014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122363"/>
            <a:ext cx="6858000" cy="2387600"/>
          </a:xfrm>
        </p:spPr>
        <p:txBody>
          <a:bodyPr anchor="b"/>
          <a:lstStyle>
            <a:lvl1pPr algn="ctr">
              <a:defRPr sz="6000"/>
            </a:lvl1pPr>
          </a:lstStyle>
          <a:p>
            <a:r>
              <a:rPr lang="fr-FR" smtClean="0"/>
              <a:t>Cliquez et modifiez le titre</a:t>
            </a:r>
            <a:endParaRPr lang="fr-FR"/>
          </a:p>
        </p:txBody>
      </p:sp>
      <p:sp>
        <p:nvSpPr>
          <p:cNvPr id="3" name="Sous-titr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Cliquez pour modifier le style des sous-titres du masque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fr-FR" smtClean="0"/>
              <a:t>Journée CEGEP juin 2024</a:t>
            </a:r>
            <a:endParaRPr lang="fr-FR" altLang="fr-FR"/>
          </a:p>
        </p:txBody>
      </p:sp>
      <p:sp>
        <p:nvSpPr>
          <p:cNvPr id="6" name="Rectangle 6"/>
          <p:cNvSpPr>
            <a:spLocks noGrp="1" noChangeArrowheads="1"/>
          </p:cNvSpPr>
          <p:nvPr>
            <p:ph type="sldNum" sz="quarter" idx="12"/>
          </p:nvPr>
        </p:nvSpPr>
        <p:spPr>
          <a:ln/>
        </p:spPr>
        <p:txBody>
          <a:bodyPr/>
          <a:lstStyle>
            <a:lvl1pPr>
              <a:defRPr/>
            </a:lvl1pPr>
          </a:lstStyle>
          <a:p>
            <a:pPr>
              <a:defRPr/>
            </a:pPr>
            <a:fld id="{F3B8AE36-06D6-A942-8591-AF82457F0160}" type="slidenum">
              <a:rPr lang="fr-FR" altLang="fr-FR"/>
              <a:pPr>
                <a:defRPr/>
              </a:pPr>
              <a:t>‹#›</a:t>
            </a:fld>
            <a:endParaRPr lang="fr-FR" altLang="fr-FR"/>
          </a:p>
        </p:txBody>
      </p:sp>
    </p:spTree>
    <p:extLst>
      <p:ext uri="{BB962C8B-B14F-4D97-AF65-F5344CB8AC3E}">
        <p14:creationId xmlns:p14="http://schemas.microsoft.com/office/powerpoint/2010/main" val="115884465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fr-FR" smtClean="0"/>
              <a:t>Journée CEGEP juin 2024</a:t>
            </a:r>
            <a:endParaRPr lang="fr-FR" altLang="fr-FR"/>
          </a:p>
        </p:txBody>
      </p:sp>
      <p:sp>
        <p:nvSpPr>
          <p:cNvPr id="6" name="Rectangle 6"/>
          <p:cNvSpPr>
            <a:spLocks noGrp="1" noChangeArrowheads="1"/>
          </p:cNvSpPr>
          <p:nvPr>
            <p:ph type="sldNum" sz="quarter" idx="12"/>
          </p:nvPr>
        </p:nvSpPr>
        <p:spPr>
          <a:ln/>
        </p:spPr>
        <p:txBody>
          <a:bodyPr/>
          <a:lstStyle>
            <a:lvl1pPr>
              <a:defRPr/>
            </a:lvl1pPr>
          </a:lstStyle>
          <a:p>
            <a:pPr>
              <a:defRPr/>
            </a:pPr>
            <a:fld id="{27A349D2-85A1-1E40-BA63-EE23425D8910}" type="slidenum">
              <a:rPr lang="fr-FR" altLang="fr-FR"/>
              <a:pPr>
                <a:defRPr/>
              </a:pPr>
              <a:t>‹#›</a:t>
            </a:fld>
            <a:endParaRPr lang="fr-FR" altLang="fr-FR"/>
          </a:p>
        </p:txBody>
      </p:sp>
    </p:spTree>
    <p:extLst>
      <p:ext uri="{BB962C8B-B14F-4D97-AF65-F5344CB8AC3E}">
        <p14:creationId xmlns:p14="http://schemas.microsoft.com/office/powerpoint/2010/main" val="143449071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515100" y="609600"/>
            <a:ext cx="1943100" cy="5486400"/>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685800" y="609600"/>
            <a:ext cx="5676900" cy="5486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fr-FR" smtClean="0"/>
              <a:t>Journée CEGEP juin 2024</a:t>
            </a:r>
            <a:endParaRPr lang="fr-FR" altLang="fr-FR"/>
          </a:p>
        </p:txBody>
      </p:sp>
      <p:sp>
        <p:nvSpPr>
          <p:cNvPr id="6" name="Rectangle 6"/>
          <p:cNvSpPr>
            <a:spLocks noGrp="1" noChangeArrowheads="1"/>
          </p:cNvSpPr>
          <p:nvPr>
            <p:ph type="sldNum" sz="quarter" idx="12"/>
          </p:nvPr>
        </p:nvSpPr>
        <p:spPr>
          <a:ln/>
        </p:spPr>
        <p:txBody>
          <a:bodyPr/>
          <a:lstStyle>
            <a:lvl1pPr>
              <a:defRPr/>
            </a:lvl1pPr>
          </a:lstStyle>
          <a:p>
            <a:pPr>
              <a:defRPr/>
            </a:pPr>
            <a:fld id="{D97F6BB2-1E3B-B84B-ACE6-AFF6516BD96F}" type="slidenum">
              <a:rPr lang="fr-FR" altLang="fr-FR"/>
              <a:pPr>
                <a:defRPr/>
              </a:pPr>
              <a:t>‹#›</a:t>
            </a:fld>
            <a:endParaRPr lang="fr-FR" altLang="fr-FR"/>
          </a:p>
        </p:txBody>
      </p:sp>
    </p:spTree>
    <p:extLst>
      <p:ext uri="{BB962C8B-B14F-4D97-AF65-F5344CB8AC3E}">
        <p14:creationId xmlns:p14="http://schemas.microsoft.com/office/powerpoint/2010/main" val="1834025783"/>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fr-FR" smtClean="0"/>
              <a:t>Journée CEGEP juin 2024</a:t>
            </a:r>
            <a:endParaRPr lang="fr-FR" altLang="fr-FR"/>
          </a:p>
        </p:txBody>
      </p:sp>
      <p:sp>
        <p:nvSpPr>
          <p:cNvPr id="6" name="Rectangle 6"/>
          <p:cNvSpPr>
            <a:spLocks noGrp="1" noChangeArrowheads="1"/>
          </p:cNvSpPr>
          <p:nvPr>
            <p:ph type="sldNum" sz="quarter" idx="12"/>
          </p:nvPr>
        </p:nvSpPr>
        <p:spPr>
          <a:ln/>
        </p:spPr>
        <p:txBody>
          <a:bodyPr/>
          <a:lstStyle>
            <a:lvl1pPr>
              <a:defRPr/>
            </a:lvl1pPr>
          </a:lstStyle>
          <a:p>
            <a:pPr>
              <a:defRPr/>
            </a:pPr>
            <a:fld id="{E03D37D4-F51C-1D4F-832F-693825774E13}" type="slidenum">
              <a:rPr lang="fr-FR" altLang="fr-FR"/>
              <a:pPr>
                <a:defRPr/>
              </a:pPr>
              <a:t>‹#›</a:t>
            </a:fld>
            <a:endParaRPr lang="fr-FR" altLang="fr-FR"/>
          </a:p>
        </p:txBody>
      </p:sp>
    </p:spTree>
    <p:extLst>
      <p:ext uri="{BB962C8B-B14F-4D97-AF65-F5344CB8AC3E}">
        <p14:creationId xmlns:p14="http://schemas.microsoft.com/office/powerpoint/2010/main" val="117283790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623888" y="1709738"/>
            <a:ext cx="7886700" cy="2852737"/>
          </a:xfrm>
        </p:spPr>
        <p:txBody>
          <a:bodyPr anchor="b"/>
          <a:lstStyle>
            <a:lvl1pPr>
              <a:defRPr sz="6000"/>
            </a:lvl1pPr>
          </a:lstStyle>
          <a:p>
            <a:r>
              <a:rPr lang="fr-FR" smtClean="0"/>
              <a:t>Cliquez et modifiez le titre</a:t>
            </a:r>
            <a:endParaRPr lang="fr-FR"/>
          </a:p>
        </p:txBody>
      </p:sp>
      <p:sp>
        <p:nvSpPr>
          <p:cNvPr id="3" name="Espace réservé du texte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5" name="Rectangle 5"/>
          <p:cNvSpPr>
            <a:spLocks noGrp="1" noChangeArrowheads="1"/>
          </p:cNvSpPr>
          <p:nvPr>
            <p:ph type="ftr" sz="quarter" idx="11"/>
          </p:nvPr>
        </p:nvSpPr>
        <p:spPr>
          <a:ln/>
        </p:spPr>
        <p:txBody>
          <a:bodyPr/>
          <a:lstStyle>
            <a:lvl1pPr>
              <a:defRPr/>
            </a:lvl1pPr>
          </a:lstStyle>
          <a:p>
            <a:pPr>
              <a:defRPr/>
            </a:pPr>
            <a:r>
              <a:rPr lang="fr-FR" altLang="fr-FR" smtClean="0"/>
              <a:t>Journée CEGEP juin 2024</a:t>
            </a:r>
            <a:endParaRPr lang="fr-FR" altLang="fr-FR"/>
          </a:p>
        </p:txBody>
      </p:sp>
      <p:sp>
        <p:nvSpPr>
          <p:cNvPr id="6" name="Rectangle 6"/>
          <p:cNvSpPr>
            <a:spLocks noGrp="1" noChangeArrowheads="1"/>
          </p:cNvSpPr>
          <p:nvPr>
            <p:ph type="sldNum" sz="quarter" idx="12"/>
          </p:nvPr>
        </p:nvSpPr>
        <p:spPr>
          <a:ln/>
        </p:spPr>
        <p:txBody>
          <a:bodyPr/>
          <a:lstStyle>
            <a:lvl1pPr>
              <a:defRPr/>
            </a:lvl1pPr>
          </a:lstStyle>
          <a:p>
            <a:pPr>
              <a:defRPr/>
            </a:pPr>
            <a:fld id="{6107C5A0-86D9-4544-A762-E733FA4B0637}" type="slidenum">
              <a:rPr lang="fr-FR" altLang="fr-FR"/>
              <a:pPr>
                <a:defRPr/>
              </a:pPr>
              <a:t>‹#›</a:t>
            </a:fld>
            <a:endParaRPr lang="fr-FR" altLang="fr-FR"/>
          </a:p>
        </p:txBody>
      </p:sp>
    </p:spTree>
    <p:extLst>
      <p:ext uri="{BB962C8B-B14F-4D97-AF65-F5344CB8AC3E}">
        <p14:creationId xmlns:p14="http://schemas.microsoft.com/office/powerpoint/2010/main" val="13430713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6858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9812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altLang="fr-FR" smtClean="0"/>
              <a:t>Journée CEGEP juin 2024</a:t>
            </a:r>
            <a:endParaRPr lang="fr-FR" altLang="fr-FR"/>
          </a:p>
        </p:txBody>
      </p:sp>
      <p:sp>
        <p:nvSpPr>
          <p:cNvPr id="7" name="Rectangle 6"/>
          <p:cNvSpPr>
            <a:spLocks noGrp="1" noChangeArrowheads="1"/>
          </p:cNvSpPr>
          <p:nvPr>
            <p:ph type="sldNum" sz="quarter" idx="12"/>
          </p:nvPr>
        </p:nvSpPr>
        <p:spPr>
          <a:ln/>
        </p:spPr>
        <p:txBody>
          <a:bodyPr/>
          <a:lstStyle>
            <a:lvl1pPr>
              <a:defRPr/>
            </a:lvl1pPr>
          </a:lstStyle>
          <a:p>
            <a:pPr>
              <a:defRPr/>
            </a:pPr>
            <a:fld id="{ED811371-864C-624D-8393-335BBD85674C}" type="slidenum">
              <a:rPr lang="fr-FR" altLang="fr-FR"/>
              <a:pPr>
                <a:defRPr/>
              </a:pPr>
              <a:t>‹#›</a:t>
            </a:fld>
            <a:endParaRPr lang="fr-FR" altLang="fr-FR"/>
          </a:p>
        </p:txBody>
      </p:sp>
    </p:spTree>
    <p:extLst>
      <p:ext uri="{BB962C8B-B14F-4D97-AF65-F5344CB8AC3E}">
        <p14:creationId xmlns:p14="http://schemas.microsoft.com/office/powerpoint/2010/main" val="29472175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30238" y="365125"/>
            <a:ext cx="7886700" cy="1325563"/>
          </a:xfrm>
        </p:spPr>
        <p:txBody>
          <a:bodyPr/>
          <a:lstStyle/>
          <a:p>
            <a:r>
              <a:rPr lang="fr-FR" smtClean="0"/>
              <a:t>Cliquez et modifiez le titre</a:t>
            </a:r>
            <a:endParaRPr lang="fr-FR"/>
          </a:p>
        </p:txBody>
      </p:sp>
      <p:sp>
        <p:nvSpPr>
          <p:cNvPr id="3" name="Espace réservé du texte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630238" y="2505075"/>
            <a:ext cx="3868737" cy="36845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29150" y="2505075"/>
            <a:ext cx="3887788" cy="3684588"/>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8" name="Rectangle 5"/>
          <p:cNvSpPr>
            <a:spLocks noGrp="1" noChangeArrowheads="1"/>
          </p:cNvSpPr>
          <p:nvPr>
            <p:ph type="ftr" sz="quarter" idx="11"/>
          </p:nvPr>
        </p:nvSpPr>
        <p:spPr>
          <a:ln/>
        </p:spPr>
        <p:txBody>
          <a:bodyPr/>
          <a:lstStyle>
            <a:lvl1pPr>
              <a:defRPr/>
            </a:lvl1pPr>
          </a:lstStyle>
          <a:p>
            <a:pPr>
              <a:defRPr/>
            </a:pPr>
            <a:r>
              <a:rPr lang="fr-FR" altLang="fr-FR" smtClean="0"/>
              <a:t>Journée CEGEP juin 2024</a:t>
            </a:r>
            <a:endParaRPr lang="fr-FR" altLang="fr-FR"/>
          </a:p>
        </p:txBody>
      </p:sp>
      <p:sp>
        <p:nvSpPr>
          <p:cNvPr id="9" name="Rectangle 6"/>
          <p:cNvSpPr>
            <a:spLocks noGrp="1" noChangeArrowheads="1"/>
          </p:cNvSpPr>
          <p:nvPr>
            <p:ph type="sldNum" sz="quarter" idx="12"/>
          </p:nvPr>
        </p:nvSpPr>
        <p:spPr>
          <a:ln/>
        </p:spPr>
        <p:txBody>
          <a:bodyPr/>
          <a:lstStyle>
            <a:lvl1pPr>
              <a:defRPr/>
            </a:lvl1pPr>
          </a:lstStyle>
          <a:p>
            <a:pPr>
              <a:defRPr/>
            </a:pPr>
            <a:fld id="{E425E4B3-CCE5-614E-B03F-FB584D383C99}" type="slidenum">
              <a:rPr lang="fr-FR" altLang="fr-FR"/>
              <a:pPr>
                <a:defRPr/>
              </a:pPr>
              <a:t>‹#›</a:t>
            </a:fld>
            <a:endParaRPr lang="fr-FR" altLang="fr-FR"/>
          </a:p>
        </p:txBody>
      </p:sp>
    </p:spTree>
    <p:extLst>
      <p:ext uri="{BB962C8B-B14F-4D97-AF65-F5344CB8AC3E}">
        <p14:creationId xmlns:p14="http://schemas.microsoft.com/office/powerpoint/2010/main" val="129124630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4" name="Rectangle 5"/>
          <p:cNvSpPr>
            <a:spLocks noGrp="1" noChangeArrowheads="1"/>
          </p:cNvSpPr>
          <p:nvPr>
            <p:ph type="ftr" sz="quarter" idx="11"/>
          </p:nvPr>
        </p:nvSpPr>
        <p:spPr>
          <a:ln/>
        </p:spPr>
        <p:txBody>
          <a:bodyPr/>
          <a:lstStyle>
            <a:lvl1pPr>
              <a:defRPr/>
            </a:lvl1pPr>
          </a:lstStyle>
          <a:p>
            <a:pPr>
              <a:defRPr/>
            </a:pPr>
            <a:r>
              <a:rPr lang="fr-FR" altLang="fr-FR" smtClean="0"/>
              <a:t>Journée CEGEP juin 2024</a:t>
            </a:r>
            <a:endParaRPr lang="fr-FR" altLang="fr-FR"/>
          </a:p>
        </p:txBody>
      </p:sp>
      <p:sp>
        <p:nvSpPr>
          <p:cNvPr id="5" name="Rectangle 6"/>
          <p:cNvSpPr>
            <a:spLocks noGrp="1" noChangeArrowheads="1"/>
          </p:cNvSpPr>
          <p:nvPr>
            <p:ph type="sldNum" sz="quarter" idx="12"/>
          </p:nvPr>
        </p:nvSpPr>
        <p:spPr>
          <a:ln/>
        </p:spPr>
        <p:txBody>
          <a:bodyPr/>
          <a:lstStyle>
            <a:lvl1pPr>
              <a:defRPr/>
            </a:lvl1pPr>
          </a:lstStyle>
          <a:p>
            <a:pPr>
              <a:defRPr/>
            </a:pPr>
            <a:fld id="{20BECDD7-16ED-7D4A-BC08-F363560FCC96}" type="slidenum">
              <a:rPr lang="fr-FR" altLang="fr-FR"/>
              <a:pPr>
                <a:defRPr/>
              </a:pPr>
              <a:t>‹#›</a:t>
            </a:fld>
            <a:endParaRPr lang="fr-FR" altLang="fr-FR"/>
          </a:p>
        </p:txBody>
      </p:sp>
    </p:spTree>
    <p:extLst>
      <p:ext uri="{BB962C8B-B14F-4D97-AF65-F5344CB8AC3E}">
        <p14:creationId xmlns:p14="http://schemas.microsoft.com/office/powerpoint/2010/main" val="1654361586"/>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3" name="Rectangle 5"/>
          <p:cNvSpPr>
            <a:spLocks noGrp="1" noChangeArrowheads="1"/>
          </p:cNvSpPr>
          <p:nvPr>
            <p:ph type="ftr" sz="quarter" idx="11"/>
          </p:nvPr>
        </p:nvSpPr>
        <p:spPr>
          <a:ln/>
        </p:spPr>
        <p:txBody>
          <a:bodyPr/>
          <a:lstStyle>
            <a:lvl1pPr>
              <a:defRPr/>
            </a:lvl1pPr>
          </a:lstStyle>
          <a:p>
            <a:pPr>
              <a:defRPr/>
            </a:pPr>
            <a:r>
              <a:rPr lang="fr-FR" altLang="fr-FR" smtClean="0"/>
              <a:t>Journée CEGEP juin 2024</a:t>
            </a:r>
            <a:endParaRPr lang="fr-FR" altLang="fr-FR"/>
          </a:p>
        </p:txBody>
      </p:sp>
      <p:sp>
        <p:nvSpPr>
          <p:cNvPr id="4" name="Rectangle 6"/>
          <p:cNvSpPr>
            <a:spLocks noGrp="1" noChangeArrowheads="1"/>
          </p:cNvSpPr>
          <p:nvPr>
            <p:ph type="sldNum" sz="quarter" idx="12"/>
          </p:nvPr>
        </p:nvSpPr>
        <p:spPr>
          <a:ln/>
        </p:spPr>
        <p:txBody>
          <a:bodyPr/>
          <a:lstStyle>
            <a:lvl1pPr>
              <a:defRPr/>
            </a:lvl1pPr>
          </a:lstStyle>
          <a:p>
            <a:pPr>
              <a:defRPr/>
            </a:pPr>
            <a:fld id="{49B257C8-CC04-4947-B3B6-71D3CA0CE2CB}" type="slidenum">
              <a:rPr lang="fr-FR" altLang="fr-FR"/>
              <a:pPr>
                <a:defRPr/>
              </a:pPr>
              <a:t>‹#›</a:t>
            </a:fld>
            <a:endParaRPr lang="fr-FR" altLang="fr-FR"/>
          </a:p>
        </p:txBody>
      </p:sp>
    </p:spTree>
    <p:extLst>
      <p:ext uri="{BB962C8B-B14F-4D97-AF65-F5344CB8AC3E}">
        <p14:creationId xmlns:p14="http://schemas.microsoft.com/office/powerpoint/2010/main" val="138439819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Cliquez et modifiez le titre</a:t>
            </a:r>
            <a:endParaRPr lang="fr-FR"/>
          </a:p>
        </p:txBody>
      </p:sp>
      <p:sp>
        <p:nvSpPr>
          <p:cNvPr id="3" name="Espace réservé du conten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altLang="fr-FR" smtClean="0"/>
              <a:t>Journée CEGEP juin 2024</a:t>
            </a:r>
            <a:endParaRPr lang="fr-FR" altLang="fr-FR"/>
          </a:p>
        </p:txBody>
      </p:sp>
      <p:sp>
        <p:nvSpPr>
          <p:cNvPr id="7" name="Rectangle 6"/>
          <p:cNvSpPr>
            <a:spLocks noGrp="1" noChangeArrowheads="1"/>
          </p:cNvSpPr>
          <p:nvPr>
            <p:ph type="sldNum" sz="quarter" idx="12"/>
          </p:nvPr>
        </p:nvSpPr>
        <p:spPr>
          <a:ln/>
        </p:spPr>
        <p:txBody>
          <a:bodyPr/>
          <a:lstStyle>
            <a:lvl1pPr>
              <a:defRPr/>
            </a:lvl1pPr>
          </a:lstStyle>
          <a:p>
            <a:pPr>
              <a:defRPr/>
            </a:pPr>
            <a:fld id="{F1C12A14-F0BB-B841-96E8-72A1738466F1}" type="slidenum">
              <a:rPr lang="fr-FR" altLang="fr-FR"/>
              <a:pPr>
                <a:defRPr/>
              </a:pPr>
              <a:t>‹#›</a:t>
            </a:fld>
            <a:endParaRPr lang="fr-FR" altLang="fr-FR"/>
          </a:p>
        </p:txBody>
      </p:sp>
    </p:spTree>
    <p:extLst>
      <p:ext uri="{BB962C8B-B14F-4D97-AF65-F5344CB8AC3E}">
        <p14:creationId xmlns:p14="http://schemas.microsoft.com/office/powerpoint/2010/main" val="174259815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0238" y="457200"/>
            <a:ext cx="2949575" cy="1600200"/>
          </a:xfrm>
        </p:spPr>
        <p:txBody>
          <a:bodyPr anchor="b"/>
          <a:lstStyle>
            <a:lvl1pPr>
              <a:defRPr sz="3200"/>
            </a:lvl1pPr>
          </a:lstStyle>
          <a:p>
            <a:r>
              <a:rPr lang="fr-FR" smtClean="0"/>
              <a:t>Cliquez et modifiez le titre</a:t>
            </a:r>
            <a:endParaRPr lang="fr-FR"/>
          </a:p>
        </p:txBody>
      </p:sp>
      <p:sp>
        <p:nvSpPr>
          <p:cNvPr id="3" name="Espace réservé pour une imag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ltLang="fr-FR"/>
          </a:p>
        </p:txBody>
      </p:sp>
      <p:sp>
        <p:nvSpPr>
          <p:cNvPr id="6" name="Rectangle 5"/>
          <p:cNvSpPr>
            <a:spLocks noGrp="1" noChangeArrowheads="1"/>
          </p:cNvSpPr>
          <p:nvPr>
            <p:ph type="ftr" sz="quarter" idx="11"/>
          </p:nvPr>
        </p:nvSpPr>
        <p:spPr>
          <a:ln/>
        </p:spPr>
        <p:txBody>
          <a:bodyPr/>
          <a:lstStyle>
            <a:lvl1pPr>
              <a:defRPr/>
            </a:lvl1pPr>
          </a:lstStyle>
          <a:p>
            <a:pPr>
              <a:defRPr/>
            </a:pPr>
            <a:r>
              <a:rPr lang="fr-FR" altLang="fr-FR" smtClean="0"/>
              <a:t>Journée CEGEP juin 2024</a:t>
            </a:r>
            <a:endParaRPr lang="fr-FR" altLang="fr-FR"/>
          </a:p>
        </p:txBody>
      </p:sp>
      <p:sp>
        <p:nvSpPr>
          <p:cNvPr id="7" name="Rectangle 6"/>
          <p:cNvSpPr>
            <a:spLocks noGrp="1" noChangeArrowheads="1"/>
          </p:cNvSpPr>
          <p:nvPr>
            <p:ph type="sldNum" sz="quarter" idx="12"/>
          </p:nvPr>
        </p:nvSpPr>
        <p:spPr>
          <a:ln/>
        </p:spPr>
        <p:txBody>
          <a:bodyPr/>
          <a:lstStyle>
            <a:lvl1pPr>
              <a:defRPr/>
            </a:lvl1pPr>
          </a:lstStyle>
          <a:p>
            <a:pPr>
              <a:defRPr/>
            </a:pPr>
            <a:fld id="{49AEA623-BD2C-3546-8D7F-CEC143B4D04A}" type="slidenum">
              <a:rPr lang="fr-FR" altLang="fr-FR"/>
              <a:pPr>
                <a:defRPr/>
              </a:pPr>
              <a:t>‹#›</a:t>
            </a:fld>
            <a:endParaRPr lang="fr-FR" altLang="fr-FR"/>
          </a:p>
        </p:txBody>
      </p:sp>
    </p:spTree>
    <p:extLst>
      <p:ext uri="{BB962C8B-B14F-4D97-AF65-F5344CB8AC3E}">
        <p14:creationId xmlns:p14="http://schemas.microsoft.com/office/powerpoint/2010/main" val="465179685"/>
      </p:ext>
    </p:extLst>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ltLang="fr-FR"/>
              <a:t>Cliquez et modifiez le titre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fr-FR" altLang="fr-F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r>
              <a:rPr lang="fr-FR" altLang="fr-FR" smtClean="0"/>
              <a:t>Journée CEGEP juin 2024</a:t>
            </a:r>
            <a:endParaRPr lang="fr-FR" altLang="fr-F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pPr>
              <a:defRPr/>
            </a:pPr>
            <a:fld id="{8B629174-87EC-A44E-A05A-2FF56829463A}" type="slidenum">
              <a:rPr lang="fr-FR" altLang="fr-FR"/>
              <a:pPr>
                <a:defRPr/>
              </a:pPr>
              <a:t>‹#›</a:t>
            </a:fld>
            <a:endParaRPr lang="fr-FR" alt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sldNum="0" hd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microsoft.com/office/2007/relationships/media" Target="file://localhost/Users/paulchar/climatetalk/C3may98.mpg" TargetMode="External"/><Relationship Id="rId4" Type="http://schemas.openxmlformats.org/officeDocument/2006/relationships/video" Target="file://localhost/Users/paulchar/climatetalk/C3may98.mpg" TargetMode="External"/><Relationship Id="rId5" Type="http://schemas.openxmlformats.org/officeDocument/2006/relationships/slideLayout" Target="../slideLayouts/slideLayout2.xml"/><Relationship Id="rId6" Type="http://schemas.openxmlformats.org/officeDocument/2006/relationships/notesSlide" Target="../notesSlides/notesSlide13.xml"/><Relationship Id="rId7" Type="http://schemas.openxmlformats.org/officeDocument/2006/relationships/image" Target="../media/image21.png"/><Relationship Id="rId8" Type="http://schemas.openxmlformats.org/officeDocument/2006/relationships/image" Target="../media/image22.png"/><Relationship Id="rId1" Type="http://schemas.microsoft.com/office/2007/relationships/media" Target="file://localhost/Users/paulchar/climatetalk/C3may98sm.mpg" TargetMode="External"/><Relationship Id="rId2" Type="http://schemas.openxmlformats.org/officeDocument/2006/relationships/video" Target="file://localhost/Users/paulchar/climatetalk/C3may98sm.m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jpeg"/><Relationship Id="rId5" Type="http://schemas.openxmlformats.org/officeDocument/2006/relationships/image" Target="../media/image25.jpe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3.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7.xml"/><Relationship Id="rId5" Type="http://schemas.openxmlformats.org/officeDocument/2006/relationships/image" Target="../media/image36.png"/><Relationship Id="rId1" Type="http://schemas.microsoft.com/office/2007/relationships/media" Target="file://localhost/Users/paulchar/Downloads/2374516056667627847inoutflows_6mm_1750_1900.mp4" TargetMode="External"/><Relationship Id="rId2" Type="http://schemas.openxmlformats.org/officeDocument/2006/relationships/video" Target="file://localhost/Users/paulchar/Downloads/2374516056667627847inoutflows_6mm_1750_1900.mp4"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9.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9.xml"/><Relationship Id="rId5" Type="http://schemas.openxmlformats.org/officeDocument/2006/relationships/image" Target="../media/image37.jpeg"/><Relationship Id="rId6" Type="http://schemas.openxmlformats.org/officeDocument/2006/relationships/image" Target="../media/image38.png"/><Relationship Id="rId1" Type="http://schemas.microsoft.com/office/2007/relationships/media" Target="file://localhost/Users/paulchar/climatetalk/SDO304-IRIS1400-nanoflare2014-zoom_stand.HD1080i_p30.mp4" TargetMode="External"/><Relationship Id="rId2" Type="http://schemas.openxmlformats.org/officeDocument/2006/relationships/video" Target="file://localhost/Users/paulchar/climatetalk/SDO304-IRIS1400-nanoflare2014-zoom_stand.HD1080i_p30.mp4"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2.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7.jpe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1.pn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5.jpeg"/></Relationships>
</file>

<file path=ppt/slides/_rels/slide46.xml.rels><?xml version="1.0" encoding="UTF-8" standalone="yes"?>
<Relationships xmlns="http://schemas.openxmlformats.org/package/2006/relationships"><Relationship Id="rId3" Type="http://schemas.microsoft.com/office/2007/relationships/media" Target="file://localhost/Users/paulchar/climatetalk/eit195c.mpg" TargetMode="External"/><Relationship Id="rId4" Type="http://schemas.openxmlformats.org/officeDocument/2006/relationships/video" Target="file://localhost/Users/paulchar/climatetalk/eit195c.mpg" TargetMode="External"/><Relationship Id="rId5" Type="http://schemas.openxmlformats.org/officeDocument/2006/relationships/slideLayout" Target="../slideLayouts/slideLayout2.xml"/><Relationship Id="rId6" Type="http://schemas.openxmlformats.org/officeDocument/2006/relationships/notesSlide" Target="../notesSlides/notesSlide46.xml"/><Relationship Id="rId7" Type="http://schemas.openxmlformats.org/officeDocument/2006/relationships/image" Target="../media/image56.png"/><Relationship Id="rId8" Type="http://schemas.openxmlformats.org/officeDocument/2006/relationships/image" Target="../media/image57.png"/><Relationship Id="rId1" Type="http://schemas.microsoft.com/office/2007/relationships/media" Target="file://localhost/Users/paulchar/climatetalk/EITdec99sm.mpg" TargetMode="External"/><Relationship Id="rId2" Type="http://schemas.openxmlformats.org/officeDocument/2006/relationships/video" Target="file://localhost/Users/paulchar/climatetalk/EITdec99sm.mpg"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jpeg"/><Relationship Id="rId5" Type="http://schemas.openxmlformats.org/officeDocument/2006/relationships/image" Target="../media/image64.jpeg"/><Relationship Id="rId6" Type="http://schemas.openxmlformats.org/officeDocument/2006/relationships/image" Target="../media/image65.jpeg"/><Relationship Id="rId7"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png"/><Relationship Id="rId5" Type="http://schemas.openxmlformats.org/officeDocument/2006/relationships/image" Target="../media/image69.png"/><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70.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7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7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7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7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7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76.jpeg"/></Relationships>
</file>

<file path=ppt/slides/_rels/slide61.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3" Type="http://schemas.openxmlformats.org/officeDocument/2006/relationships/hyperlink" Target="http://sohowww.nascom.nasa.gov" TargetMode="External"/><Relationship Id="rId4" Type="http://schemas.openxmlformats.org/officeDocument/2006/relationships/hyperlink" Target="http://www.spaceweather.org" TargetMode="External"/><Relationship Id="rId5" Type="http://schemas.openxmlformats.org/officeDocument/2006/relationships/hyperlink" Target="http://www.spaceweather.gc.ca" TargetMode="External"/><Relationship Id="rId6" Type="http://schemas.openxmlformats.org/officeDocument/2006/relationships/hyperlink" Target="http://www.astro.umontreal.ca/grps" TargetMode="External"/><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79.png"/><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jpeg"/><Relationship Id="rId5" Type="http://schemas.openxmlformats.org/officeDocument/2006/relationships/image" Target="../media/image83.jpeg"/><Relationship Id="rId1" Type="http://schemas.openxmlformats.org/officeDocument/2006/relationships/slideLayout" Target="../slideLayouts/slideLayout2.xml"/><Relationship Id="rId2" Type="http://schemas.openxmlformats.org/officeDocument/2006/relationships/image" Target="../media/image80.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jpeg"/><Relationship Id="rId5"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14339" name="Rectangle 2"/>
          <p:cNvSpPr>
            <a:spLocks noGrp="1" noChangeArrowheads="1"/>
          </p:cNvSpPr>
          <p:nvPr>
            <p:ph type="title"/>
          </p:nvPr>
        </p:nvSpPr>
        <p:spPr>
          <a:xfrm>
            <a:off x="685800" y="2503488"/>
            <a:ext cx="7772400" cy="2438400"/>
          </a:xfrm>
        </p:spPr>
        <p:txBody>
          <a:bodyPr/>
          <a:lstStyle/>
          <a:p>
            <a:pPr eaLnBrk="1" hangingPunct="1"/>
            <a:r>
              <a:rPr lang="fr-FR" altLang="fr-FR" b="1" dirty="0">
                <a:solidFill>
                  <a:srgbClr val="FFFF00"/>
                </a:solidFill>
              </a:rPr>
              <a:t>É</a:t>
            </a:r>
            <a:r>
              <a:rPr lang="fr-FR" altLang="fr-FR" b="1" dirty="0" smtClean="0">
                <a:solidFill>
                  <a:srgbClr val="FFFF00"/>
                </a:solidFill>
              </a:rPr>
              <a:t>clipses solaires</a:t>
            </a:r>
            <a:br>
              <a:rPr lang="fr-FR" altLang="fr-FR" b="1" dirty="0" smtClean="0">
                <a:solidFill>
                  <a:srgbClr val="FFFF00"/>
                </a:solidFill>
              </a:rPr>
            </a:br>
            <a:r>
              <a:rPr lang="fr-FR" altLang="fr-FR" b="1" dirty="0" smtClean="0">
                <a:solidFill>
                  <a:srgbClr val="FFFF00"/>
                </a:solidFill>
              </a:rPr>
              <a:t>et chauffage coronal</a:t>
            </a:r>
            <a:br>
              <a:rPr lang="fr-FR" altLang="fr-FR" b="1" dirty="0" smtClean="0">
                <a:solidFill>
                  <a:srgbClr val="FFFF00"/>
                </a:solidFill>
              </a:rPr>
            </a:br>
            <a:r>
              <a:rPr lang="fr-FR" altLang="fr-FR" b="1" dirty="0">
                <a:solidFill>
                  <a:srgbClr val="FFFF00"/>
                </a:solidFill>
              </a:rPr>
              <a:t/>
            </a:r>
            <a:br>
              <a:rPr lang="fr-FR" altLang="fr-FR" b="1" dirty="0">
                <a:solidFill>
                  <a:srgbClr val="FFFF00"/>
                </a:solidFill>
              </a:rPr>
            </a:br>
            <a:r>
              <a:rPr lang="fr-FR" altLang="fr-FR" sz="2400" dirty="0">
                <a:solidFill>
                  <a:schemeClr val="folHlink"/>
                </a:solidFill>
              </a:rPr>
              <a:t/>
            </a:r>
            <a:br>
              <a:rPr lang="fr-FR" altLang="fr-FR" sz="2400" dirty="0">
                <a:solidFill>
                  <a:schemeClr val="folHlink"/>
                </a:solidFill>
              </a:rPr>
            </a:br>
            <a:r>
              <a:rPr lang="fr-FR" altLang="fr-FR" sz="2400" b="1" dirty="0">
                <a:solidFill>
                  <a:srgbClr val="92D050"/>
                </a:solidFill>
              </a:rPr>
              <a:t>Paul Charbonneau</a:t>
            </a:r>
            <a:br>
              <a:rPr lang="fr-FR" altLang="fr-FR" sz="2400" b="1" dirty="0">
                <a:solidFill>
                  <a:srgbClr val="92D050"/>
                </a:solidFill>
              </a:rPr>
            </a:br>
            <a:r>
              <a:rPr lang="fr-FR" altLang="fr-FR" sz="2400" b="1" dirty="0">
                <a:solidFill>
                  <a:srgbClr val="92D050"/>
                </a:solidFill>
              </a:rPr>
              <a:t> Département de Physique, Université de Montréal</a:t>
            </a:r>
            <a:br>
              <a:rPr lang="fr-FR" altLang="fr-FR" sz="2400" b="1" dirty="0">
                <a:solidFill>
                  <a:srgbClr val="92D050"/>
                </a:solidFill>
              </a:rPr>
            </a:br>
            <a:r>
              <a:rPr lang="fr-FR" altLang="fr-FR" sz="2400" b="1" dirty="0">
                <a:solidFill>
                  <a:srgbClr val="92D050"/>
                </a:solidFill>
              </a:rPr>
              <a:t/>
            </a:r>
            <a:br>
              <a:rPr lang="fr-FR" altLang="fr-FR" sz="2400" b="1" dirty="0">
                <a:solidFill>
                  <a:srgbClr val="92D050"/>
                </a:solidFill>
              </a:rPr>
            </a:br>
            <a:r>
              <a:rPr lang="fr-FR" altLang="fr-FR" sz="2400" dirty="0">
                <a:solidFill>
                  <a:srgbClr val="92D050"/>
                </a:solidFill>
              </a:rPr>
              <a:t/>
            </a:r>
            <a:br>
              <a:rPr lang="fr-FR" altLang="fr-FR" sz="2400" dirty="0">
                <a:solidFill>
                  <a:srgbClr val="92D050"/>
                </a:solidFill>
              </a:rPr>
            </a:br>
            <a:r>
              <a:rPr lang="fr-FR" altLang="fr-FR" sz="2400" dirty="0">
                <a:solidFill>
                  <a:srgbClr val="92D050"/>
                </a:solidFill>
              </a:rPr>
              <a:t/>
            </a:r>
            <a:br>
              <a:rPr lang="fr-FR" altLang="fr-FR" sz="2400" dirty="0">
                <a:solidFill>
                  <a:srgbClr val="92D050"/>
                </a:solidFill>
              </a:rPr>
            </a:br>
            <a:r>
              <a:rPr lang="fr-FR" altLang="fr-FR" sz="2400" dirty="0">
                <a:solidFill>
                  <a:srgbClr val="92D050"/>
                </a:solidFill>
              </a:rPr>
              <a:t/>
            </a:r>
            <a:br>
              <a:rPr lang="fr-FR" altLang="fr-FR" sz="2400" dirty="0">
                <a:solidFill>
                  <a:srgbClr val="92D050"/>
                </a:solidFill>
              </a:rPr>
            </a:br>
            <a:r>
              <a:rPr lang="fr-FR" altLang="fr-FR" sz="2400" dirty="0">
                <a:solidFill>
                  <a:srgbClr val="92D050"/>
                </a:solidFill>
              </a:rPr>
              <a:t/>
            </a:r>
            <a:br>
              <a:rPr lang="fr-FR" altLang="fr-FR" sz="2400" dirty="0">
                <a:solidFill>
                  <a:srgbClr val="92D050"/>
                </a:solidFill>
              </a:rPr>
            </a:br>
            <a:r>
              <a:rPr lang="fr-FR" altLang="fr-FR" sz="2400" dirty="0">
                <a:solidFill>
                  <a:srgbClr val="92D050"/>
                </a:solidFill>
              </a:rPr>
              <a:t/>
            </a:r>
            <a:br>
              <a:rPr lang="fr-FR" altLang="fr-FR" sz="2400" dirty="0">
                <a:solidFill>
                  <a:srgbClr val="92D050"/>
                </a:solidFill>
              </a:rPr>
            </a:br>
            <a:r>
              <a:rPr lang="fr-FR" altLang="fr-FR" sz="2000" dirty="0">
                <a:solidFill>
                  <a:srgbClr val="92D050"/>
                </a:solidFill>
              </a:rPr>
              <a:t>Les grandes conférences de l’</a:t>
            </a:r>
            <a:r>
              <a:rPr lang="fr-FR" altLang="fr-FR" sz="2000" dirty="0" err="1">
                <a:solidFill>
                  <a:srgbClr val="92D050"/>
                </a:solidFill>
              </a:rPr>
              <a:t>IReX</a:t>
            </a:r>
            <a:r>
              <a:rPr lang="fr-FR" altLang="fr-FR" sz="2000" dirty="0">
                <a:solidFill>
                  <a:srgbClr val="92D050"/>
                </a:solidFill>
              </a:rPr>
              <a:t> 2024</a:t>
            </a:r>
          </a:p>
        </p:txBody>
      </p:sp>
      <p:pic>
        <p:nvPicPr>
          <p:cNvPr id="14340" name="Picture 6" descr="min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943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682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6103938"/>
            <a:ext cx="1752600" cy="74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47106" name="Rectangle 2"/>
          <p:cNvSpPr>
            <a:spLocks noGrp="1" noChangeArrowheads="1"/>
          </p:cNvSpPr>
          <p:nvPr>
            <p:ph type="title"/>
          </p:nvPr>
        </p:nvSpPr>
        <p:spPr>
          <a:xfrm>
            <a:off x="0" y="0"/>
            <a:ext cx="6804025" cy="915988"/>
          </a:xfrm>
        </p:spPr>
        <p:txBody>
          <a:bodyPr/>
          <a:lstStyle/>
          <a:p>
            <a:pPr eaLnBrk="1" hangingPunct="1"/>
            <a:r>
              <a:rPr lang="fr-FR" altLang="fr-FR" sz="3600">
                <a:solidFill>
                  <a:srgbClr val="FF0000"/>
                </a:solidFill>
              </a:rPr>
              <a:t>1931: Le coronographe</a:t>
            </a:r>
          </a:p>
        </p:txBody>
      </p:sp>
      <p:sp>
        <p:nvSpPr>
          <p:cNvPr id="47107" name="Rectangle 1"/>
          <p:cNvSpPr>
            <a:spLocks noChangeArrowheads="1"/>
          </p:cNvSpPr>
          <p:nvPr/>
        </p:nvSpPr>
        <p:spPr bwMode="auto">
          <a:xfrm>
            <a:off x="250825" y="3284538"/>
            <a:ext cx="8642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chemeClr val="accent2"/>
                </a:solidFill>
              </a:rPr>
              <a:t>Un </a:t>
            </a:r>
            <a:r>
              <a:rPr lang="fr-FR" altLang="fr-FR" sz="2000" b="1">
                <a:solidFill>
                  <a:schemeClr val="accent2"/>
                </a:solidFill>
              </a:rPr>
              <a:t>coronographe</a:t>
            </a:r>
            <a:r>
              <a:rPr lang="fr-FR" altLang="fr-FR" sz="2000">
                <a:solidFill>
                  <a:schemeClr val="accent2"/>
                </a:solidFill>
              </a:rPr>
              <a:t> est « simplement » un télescope muni d’un disque occulteur au plan focal, de manière à « simuler » une éclipse solaire totale</a:t>
            </a:r>
          </a:p>
        </p:txBody>
      </p:sp>
      <p:pic>
        <p:nvPicPr>
          <p:cNvPr id="47108"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066800"/>
            <a:ext cx="64008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Imag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83425" y="333375"/>
            <a:ext cx="1735138" cy="230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0" name="Rectangle 6"/>
          <p:cNvSpPr>
            <a:spLocks noChangeArrowheads="1"/>
          </p:cNvSpPr>
          <p:nvPr/>
        </p:nvSpPr>
        <p:spPr bwMode="auto">
          <a:xfrm>
            <a:off x="7235825" y="2640013"/>
            <a:ext cx="15621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800">
                <a:solidFill>
                  <a:schemeClr val="accent2"/>
                </a:solidFill>
              </a:rPr>
              <a:t>Bernard Lyot </a:t>
            </a:r>
          </a:p>
          <a:p>
            <a:pPr>
              <a:spcBef>
                <a:spcPct val="0"/>
              </a:spcBef>
              <a:buFontTx/>
              <a:buNone/>
            </a:pPr>
            <a:r>
              <a:rPr lang="fr-FR" altLang="fr-FR" sz="1800">
                <a:solidFill>
                  <a:schemeClr val="accent2"/>
                </a:solidFill>
              </a:rPr>
              <a:t> (1897-1952)</a:t>
            </a:r>
          </a:p>
        </p:txBody>
      </p:sp>
      <p:sp>
        <p:nvSpPr>
          <p:cNvPr id="47111" name="Rectangle 7"/>
          <p:cNvSpPr>
            <a:spLocks noChangeArrowheads="1"/>
          </p:cNvSpPr>
          <p:nvPr/>
        </p:nvSpPr>
        <p:spPr bwMode="auto">
          <a:xfrm>
            <a:off x="250825" y="4149725"/>
            <a:ext cx="8281988"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chemeClr val="accent2"/>
                </a:solidFill>
              </a:rPr>
              <a:t>L’idée peut paraître triviale; mais le défi technique consiste à pouvoir éliminer toute la lumière dispersée, la luminosité de la couronne étant &lt;1/1000000 de celle du disque. Ceci requiert un alignement extrêmement fin du système optique, la réduction des vibrations, etc.. </a:t>
            </a:r>
          </a:p>
        </p:txBody>
      </p:sp>
      <p:sp>
        <p:nvSpPr>
          <p:cNvPr id="47112" name="Rectangle 8"/>
          <p:cNvSpPr>
            <a:spLocks noChangeArrowheads="1"/>
          </p:cNvSpPr>
          <p:nvPr/>
        </p:nvSpPr>
        <p:spPr bwMode="auto">
          <a:xfrm>
            <a:off x="250825" y="5529263"/>
            <a:ext cx="8642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rgbClr val="FF0000"/>
                </a:solidFill>
              </a:rPr>
              <a:t>Il est maintenant possible d’observer la couronne </a:t>
            </a:r>
            <a:r>
              <a:rPr lang="fr-FR" altLang="fr-FR" sz="2000" b="1">
                <a:solidFill>
                  <a:srgbClr val="FF0000"/>
                </a:solidFill>
              </a:rPr>
              <a:t>sans avoir à attendre la prochaine éclipse, et pour plus de quelques minutes de suite ! </a:t>
            </a:r>
            <a:endParaRPr lang="fr-FR" altLang="fr-FR" sz="2000">
              <a:solidFill>
                <a:srgbClr val="FF0000"/>
              </a:solidFill>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49154" name="Rectangle 2"/>
          <p:cNvSpPr>
            <a:spLocks noGrp="1" noChangeArrowheads="1"/>
          </p:cNvSpPr>
          <p:nvPr>
            <p:ph type="title"/>
          </p:nvPr>
        </p:nvSpPr>
        <p:spPr>
          <a:xfrm>
            <a:off x="0" y="0"/>
            <a:ext cx="4421188" cy="915988"/>
          </a:xfrm>
        </p:spPr>
        <p:txBody>
          <a:bodyPr/>
          <a:lstStyle/>
          <a:p>
            <a:pPr eaLnBrk="1" hangingPunct="1"/>
            <a:r>
              <a:rPr lang="fr-FR" altLang="fr-FR" sz="3200">
                <a:solidFill>
                  <a:srgbClr val="FF0000"/>
                </a:solidFill>
              </a:rPr>
              <a:t>1931: Le coronographe</a:t>
            </a:r>
          </a:p>
        </p:txBody>
      </p:sp>
      <p:sp>
        <p:nvSpPr>
          <p:cNvPr id="49155" name="Rectangle 6"/>
          <p:cNvSpPr>
            <a:spLocks noChangeArrowheads="1"/>
          </p:cNvSpPr>
          <p:nvPr/>
        </p:nvSpPr>
        <p:spPr bwMode="auto">
          <a:xfrm>
            <a:off x="7164388" y="2803525"/>
            <a:ext cx="1189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800"/>
              <a:t>Lyot 1931</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124" y="836712"/>
            <a:ext cx="3813820" cy="542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a:spLocks noChangeArrowheads="1"/>
          </p:cNvSpPr>
          <p:nvPr/>
        </p:nvSpPr>
        <p:spPr bwMode="auto">
          <a:xfrm>
            <a:off x="4260344" y="5589240"/>
            <a:ext cx="48910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fr-FR" altLang="fr-FR" sz="1800" dirty="0" err="1">
                <a:solidFill>
                  <a:srgbClr val="00B0F0"/>
                </a:solidFill>
              </a:rPr>
              <a:t>Mauna</a:t>
            </a:r>
            <a:r>
              <a:rPr lang="fr-FR" altLang="fr-FR" sz="1800" dirty="0">
                <a:solidFill>
                  <a:srgbClr val="00B0F0"/>
                </a:solidFill>
              </a:rPr>
              <a:t> Loa Solar </a:t>
            </a:r>
            <a:r>
              <a:rPr lang="fr-FR" altLang="fr-FR" sz="1800" dirty="0" smtClean="0">
                <a:solidFill>
                  <a:srgbClr val="00B0F0"/>
                </a:solidFill>
              </a:rPr>
              <a:t>Obs., 06/2020 (HAO/NCAR)</a:t>
            </a:r>
          </a:p>
          <a:p>
            <a:r>
              <a:rPr lang="fr-FR" altLang="fr-FR" sz="1800" dirty="0" smtClean="0">
                <a:solidFill>
                  <a:srgbClr val="00B0F0"/>
                </a:solidFill>
              </a:rPr>
              <a:t>[ Rayon du disque occulteur: 1.08 </a:t>
            </a:r>
            <a:r>
              <a:rPr lang="fr-FR" altLang="fr-FR" sz="1800" dirty="0" err="1" smtClean="0">
                <a:solidFill>
                  <a:srgbClr val="00B0F0"/>
                </a:solidFill>
              </a:rPr>
              <a:t>R</a:t>
            </a:r>
            <a:r>
              <a:rPr lang="fr-FR" altLang="fr-FR" sz="1800" baseline="-25000" dirty="0" err="1" smtClean="0">
                <a:solidFill>
                  <a:srgbClr val="00B0F0"/>
                </a:solidFill>
              </a:rPr>
              <a:t>sol</a:t>
            </a:r>
            <a:r>
              <a:rPr lang="fr-FR" altLang="fr-FR" sz="1800" baseline="-25000" dirty="0" smtClean="0">
                <a:solidFill>
                  <a:srgbClr val="00B0F0"/>
                </a:solidFill>
              </a:rPr>
              <a:t> </a:t>
            </a:r>
            <a:r>
              <a:rPr lang="fr-FR" altLang="fr-FR" sz="1800" dirty="0" smtClean="0">
                <a:solidFill>
                  <a:srgbClr val="00B0F0"/>
                </a:solidFill>
              </a:rPr>
              <a:t>]</a:t>
            </a:r>
            <a:endParaRPr lang="fr-FR" altLang="fr-FR" sz="1800" dirty="0">
              <a:solidFill>
                <a:srgbClr val="00B0F0"/>
              </a:solidFill>
            </a:endParaRPr>
          </a:p>
        </p:txBody>
      </p:sp>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2068" y="833632"/>
            <a:ext cx="4714428" cy="4714428"/>
          </a:xfrm>
          <a:prstGeom prst="rect">
            <a:avLst/>
          </a:prstGeo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75779" name="Rectangle 7"/>
          <p:cNvSpPr>
            <a:spLocks noChangeArrowheads="1"/>
          </p:cNvSpPr>
          <p:nvPr/>
        </p:nvSpPr>
        <p:spPr bwMode="auto">
          <a:xfrm>
            <a:off x="1476375" y="381000"/>
            <a:ext cx="626427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4400">
                <a:solidFill>
                  <a:srgbClr val="FFFF00"/>
                </a:solidFill>
              </a:rPr>
              <a:t>Les éjections coronales</a:t>
            </a:r>
          </a:p>
        </p:txBody>
      </p:sp>
      <p:sp>
        <p:nvSpPr>
          <p:cNvPr id="75780" name="Rectangle 8"/>
          <p:cNvSpPr>
            <a:spLocks noChangeArrowheads="1"/>
          </p:cNvSpPr>
          <p:nvPr/>
        </p:nvSpPr>
        <p:spPr bwMode="auto">
          <a:xfrm>
            <a:off x="1981200" y="6096000"/>
            <a:ext cx="666115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chemeClr val="hlink"/>
                </a:solidFill>
                <a:latin typeface="Times" charset="0"/>
              </a:rPr>
              <a:t>Source: SOHO/LASCO; voir http://sohowww.nascom.nasa.gov</a:t>
            </a:r>
          </a:p>
        </p:txBody>
      </p:sp>
      <p:pic>
        <p:nvPicPr>
          <p:cNvPr id="75781"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300163"/>
            <a:ext cx="8569325"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3730"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pic>
        <p:nvPicPr>
          <p:cNvPr id="509955" name="C3may98sm.mpg" descr="Macintosh:Users:paulchar:climatetalk:C3may98sm.mpg">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2590800" y="1905000"/>
            <a:ext cx="4064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9956" name="Line 4"/>
          <p:cNvSpPr>
            <a:spLocks noChangeShapeType="1"/>
          </p:cNvSpPr>
          <p:nvPr/>
        </p:nvSpPr>
        <p:spPr bwMode="auto">
          <a:xfrm>
            <a:off x="609600" y="1143000"/>
            <a:ext cx="7848600" cy="0"/>
          </a:xfrm>
          <a:prstGeom prst="line">
            <a:avLst/>
          </a:prstGeom>
          <a:noFill/>
          <a:ln w="381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pic>
        <p:nvPicPr>
          <p:cNvPr id="509958" name="C3may98.mpg" descr="Macintosh:Users:paulchar:climatetalk:C3may98.mpg">
            <a:hlinkClick r:id="" action="ppaction://media"/>
          </p:cNvPr>
          <p:cNvPicPr>
            <a:picLocks noChangeAspect="1" noChangeArrowheads="1"/>
          </p:cNvPicPr>
          <p:nvPr>
            <a:videoFile r:link="rId4"/>
            <p:extLst>
              <p:ext uri="{DAA4B4D4-6D71-4841-9C94-3DE7FCFB9230}">
                <p14:media xmlns:p14="http://schemas.microsoft.com/office/powerpoint/2010/main" r:link="rId3"/>
              </p:ext>
            </p:extLst>
          </p:nvPr>
        </p:nvPicPr>
        <p:blipFill>
          <a:blip r:embed="rId8">
            <a:extLst>
              <a:ext uri="{28A0092B-C50C-407E-A947-70E740481C1C}">
                <a14:useLocalDpi xmlns:a14="http://schemas.microsoft.com/office/drawing/2010/main" val="0"/>
              </a:ext>
            </a:extLst>
          </a:blip>
          <a:srcRect/>
          <a:stretch>
            <a:fillRect/>
          </a:stretch>
        </p:blipFill>
        <p:spPr bwMode="auto">
          <a:xfrm>
            <a:off x="533400" y="379413"/>
            <a:ext cx="8129588" cy="609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Rectangle 7"/>
          <p:cNvSpPr>
            <a:spLocks noChangeArrowheads="1"/>
          </p:cNvSpPr>
          <p:nvPr/>
        </p:nvSpPr>
        <p:spPr bwMode="auto">
          <a:xfrm>
            <a:off x="1476375" y="381000"/>
            <a:ext cx="6264275"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4400">
                <a:solidFill>
                  <a:srgbClr val="FFFF00"/>
                </a:solidFill>
              </a:rPr>
              <a:t>Les éjections coronales</a:t>
            </a:r>
          </a:p>
        </p:txBody>
      </p:sp>
      <p:sp>
        <p:nvSpPr>
          <p:cNvPr id="73735" name="Rectangle 8"/>
          <p:cNvSpPr>
            <a:spLocks noChangeArrowheads="1"/>
          </p:cNvSpPr>
          <p:nvPr/>
        </p:nvSpPr>
        <p:spPr bwMode="auto">
          <a:xfrm>
            <a:off x="1981200" y="6096000"/>
            <a:ext cx="6661150"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chemeClr val="hlink"/>
                </a:solidFill>
                <a:latin typeface="Times" charset="0"/>
              </a:rPr>
              <a:t>Source: SOHO/LASCO; voir http://sohowww.nascom.nasa.gov</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09955"/>
                                        </p:tgtEl>
                                      </p:cBhvr>
                                    </p:cmd>
                                  </p:childTnLst>
                                </p:cTn>
                              </p:par>
                            </p:childTnLst>
                          </p:cTn>
                        </p:par>
                        <p:par>
                          <p:cTn id="7" fill="hold" nodeType="afterGroup">
                            <p:stCondLst>
                              <p:cond delay="1"/>
                            </p:stCondLst>
                            <p:childTnLst>
                              <p:par>
                                <p:cTn id="8" presetID="1" presetClass="mediacall" presetSubtype="0" fill="hold" nodeType="afterEffect">
                                  <p:stCondLst>
                                    <p:cond delay="0"/>
                                  </p:stCondLst>
                                  <p:childTnLst>
                                    <p:cmd type="call" cmd="playFrom(0.0)">
                                      <p:cBhvr>
                                        <p:cTn id="9" dur="19616" fill="hold"/>
                                        <p:tgtEl>
                                          <p:spTgt spid="50995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509955"/>
                </p:tgtEl>
              </p:cMediaNode>
            </p:video>
            <p:seq concurrent="1" nextAc="seek">
              <p:cTn id="11" restart="whenNotActive" fill="hold" evtFilter="cancelBubble" nodeType="interactiveSeq">
                <p:stCondLst>
                  <p:cond evt="onClick" delay="0">
                    <p:tgtEl>
                      <p:spTgt spid="509955"/>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509955"/>
                                        </p:tgtEl>
                                      </p:cBhvr>
                                    </p:cmd>
                                  </p:childTnLst>
                                </p:cTn>
                              </p:par>
                            </p:childTnLst>
                          </p:cTn>
                        </p:par>
                      </p:childTnLst>
                    </p:cTn>
                  </p:par>
                </p:childTnLst>
              </p:cTn>
              <p:nextCondLst>
                <p:cond evt="onClick" delay="0">
                  <p:tgtEl>
                    <p:spTgt spid="509955"/>
                  </p:tgtEl>
                </p:cond>
              </p:nextCondLst>
            </p:seq>
            <p:video>
              <p:cMediaNode>
                <p:cTn id="16" fill="hold" display="0">
                  <p:stCondLst>
                    <p:cond delay="indefinite"/>
                  </p:stCondLst>
                  <p:endCondLst>
                    <p:cond evt="onNext" delay="0">
                      <p:tgtEl>
                        <p:sldTgt/>
                      </p:tgtEl>
                    </p:cond>
                    <p:cond evt="onPrev" delay="0">
                      <p:tgtEl>
                        <p:sldTgt/>
                      </p:tgtEl>
                    </p:cond>
                  </p:endCondLst>
                </p:cTn>
                <p:tgtEl>
                  <p:spTgt spid="509958"/>
                </p:tgtEl>
              </p:cMediaNode>
            </p:video>
            <p:seq concurrent="1" nextAc="seek">
              <p:cTn id="17" restart="whenNotActive" fill="hold" evtFilter="cancelBubble" nodeType="interactiveSeq">
                <p:stCondLst>
                  <p:cond evt="onClick" delay="0">
                    <p:tgtEl>
                      <p:spTgt spid="509958"/>
                    </p:tgtEl>
                  </p:cond>
                </p:stCondLst>
                <p:endSync evt="end" delay="0">
                  <p:rtn val="all"/>
                </p:endSync>
                <p:childTnLst>
                  <p:par>
                    <p:cTn id="18" fill="hold" nodeType="clickPar">
                      <p:stCondLst>
                        <p:cond delay="0"/>
                      </p:stCondLst>
                      <p:childTnLst>
                        <p:par>
                          <p:cTn id="19" fill="hold" nodeType="withGroup">
                            <p:stCondLst>
                              <p:cond delay="0"/>
                            </p:stCondLst>
                            <p:childTnLst>
                              <p:par>
                                <p:cTn id="20" presetID="2" presetClass="mediacall" presetSubtype="0" fill="hold" nodeType="clickEffect">
                                  <p:stCondLst>
                                    <p:cond delay="0"/>
                                  </p:stCondLst>
                                  <p:childTnLst>
                                    <p:cmd type="call" cmd="togglePause">
                                      <p:cBhvr>
                                        <p:cTn id="21" dur="1" fill="hold"/>
                                        <p:tgtEl>
                                          <p:spTgt spid="509958"/>
                                        </p:tgtEl>
                                      </p:cBhvr>
                                    </p:cmd>
                                  </p:childTnLst>
                                </p:cTn>
                              </p:par>
                            </p:childTnLst>
                          </p:cTn>
                        </p:par>
                      </p:childTnLst>
                    </p:cTn>
                  </p:par>
                </p:childTnLst>
              </p:cTn>
              <p:nextCondLst>
                <p:cond evt="onClick" delay="0">
                  <p:tgtEl>
                    <p:spTgt spid="509958"/>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51202" name="Rectangle 2"/>
          <p:cNvSpPr>
            <a:spLocks noGrp="1" noChangeArrowheads="1"/>
          </p:cNvSpPr>
          <p:nvPr>
            <p:ph type="title"/>
          </p:nvPr>
        </p:nvSpPr>
        <p:spPr>
          <a:xfrm>
            <a:off x="0" y="0"/>
            <a:ext cx="7812088" cy="915988"/>
          </a:xfrm>
        </p:spPr>
        <p:txBody>
          <a:bodyPr/>
          <a:lstStyle/>
          <a:p>
            <a:pPr eaLnBrk="1" hangingPunct="1"/>
            <a:r>
              <a:rPr lang="fr-FR" altLang="fr-FR" sz="3600">
                <a:solidFill>
                  <a:srgbClr val="FF0000"/>
                </a:solidFill>
              </a:rPr>
              <a:t>1941: La température de la couronne</a:t>
            </a:r>
          </a:p>
        </p:txBody>
      </p:sp>
      <p:sp>
        <p:nvSpPr>
          <p:cNvPr id="51203" name="Rectangle 1"/>
          <p:cNvSpPr>
            <a:spLocks noChangeArrowheads="1"/>
          </p:cNvSpPr>
          <p:nvPr/>
        </p:nvSpPr>
        <p:spPr bwMode="auto">
          <a:xfrm>
            <a:off x="250825" y="854075"/>
            <a:ext cx="8642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chemeClr val="accent2"/>
                </a:solidFill>
              </a:rPr>
              <a:t>Déjà au début du 20</a:t>
            </a:r>
            <a:r>
              <a:rPr lang="fr-FR" altLang="fr-FR" sz="2000" baseline="30000">
                <a:solidFill>
                  <a:schemeClr val="accent2"/>
                </a:solidFill>
              </a:rPr>
              <a:t>e</a:t>
            </a:r>
            <a:r>
              <a:rPr lang="fr-FR" altLang="fr-FR" sz="2000">
                <a:solidFill>
                  <a:schemeClr val="accent2"/>
                </a:solidFill>
              </a:rPr>
              <a:t> siècle, le tableau périodique des éléments est pas mal rempli, et il ne reste plus de place pour y caser le coronium ! </a:t>
            </a:r>
          </a:p>
        </p:txBody>
      </p:sp>
      <p:pic>
        <p:nvPicPr>
          <p:cNvPr id="51204"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17675"/>
            <a:ext cx="3944938"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10" descr="Grotria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7275" y="1793875"/>
            <a:ext cx="1160463"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5" descr="edl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9925" y="1766888"/>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7" name="Rectangle 4"/>
          <p:cNvSpPr>
            <a:spLocks noChangeArrowheads="1"/>
          </p:cNvSpPr>
          <p:nvPr/>
        </p:nvSpPr>
        <p:spPr bwMode="auto">
          <a:xfrm>
            <a:off x="4633913" y="2879725"/>
            <a:ext cx="16287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fr-FR" altLang="fr-FR" sz="1600">
                <a:solidFill>
                  <a:schemeClr val="accent2"/>
                </a:solidFill>
              </a:rPr>
              <a:t>Walter Grotrian </a:t>
            </a:r>
          </a:p>
          <a:p>
            <a:pPr algn="ctr">
              <a:spcBef>
                <a:spcPct val="0"/>
              </a:spcBef>
              <a:buFontTx/>
              <a:buNone/>
            </a:pPr>
            <a:r>
              <a:rPr lang="fr-FR" altLang="fr-FR" sz="1600">
                <a:solidFill>
                  <a:schemeClr val="accent2"/>
                </a:solidFill>
              </a:rPr>
              <a:t>(1890-1954)</a:t>
            </a:r>
          </a:p>
        </p:txBody>
      </p:sp>
      <p:sp>
        <p:nvSpPr>
          <p:cNvPr id="51208" name="ZoneTexte 5"/>
          <p:cNvSpPr txBox="1">
            <a:spLocks noChangeArrowheads="1"/>
          </p:cNvSpPr>
          <p:nvPr/>
        </p:nvSpPr>
        <p:spPr bwMode="auto">
          <a:xfrm>
            <a:off x="6916738" y="2879725"/>
            <a:ext cx="13589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fr-FR" altLang="fr-FR" sz="1600">
                <a:solidFill>
                  <a:schemeClr val="accent2"/>
                </a:solidFill>
              </a:rPr>
              <a:t>Bengt Edlén </a:t>
            </a:r>
          </a:p>
          <a:p>
            <a:pPr algn="ctr">
              <a:spcBef>
                <a:spcPct val="0"/>
              </a:spcBef>
              <a:buFontTx/>
              <a:buNone/>
            </a:pPr>
            <a:r>
              <a:rPr lang="fr-FR" altLang="fr-FR" sz="1600">
                <a:solidFill>
                  <a:schemeClr val="accent2"/>
                </a:solidFill>
              </a:rPr>
              <a:t>(1906-1993)</a:t>
            </a:r>
          </a:p>
        </p:txBody>
      </p:sp>
      <p:sp>
        <p:nvSpPr>
          <p:cNvPr id="51209" name="Rectangle 8"/>
          <p:cNvSpPr>
            <a:spLocks noChangeArrowheads="1"/>
          </p:cNvSpPr>
          <p:nvPr/>
        </p:nvSpPr>
        <p:spPr bwMode="auto">
          <a:xfrm>
            <a:off x="4248150" y="3486150"/>
            <a:ext cx="45720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chemeClr val="hlink"/>
                </a:solidFill>
              </a:rPr>
              <a:t>En 1941, des études spectroscopiques en laboratoire par Walter Grotrian et Bengt Edlén démontrent que les raies coronales attribuées au « coronium » sont des raies du Fe et Ni hautement ionisés, indiquant des températures coronales de 1-2 million de degrés K !!</a:t>
            </a:r>
          </a:p>
        </p:txBody>
      </p:sp>
      <p:sp>
        <p:nvSpPr>
          <p:cNvPr id="43018" name="ZoneTexte 9"/>
          <p:cNvSpPr txBox="1">
            <a:spLocks noChangeArrowheads="1"/>
          </p:cNvSpPr>
          <p:nvPr/>
        </p:nvSpPr>
        <p:spPr bwMode="auto">
          <a:xfrm>
            <a:off x="4140200" y="5800725"/>
            <a:ext cx="4870450" cy="4000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b="1">
                <a:solidFill>
                  <a:srgbClr val="FF0000"/>
                </a:solidFill>
              </a:rPr>
              <a:t>Qu’est-ce qui cause ce surchauffage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61443" name="Rectangle 2"/>
          <p:cNvSpPr>
            <a:spLocks noGrp="1" noChangeArrowheads="1"/>
          </p:cNvSpPr>
          <p:nvPr>
            <p:ph type="title"/>
          </p:nvPr>
        </p:nvSpPr>
        <p:spPr>
          <a:xfrm>
            <a:off x="0" y="0"/>
            <a:ext cx="9144000" cy="980728"/>
          </a:xfrm>
        </p:spPr>
        <p:txBody>
          <a:bodyPr/>
          <a:lstStyle/>
          <a:p>
            <a:pPr eaLnBrk="1" hangingPunct="1"/>
            <a:r>
              <a:rPr lang="fr-FR" altLang="fr-FR" sz="4000" dirty="0" smtClean="0">
                <a:solidFill>
                  <a:srgbClr val="F40E19"/>
                </a:solidFill>
              </a:rPr>
              <a:t>Structure de </a:t>
            </a:r>
            <a:r>
              <a:rPr lang="fr-FR" altLang="fr-FR" sz="4000" smtClean="0">
                <a:solidFill>
                  <a:srgbClr val="F40E19"/>
                </a:solidFill>
              </a:rPr>
              <a:t>la couronne « moyenne »</a:t>
            </a:r>
            <a:endParaRPr lang="fr-FR" altLang="fr-FR" sz="4000" dirty="0">
              <a:solidFill>
                <a:srgbClr val="F40E19"/>
              </a:solidFill>
            </a:endParaRPr>
          </a:p>
        </p:txBody>
      </p:sp>
      <p:sp>
        <p:nvSpPr>
          <p:cNvPr id="61444" name="Text Box 4"/>
          <p:cNvSpPr txBox="1">
            <a:spLocks noChangeArrowheads="1"/>
          </p:cNvSpPr>
          <p:nvPr/>
        </p:nvSpPr>
        <p:spPr bwMode="auto">
          <a:xfrm>
            <a:off x="5826988" y="6237312"/>
            <a:ext cx="2747868"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dirty="0">
                <a:solidFill>
                  <a:srgbClr val="00B0F0"/>
                </a:solidFill>
              </a:rPr>
              <a:t>Source: </a:t>
            </a:r>
            <a:r>
              <a:rPr lang="fr-FR" altLang="fr-FR" sz="2000" dirty="0" smtClean="0">
                <a:solidFill>
                  <a:srgbClr val="00B0F0"/>
                </a:solidFill>
              </a:rPr>
              <a:t>K. Lang 2001</a:t>
            </a:r>
            <a:endParaRPr lang="fr-FR" altLang="fr-FR" sz="2400" dirty="0">
              <a:solidFill>
                <a:srgbClr val="00B0F0"/>
              </a:solidFill>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2056" y="980728"/>
            <a:ext cx="7160344" cy="5314318"/>
          </a:xfrm>
          <a:prstGeom prst="rect">
            <a:avLst/>
          </a:prstGeom>
        </p:spPr>
      </p:pic>
    </p:spTree>
    <p:extLst>
      <p:ext uri="{BB962C8B-B14F-4D97-AF65-F5344CB8AC3E}">
        <p14:creationId xmlns:p14="http://schemas.microsoft.com/office/powerpoint/2010/main" val="952410774"/>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53250" name="Rectangle 2"/>
          <p:cNvSpPr>
            <a:spLocks noGrp="1" noChangeArrowheads="1"/>
          </p:cNvSpPr>
          <p:nvPr>
            <p:ph type="title"/>
          </p:nvPr>
        </p:nvSpPr>
        <p:spPr>
          <a:xfrm>
            <a:off x="685800" y="0"/>
            <a:ext cx="7772400" cy="914400"/>
          </a:xfrm>
        </p:spPr>
        <p:txBody>
          <a:bodyPr/>
          <a:lstStyle/>
          <a:p>
            <a:pPr eaLnBrk="1" hangingPunct="1"/>
            <a:r>
              <a:rPr lang="fr-FR" altLang="fr-FR" sz="3600">
                <a:solidFill>
                  <a:srgbClr val="FF0000"/>
                </a:solidFill>
              </a:rPr>
              <a:t>Le vent solaire : 1958</a:t>
            </a:r>
          </a:p>
        </p:txBody>
      </p:sp>
      <p:sp>
        <p:nvSpPr>
          <p:cNvPr id="53251" name="Rectangle 10"/>
          <p:cNvSpPr>
            <a:spLocks noChangeArrowheads="1"/>
          </p:cNvSpPr>
          <p:nvPr/>
        </p:nvSpPr>
        <p:spPr bwMode="auto">
          <a:xfrm>
            <a:off x="7938" y="5300663"/>
            <a:ext cx="6508750" cy="10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chemeClr val="accent2"/>
                </a:solidFill>
              </a:rPr>
              <a:t>Ce vent supersonique a été mesuré par les sondes </a:t>
            </a:r>
          </a:p>
          <a:p>
            <a:pPr>
              <a:spcBef>
                <a:spcPct val="0"/>
              </a:spcBef>
              <a:buFontTx/>
              <a:buNone/>
            </a:pPr>
            <a:r>
              <a:rPr lang="fr-FR" altLang="fr-FR" sz="2000">
                <a:solidFill>
                  <a:schemeClr val="accent2"/>
                </a:solidFill>
              </a:rPr>
              <a:t>Lunik 2 (1960), Explorer 10 (1961), et Mariner 2 (1962)</a:t>
            </a:r>
          </a:p>
          <a:p>
            <a:pPr>
              <a:spcBef>
                <a:spcPct val="0"/>
              </a:spcBef>
              <a:buFontTx/>
              <a:buNone/>
            </a:pPr>
            <a:r>
              <a:rPr lang="fr-FR" altLang="fr-FR" sz="2000">
                <a:solidFill>
                  <a:schemeClr val="accent2"/>
                </a:solidFill>
              </a:rPr>
              <a:t>Spectaculaire confirmation de la théorie de Parker !</a:t>
            </a:r>
          </a:p>
        </p:txBody>
      </p:sp>
      <p:pic>
        <p:nvPicPr>
          <p:cNvPr id="53252"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925" y="768350"/>
            <a:ext cx="6159500"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56325" y="981075"/>
            <a:ext cx="2651125"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4" name="Rectangle 4"/>
          <p:cNvSpPr>
            <a:spLocks noChangeArrowheads="1"/>
          </p:cNvSpPr>
          <p:nvPr/>
        </p:nvSpPr>
        <p:spPr bwMode="auto">
          <a:xfrm>
            <a:off x="6084888" y="2597150"/>
            <a:ext cx="2951162"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800">
                <a:solidFill>
                  <a:schemeClr val="accent2"/>
                </a:solidFill>
              </a:rPr>
              <a:t>En 1958, sur la base de </a:t>
            </a:r>
          </a:p>
          <a:p>
            <a:pPr>
              <a:spcBef>
                <a:spcPct val="0"/>
              </a:spcBef>
              <a:buFontTx/>
              <a:buNone/>
            </a:pPr>
            <a:r>
              <a:rPr lang="fr-FR" altLang="fr-FR" sz="1800" b="1">
                <a:solidFill>
                  <a:schemeClr val="accent2"/>
                </a:solidFill>
              </a:rPr>
              <a:t>calculs théoriques</a:t>
            </a:r>
            <a:r>
              <a:rPr lang="fr-FR" altLang="fr-FR" sz="1800">
                <a:solidFill>
                  <a:schemeClr val="accent2"/>
                </a:solidFill>
              </a:rPr>
              <a:t>, Eugene Parker prédit un</a:t>
            </a:r>
          </a:p>
          <a:p>
            <a:pPr>
              <a:spcBef>
                <a:spcPct val="0"/>
              </a:spcBef>
              <a:buFontTx/>
              <a:buNone/>
            </a:pPr>
            <a:r>
              <a:rPr lang="fr-FR" altLang="fr-FR" sz="1800">
                <a:solidFill>
                  <a:schemeClr val="accent2"/>
                </a:solidFill>
              </a:rPr>
              <a:t>vent solaire </a:t>
            </a:r>
            <a:r>
              <a:rPr lang="fr-FR" altLang="fr-FR" sz="1800" b="1">
                <a:solidFill>
                  <a:schemeClr val="accent2"/>
                </a:solidFill>
              </a:rPr>
              <a:t>supersonique</a:t>
            </a:r>
            <a:r>
              <a:rPr lang="fr-FR" altLang="fr-FR" sz="1800">
                <a:solidFill>
                  <a:schemeClr val="accent2"/>
                </a:solidFill>
              </a:rPr>
              <a:t> à l’orbite terrestre</a:t>
            </a:r>
          </a:p>
        </p:txBody>
      </p:sp>
      <p:pic>
        <p:nvPicPr>
          <p:cNvPr id="53255" name="Imag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78563" y="4154488"/>
            <a:ext cx="2703512"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49154" name="Rectangle 2"/>
          <p:cNvSpPr>
            <a:spLocks noGrp="1" noChangeArrowheads="1"/>
          </p:cNvSpPr>
          <p:nvPr>
            <p:ph type="title"/>
          </p:nvPr>
        </p:nvSpPr>
        <p:spPr>
          <a:xfrm>
            <a:off x="685800" y="0"/>
            <a:ext cx="7772400" cy="914400"/>
          </a:xfrm>
        </p:spPr>
        <p:txBody>
          <a:bodyPr/>
          <a:lstStyle/>
          <a:p>
            <a:pPr eaLnBrk="1" hangingPunct="1"/>
            <a:r>
              <a:rPr lang="fr-FR" altLang="fr-FR" sz="3600">
                <a:solidFill>
                  <a:srgbClr val="FF0000"/>
                </a:solidFill>
              </a:rPr>
              <a:t>Le vent solaire : aujourd’hui</a:t>
            </a:r>
          </a:p>
        </p:txBody>
      </p:sp>
      <p:sp>
        <p:nvSpPr>
          <p:cNvPr id="49155" name="Text Box 8"/>
          <p:cNvSpPr txBox="1">
            <a:spLocks noChangeArrowheads="1"/>
          </p:cNvSpPr>
          <p:nvPr/>
        </p:nvSpPr>
        <p:spPr bwMode="auto">
          <a:xfrm>
            <a:off x="457200" y="908050"/>
            <a:ext cx="8335963" cy="131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chemeClr val="accent2"/>
                </a:solidFill>
              </a:rPr>
              <a:t>Le </a:t>
            </a:r>
            <a:r>
              <a:rPr lang="fr-FR" altLang="fr-FR" sz="2000" b="1">
                <a:solidFill>
                  <a:schemeClr val="accent2"/>
                </a:solidFill>
              </a:rPr>
              <a:t>vent solaire</a:t>
            </a:r>
            <a:r>
              <a:rPr lang="fr-FR" altLang="fr-FR" sz="2000">
                <a:solidFill>
                  <a:schemeClr val="accent2"/>
                </a:solidFill>
              </a:rPr>
              <a:t> est un écoulement transsonique émanant de la </a:t>
            </a:r>
          </a:p>
          <a:p>
            <a:pPr>
              <a:spcBef>
                <a:spcPct val="0"/>
              </a:spcBef>
              <a:buFontTx/>
              <a:buNone/>
            </a:pPr>
            <a:r>
              <a:rPr lang="fr-FR" altLang="fr-FR" sz="2000">
                <a:solidFill>
                  <a:schemeClr val="accent2"/>
                </a:solidFill>
              </a:rPr>
              <a:t>couronne et s’écoulant radialement à travers l’espace interplanétaire.</a:t>
            </a:r>
          </a:p>
          <a:p>
            <a:pPr>
              <a:spcBef>
                <a:spcPct val="0"/>
              </a:spcBef>
              <a:buFontTx/>
              <a:buNone/>
            </a:pPr>
            <a:r>
              <a:rPr lang="fr-FR" altLang="fr-FR" sz="2000">
                <a:solidFill>
                  <a:schemeClr val="accent2"/>
                </a:solidFill>
              </a:rPr>
              <a:t>À l’orbite terrestre, sa vitesse varie entre 350 et 700 km s</a:t>
            </a:r>
            <a:r>
              <a:rPr lang="fr-FR" altLang="fr-FR" sz="2000" baseline="30000">
                <a:solidFill>
                  <a:schemeClr val="accent2"/>
                </a:solidFill>
              </a:rPr>
              <a:t>-1</a:t>
            </a:r>
            <a:r>
              <a:rPr lang="fr-FR" altLang="fr-FR" sz="2000">
                <a:solidFill>
                  <a:schemeClr val="accent2"/>
                </a:solidFill>
              </a:rPr>
              <a:t>, et sa densité</a:t>
            </a:r>
          </a:p>
          <a:p>
            <a:pPr>
              <a:spcBef>
                <a:spcPct val="0"/>
              </a:spcBef>
              <a:buFontTx/>
              <a:buNone/>
            </a:pPr>
            <a:r>
              <a:rPr lang="fr-FR" altLang="fr-FR" sz="2000">
                <a:solidFill>
                  <a:schemeClr val="accent2"/>
                </a:solidFill>
              </a:rPr>
              <a:t>est de l’ordre de 10</a:t>
            </a:r>
            <a:r>
              <a:rPr lang="fr-FR" altLang="fr-FR" sz="2000" baseline="30000">
                <a:solidFill>
                  <a:schemeClr val="accent2"/>
                </a:solidFill>
              </a:rPr>
              <a:t>7</a:t>
            </a:r>
            <a:r>
              <a:rPr lang="fr-FR" altLang="fr-FR" sz="2000">
                <a:solidFill>
                  <a:schemeClr val="accent2"/>
                </a:solidFill>
              </a:rPr>
              <a:t> particules / m</a:t>
            </a:r>
            <a:r>
              <a:rPr lang="fr-FR" altLang="fr-FR" sz="2000" baseline="30000">
                <a:solidFill>
                  <a:schemeClr val="accent2"/>
                </a:solidFill>
              </a:rPr>
              <a:t>3</a:t>
            </a:r>
            <a:r>
              <a:rPr lang="fr-FR" altLang="fr-FR" sz="2000">
                <a:solidFill>
                  <a:schemeClr val="accent2"/>
                </a:solidFill>
              </a:rPr>
              <a:t>. </a:t>
            </a:r>
          </a:p>
        </p:txBody>
      </p:sp>
      <p:sp>
        <p:nvSpPr>
          <p:cNvPr id="49156" name="Rectangle 10"/>
          <p:cNvSpPr>
            <a:spLocks noChangeArrowheads="1"/>
          </p:cNvSpPr>
          <p:nvPr/>
        </p:nvSpPr>
        <p:spPr bwMode="auto">
          <a:xfrm>
            <a:off x="457200" y="4095750"/>
            <a:ext cx="7921625" cy="70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chemeClr val="accent2"/>
                </a:solidFill>
              </a:rPr>
              <a:t>Les éjectas se déplaçant plus rapidement que le vent solaire forment</a:t>
            </a:r>
          </a:p>
          <a:p>
            <a:pPr>
              <a:spcBef>
                <a:spcPct val="0"/>
              </a:spcBef>
              <a:buFontTx/>
              <a:buNone/>
            </a:pPr>
            <a:r>
              <a:rPr lang="fr-FR" altLang="fr-FR" sz="2000">
                <a:solidFill>
                  <a:schemeClr val="accent2"/>
                </a:solidFill>
              </a:rPr>
              <a:t>des </a:t>
            </a:r>
            <a:r>
              <a:rPr lang="fr-FR" altLang="fr-FR" sz="2000" b="1">
                <a:solidFill>
                  <a:schemeClr val="accent2"/>
                </a:solidFill>
              </a:rPr>
              <a:t>ondes de choc </a:t>
            </a:r>
            <a:r>
              <a:rPr lang="fr-FR" altLang="fr-FR" sz="2000">
                <a:solidFill>
                  <a:schemeClr val="accent2"/>
                </a:solidFill>
              </a:rPr>
              <a:t>en rattrapant et balayant le vent solaire. </a:t>
            </a:r>
            <a:endParaRPr lang="fr-FR" altLang="fr-FR" sz="2400"/>
          </a:p>
        </p:txBody>
      </p:sp>
      <p:sp>
        <p:nvSpPr>
          <p:cNvPr id="49157" name="Rectangle 11"/>
          <p:cNvSpPr>
            <a:spLocks noChangeArrowheads="1"/>
          </p:cNvSpPr>
          <p:nvPr/>
        </p:nvSpPr>
        <p:spPr bwMode="auto">
          <a:xfrm>
            <a:off x="457200" y="2478088"/>
            <a:ext cx="7907338" cy="131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chemeClr val="accent2"/>
                </a:solidFill>
              </a:rPr>
              <a:t>Le vent solaire entraine également une partie du champ magnétique</a:t>
            </a:r>
          </a:p>
          <a:p>
            <a:pPr>
              <a:spcBef>
                <a:spcPct val="0"/>
              </a:spcBef>
              <a:buFontTx/>
              <a:buNone/>
            </a:pPr>
            <a:r>
              <a:rPr lang="fr-FR" altLang="fr-FR" sz="2000">
                <a:solidFill>
                  <a:schemeClr val="accent2"/>
                </a:solidFill>
              </a:rPr>
              <a:t>solaire. En raison de la rotation du soleil, dans le plan écliptique les</a:t>
            </a:r>
          </a:p>
          <a:p>
            <a:pPr>
              <a:spcBef>
                <a:spcPct val="0"/>
              </a:spcBef>
              <a:buFontTx/>
              <a:buNone/>
            </a:pPr>
            <a:r>
              <a:rPr lang="fr-FR" altLang="fr-FR" sz="2000">
                <a:solidFill>
                  <a:schemeClr val="accent2"/>
                </a:solidFill>
              </a:rPr>
              <a:t>lignes de champ décrivent une spirale; à l’orbite terrestre, on mesure</a:t>
            </a:r>
          </a:p>
          <a:p>
            <a:pPr>
              <a:spcBef>
                <a:spcPct val="0"/>
              </a:spcBef>
              <a:buFontTx/>
              <a:buNone/>
            </a:pPr>
            <a:r>
              <a:rPr lang="fr-FR" altLang="fr-FR" sz="2000">
                <a:solidFill>
                  <a:schemeClr val="accent2"/>
                </a:solidFill>
              </a:rPr>
              <a:t>~5 nT, et une orientation à ~45</a:t>
            </a:r>
            <a:r>
              <a:rPr lang="fr-FR" altLang="fr-FR" sz="2000" baseline="30000">
                <a:solidFill>
                  <a:schemeClr val="accent2"/>
                </a:solidFill>
              </a:rPr>
              <a:t>o </a:t>
            </a:r>
            <a:r>
              <a:rPr lang="fr-FR" altLang="fr-FR" sz="2000">
                <a:solidFill>
                  <a:schemeClr val="accent2"/>
                </a:solidFill>
              </a:rPr>
              <a:t>de la direction radiale. </a:t>
            </a:r>
          </a:p>
        </p:txBody>
      </p:sp>
      <p:sp>
        <p:nvSpPr>
          <p:cNvPr id="49158" name="Rectangle 1"/>
          <p:cNvSpPr>
            <a:spLocks noChangeArrowheads="1"/>
          </p:cNvSpPr>
          <p:nvPr/>
        </p:nvSpPr>
        <p:spPr bwMode="auto">
          <a:xfrm>
            <a:off x="457200" y="5078413"/>
            <a:ext cx="8335963"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chemeClr val="accent2"/>
                </a:solidFill>
              </a:rPr>
              <a:t>L’interaction du vent solaire avec le champ magnétique terrestre produit la </a:t>
            </a:r>
            <a:r>
              <a:rPr lang="fr-FR" altLang="fr-FR" sz="2000" b="1">
                <a:solidFill>
                  <a:schemeClr val="accent2"/>
                </a:solidFill>
              </a:rPr>
              <a:t>magnétosphère</a:t>
            </a:r>
            <a:r>
              <a:rPr lang="fr-FR" altLang="fr-FR" sz="2000">
                <a:solidFill>
                  <a:schemeClr val="accent2"/>
                </a:solidFill>
              </a:rPr>
              <a:t>. L’impact des éjecta déforme la magnétosphère et produit les </a:t>
            </a:r>
            <a:r>
              <a:rPr lang="fr-FR" altLang="fr-FR" sz="2000" b="1">
                <a:solidFill>
                  <a:schemeClr val="accent2"/>
                </a:solidFill>
              </a:rPr>
              <a:t>orages géomagnétiques</a:t>
            </a:r>
            <a:r>
              <a:rPr lang="fr-FR" altLang="fr-FR" sz="2000">
                <a:solidFill>
                  <a:schemeClr val="accent2"/>
                </a:solidFill>
              </a:rPr>
              <a:t>. </a:t>
            </a:r>
            <a:endParaRPr lang="fr-FR" altLang="fr-FR" sz="2000"/>
          </a:p>
        </p:txBody>
      </p:sp>
    </p:spTree>
    <p:extLst>
      <p:ext uri="{BB962C8B-B14F-4D97-AF65-F5344CB8AC3E}">
        <p14:creationId xmlns:p14="http://schemas.microsoft.com/office/powerpoint/2010/main" val="1543072199"/>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110594" name="Rectangle 2"/>
          <p:cNvSpPr>
            <a:spLocks noGrp="1" noChangeArrowheads="1"/>
          </p:cNvSpPr>
          <p:nvPr>
            <p:ph type="title"/>
          </p:nvPr>
        </p:nvSpPr>
        <p:spPr>
          <a:xfrm>
            <a:off x="609600" y="0"/>
            <a:ext cx="7772400" cy="692150"/>
          </a:xfrm>
        </p:spPr>
        <p:txBody>
          <a:bodyPr/>
          <a:lstStyle/>
          <a:p>
            <a:pPr eaLnBrk="1" hangingPunct="1"/>
            <a:r>
              <a:rPr lang="fr-FR" altLang="fr-FR" sz="3600">
                <a:solidFill>
                  <a:srgbClr val="FF0000"/>
                </a:solidFill>
              </a:rPr>
              <a:t>Le champ magnétique du soleil</a:t>
            </a:r>
          </a:p>
        </p:txBody>
      </p:sp>
      <p:sp>
        <p:nvSpPr>
          <p:cNvPr id="497668" name="Text Box 4"/>
          <p:cNvSpPr txBox="1">
            <a:spLocks noChangeArrowheads="1"/>
          </p:cNvSpPr>
          <p:nvPr/>
        </p:nvSpPr>
        <p:spPr bwMode="auto">
          <a:xfrm>
            <a:off x="609600" y="5715000"/>
            <a:ext cx="2917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altLang="fr-FR">
                <a:solidFill>
                  <a:schemeClr val="accent2"/>
                </a:solidFill>
                <a:latin typeface="Times" charset="0"/>
              </a:rPr>
              <a:t>2001, phase maximale</a:t>
            </a:r>
            <a:endParaRPr lang="fr-FR" altLang="fr-FR" sz="1800">
              <a:solidFill>
                <a:schemeClr val="accent2"/>
              </a:solidFill>
              <a:latin typeface="Times" charset="0"/>
            </a:endParaRPr>
          </a:p>
        </p:txBody>
      </p:sp>
      <p:pic>
        <p:nvPicPr>
          <p:cNvPr id="110596" name="Picture 6" descr="MDI_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36613"/>
            <a:ext cx="4610100" cy="461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7676" name="Rectangle 12"/>
          <p:cNvSpPr>
            <a:spLocks noChangeArrowheads="1"/>
          </p:cNvSpPr>
          <p:nvPr/>
        </p:nvSpPr>
        <p:spPr bwMode="auto">
          <a:xfrm>
            <a:off x="5943600" y="5638800"/>
            <a:ext cx="2284413" cy="120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fr-FR" altLang="fr-FR" sz="2400">
                <a:solidFill>
                  <a:schemeClr val="accent2"/>
                </a:solidFill>
                <a:latin typeface="Times" charset="0"/>
              </a:rPr>
              <a:t>Magnétogramme</a:t>
            </a:r>
          </a:p>
          <a:p>
            <a:pPr algn="ctr">
              <a:spcBef>
                <a:spcPct val="0"/>
              </a:spcBef>
              <a:buFontTx/>
              <a:buNone/>
            </a:pPr>
            <a:endParaRPr lang="fr-FR" altLang="fr-FR" sz="2400">
              <a:solidFill>
                <a:schemeClr val="accent2"/>
              </a:solidFill>
              <a:latin typeface="Times" charset="0"/>
            </a:endParaRPr>
          </a:p>
          <a:p>
            <a:pPr algn="ctr">
              <a:spcBef>
                <a:spcPct val="0"/>
              </a:spcBef>
              <a:buFontTx/>
              <a:buNone/>
            </a:pPr>
            <a:r>
              <a:rPr lang="fr-FR" altLang="fr-FR" sz="2400">
                <a:solidFill>
                  <a:schemeClr val="accent2"/>
                </a:solidFill>
                <a:latin typeface="Times" charset="0"/>
              </a:rPr>
              <a:t>[ SoHO/MDI ]</a:t>
            </a:r>
          </a:p>
        </p:txBody>
      </p:sp>
      <p:pic>
        <p:nvPicPr>
          <p:cNvPr id="497680" name="Picture 16" descr="20010330_2048_mdimag_5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836613"/>
            <a:ext cx="457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976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76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67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0114"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90115" name="Rectangle 2"/>
          <p:cNvSpPr>
            <a:spLocks noGrp="1" noChangeArrowheads="1"/>
          </p:cNvSpPr>
          <p:nvPr>
            <p:ph type="title"/>
          </p:nvPr>
        </p:nvSpPr>
        <p:spPr>
          <a:xfrm>
            <a:off x="685800" y="0"/>
            <a:ext cx="7772400" cy="914400"/>
          </a:xfrm>
        </p:spPr>
        <p:txBody>
          <a:bodyPr/>
          <a:lstStyle/>
          <a:p>
            <a:pPr eaLnBrk="1" hangingPunct="1"/>
            <a:r>
              <a:rPr lang="fr-FR" altLang="fr-FR" sz="3600">
                <a:solidFill>
                  <a:srgbClr val="FF0000"/>
                </a:solidFill>
              </a:rPr>
              <a:t>Le vent solaire (2)</a:t>
            </a:r>
          </a:p>
        </p:txBody>
      </p:sp>
      <p:pic>
        <p:nvPicPr>
          <p:cNvPr id="90116"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rot="16200000">
            <a:off x="6983237" y="5380451"/>
            <a:ext cx="2465740" cy="400110"/>
          </a:xfrm>
          <a:prstGeom prst="rect">
            <a:avLst/>
          </a:prstGeom>
          <a:noFill/>
        </p:spPr>
        <p:txBody>
          <a:bodyPr wrap="none" rtlCol="0">
            <a:spAutoFit/>
          </a:bodyPr>
          <a:lstStyle/>
          <a:p>
            <a:r>
              <a:rPr lang="fr-FR" sz="2000" dirty="0" smtClean="0">
                <a:solidFill>
                  <a:srgbClr val="0070C0"/>
                </a:solidFill>
              </a:rPr>
              <a:t>Source: NASA/SDO</a:t>
            </a:r>
            <a:endParaRPr lang="fr-FR" sz="2000" dirty="0">
              <a:solidFill>
                <a:srgbClr val="0070C0"/>
              </a:solidFill>
            </a:endParaRPr>
          </a:p>
        </p:txBody>
      </p:sp>
    </p:spTree>
    <p:extLst>
      <p:ext uri="{BB962C8B-B14F-4D97-AF65-F5344CB8AC3E}">
        <p14:creationId xmlns:p14="http://schemas.microsoft.com/office/powerpoint/2010/main" val="579519375"/>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22530" name="Rectangle 2"/>
          <p:cNvSpPr>
            <a:spLocks noGrp="1" noChangeArrowheads="1"/>
          </p:cNvSpPr>
          <p:nvPr>
            <p:ph type="title"/>
          </p:nvPr>
        </p:nvSpPr>
        <p:spPr>
          <a:xfrm>
            <a:off x="609600" y="0"/>
            <a:ext cx="7772400" cy="1143000"/>
          </a:xfrm>
        </p:spPr>
        <p:txBody>
          <a:bodyPr/>
          <a:lstStyle/>
          <a:p>
            <a:pPr eaLnBrk="1" hangingPunct="1"/>
            <a:r>
              <a:rPr lang="fr-FR" altLang="fr-FR">
                <a:solidFill>
                  <a:schemeClr val="folHlink"/>
                </a:solidFill>
              </a:rPr>
              <a:t>La couronne solaire</a:t>
            </a:r>
            <a:endParaRPr lang="fr-FR" altLang="fr-FR"/>
          </a:p>
        </p:txBody>
      </p:sp>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114425"/>
            <a:ext cx="13033375" cy="911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4"/>
          <p:cNvSpPr txBox="1">
            <a:spLocks noChangeArrowheads="1"/>
          </p:cNvSpPr>
          <p:nvPr/>
        </p:nvSpPr>
        <p:spPr bwMode="auto">
          <a:xfrm>
            <a:off x="5029200" y="6324600"/>
            <a:ext cx="4024313"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chemeClr val="folHlink"/>
                </a:solidFill>
              </a:rPr>
              <a:t>Source: High Altitude Observatory</a:t>
            </a:r>
            <a:endParaRPr lang="fr-FR" altLang="fr-FR" sz="240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61443" name="Rectangle 2"/>
          <p:cNvSpPr>
            <a:spLocks noGrp="1" noChangeArrowheads="1"/>
          </p:cNvSpPr>
          <p:nvPr>
            <p:ph type="title"/>
          </p:nvPr>
        </p:nvSpPr>
        <p:spPr>
          <a:xfrm>
            <a:off x="609600" y="0"/>
            <a:ext cx="7772400" cy="908720"/>
          </a:xfrm>
        </p:spPr>
        <p:txBody>
          <a:bodyPr/>
          <a:lstStyle/>
          <a:p>
            <a:pPr eaLnBrk="1" hangingPunct="1"/>
            <a:r>
              <a:rPr lang="fr-FR" altLang="fr-FR" sz="4000" dirty="0" smtClean="0">
                <a:solidFill>
                  <a:srgbClr val="F40E19"/>
                </a:solidFill>
              </a:rPr>
              <a:t>Le « plasma-beta »</a:t>
            </a:r>
            <a:endParaRPr lang="fr-FR" altLang="fr-FR" sz="4000" dirty="0">
              <a:solidFill>
                <a:srgbClr val="F40E19"/>
              </a:solidFill>
            </a:endParaRPr>
          </a:p>
        </p:txBody>
      </p:sp>
      <p:sp>
        <p:nvSpPr>
          <p:cNvPr id="2" name="ZoneTexte 1"/>
          <p:cNvSpPr txBox="1"/>
          <p:nvPr/>
        </p:nvSpPr>
        <p:spPr>
          <a:xfrm>
            <a:off x="395536" y="915988"/>
            <a:ext cx="7919156" cy="4524315"/>
          </a:xfrm>
          <a:prstGeom prst="rect">
            <a:avLst/>
          </a:prstGeom>
          <a:noFill/>
        </p:spPr>
        <p:txBody>
          <a:bodyPr wrap="none" rtlCol="0">
            <a:spAutoFit/>
          </a:bodyPr>
          <a:lstStyle/>
          <a:p>
            <a:r>
              <a:rPr lang="fr-FR" dirty="0" smtClean="0"/>
              <a:t>Rapport de la densité (volumique) d’énergie du plasma </a:t>
            </a:r>
          </a:p>
          <a:p>
            <a:r>
              <a:rPr lang="fr-FR" dirty="0" smtClean="0"/>
              <a:t>sur la densité d’énergie magnétique</a:t>
            </a:r>
          </a:p>
          <a:p>
            <a:endParaRPr lang="fr-FR" dirty="0"/>
          </a:p>
          <a:p>
            <a:endParaRPr lang="fr-FR" dirty="0" smtClean="0"/>
          </a:p>
          <a:p>
            <a:endParaRPr lang="fr-FR" dirty="0"/>
          </a:p>
          <a:p>
            <a:endParaRPr lang="fr-FR" dirty="0" smtClean="0"/>
          </a:p>
          <a:p>
            <a:r>
              <a:rPr lang="fr-FR" b="1" dirty="0" smtClean="0"/>
              <a:t>Si beta &gt;&gt; 1</a:t>
            </a:r>
            <a:r>
              <a:rPr lang="fr-FR" dirty="0" smtClean="0"/>
              <a:t> : le mouvement du plasma entraine avec lui</a:t>
            </a:r>
          </a:p>
          <a:p>
            <a:r>
              <a:rPr lang="fr-FR" dirty="0" smtClean="0"/>
              <a:t>le champ magnétique</a:t>
            </a:r>
          </a:p>
          <a:p>
            <a:endParaRPr lang="fr-FR" dirty="0"/>
          </a:p>
          <a:p>
            <a:r>
              <a:rPr lang="fr-FR" b="1" dirty="0" smtClean="0"/>
              <a:t>Si beta &lt;&lt; 1 : </a:t>
            </a:r>
            <a:r>
              <a:rPr lang="fr-FR" dirty="0" smtClean="0"/>
              <a:t>le champ magnétique confine le plasma: </a:t>
            </a:r>
          </a:p>
          <a:p>
            <a:r>
              <a:rPr lang="fr-FR" dirty="0" smtClean="0"/>
              <a:t>mouvement seulement possible le long des lignes </a:t>
            </a:r>
          </a:p>
          <a:p>
            <a:r>
              <a:rPr lang="fr-FR" dirty="0" smtClean="0"/>
              <a:t>de champ magnétique</a:t>
            </a:r>
            <a:endParaRPr lang="fr-FR" dirty="0"/>
          </a:p>
        </p:txBody>
      </p:sp>
      <p:pic>
        <p:nvPicPr>
          <p:cNvPr id="3" name="Image 2"/>
          <p:cNvPicPr>
            <a:picLocks noChangeAspect="1"/>
          </p:cNvPicPr>
          <p:nvPr/>
        </p:nvPicPr>
        <p:blipFill>
          <a:blip r:embed="rId3"/>
          <a:stretch>
            <a:fillRect/>
          </a:stretch>
        </p:blipFill>
        <p:spPr>
          <a:xfrm>
            <a:off x="1619672" y="1656482"/>
            <a:ext cx="5125041" cy="1556494"/>
          </a:xfrm>
          <a:prstGeom prst="rect">
            <a:avLst/>
          </a:prstGeom>
        </p:spPr>
      </p:pic>
    </p:spTree>
    <p:extLst>
      <p:ext uri="{BB962C8B-B14F-4D97-AF65-F5344CB8AC3E}">
        <p14:creationId xmlns:p14="http://schemas.microsoft.com/office/powerpoint/2010/main" val="1378275685"/>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124930" name="Rectangle 2"/>
          <p:cNvSpPr>
            <a:spLocks noGrp="1" noChangeArrowheads="1"/>
          </p:cNvSpPr>
          <p:nvPr>
            <p:ph type="title"/>
          </p:nvPr>
        </p:nvSpPr>
        <p:spPr>
          <a:xfrm>
            <a:off x="0" y="0"/>
            <a:ext cx="9144000" cy="620713"/>
          </a:xfrm>
        </p:spPr>
        <p:txBody>
          <a:bodyPr/>
          <a:lstStyle/>
          <a:p>
            <a:pPr eaLnBrk="1" hangingPunct="1"/>
            <a:r>
              <a:rPr lang="fr-FR" altLang="fr-FR" sz="3200">
                <a:solidFill>
                  <a:srgbClr val="FF0000"/>
                </a:solidFill>
              </a:rPr>
              <a:t>Confinement magnétique du plasma coronal</a:t>
            </a:r>
          </a:p>
        </p:txBody>
      </p:sp>
      <p:pic>
        <p:nvPicPr>
          <p:cNvPr id="124931" name="Picture 3" descr="loops_6nov99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692150"/>
            <a:ext cx="6653213" cy="534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ZoneTexte 1"/>
          <p:cNvSpPr txBox="1">
            <a:spLocks noChangeArrowheads="1"/>
          </p:cNvSpPr>
          <p:nvPr/>
        </p:nvSpPr>
        <p:spPr bwMode="auto">
          <a:xfrm>
            <a:off x="5638800" y="5949950"/>
            <a:ext cx="23891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600"/>
              <a:t>Source: Mission TRACE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42"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61443" name="Rectangle 2"/>
          <p:cNvSpPr>
            <a:spLocks noGrp="1" noChangeArrowheads="1"/>
          </p:cNvSpPr>
          <p:nvPr>
            <p:ph type="title"/>
          </p:nvPr>
        </p:nvSpPr>
        <p:spPr>
          <a:xfrm>
            <a:off x="0" y="0"/>
            <a:ext cx="9144000" cy="980728"/>
          </a:xfrm>
        </p:spPr>
        <p:txBody>
          <a:bodyPr/>
          <a:lstStyle/>
          <a:p>
            <a:pPr eaLnBrk="1" hangingPunct="1"/>
            <a:r>
              <a:rPr lang="fr-FR" altLang="fr-FR" dirty="0" smtClean="0">
                <a:solidFill>
                  <a:schemeClr val="folHlink"/>
                </a:solidFill>
              </a:rPr>
              <a:t>Structurée par le magnétisme </a:t>
            </a:r>
            <a:endParaRPr lang="fr-FR" altLang="fr-FR" dirty="0"/>
          </a:p>
        </p:txBody>
      </p:sp>
      <p:sp>
        <p:nvSpPr>
          <p:cNvPr id="61444" name="Text Box 4"/>
          <p:cNvSpPr txBox="1">
            <a:spLocks noChangeArrowheads="1"/>
          </p:cNvSpPr>
          <p:nvPr/>
        </p:nvSpPr>
        <p:spPr bwMode="auto">
          <a:xfrm>
            <a:off x="5029200" y="6416675"/>
            <a:ext cx="4024313"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chemeClr val="folHlink"/>
                </a:solidFill>
              </a:rPr>
              <a:t>Source: High Altitude Observatory</a:t>
            </a:r>
            <a:endParaRPr lang="fr-FR" altLang="fr-FR" sz="240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6626" y="836712"/>
            <a:ext cx="7910150" cy="553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171598" y="1460683"/>
            <a:ext cx="4636206" cy="1200329"/>
          </a:xfrm>
          <a:prstGeom prst="rect">
            <a:avLst/>
          </a:prstGeom>
          <a:noFill/>
          <a:ln w="38100">
            <a:solidFill>
              <a:srgbClr val="FFF00B"/>
            </a:solidFill>
            <a:prstDash val="solid"/>
          </a:ln>
        </p:spPr>
        <p:txBody>
          <a:bodyPr wrap="none" rtlCol="0">
            <a:spAutoFit/>
          </a:bodyPr>
          <a:lstStyle/>
          <a:p>
            <a:r>
              <a:rPr lang="fr-FR" dirty="0" smtClean="0">
                <a:solidFill>
                  <a:srgbClr val="FFF00B"/>
                </a:solidFill>
              </a:rPr>
              <a:t>Arches coronales: surdensités </a:t>
            </a:r>
          </a:p>
          <a:p>
            <a:r>
              <a:rPr lang="fr-FR" dirty="0" smtClean="0">
                <a:solidFill>
                  <a:srgbClr val="FFF00B"/>
                </a:solidFill>
              </a:rPr>
              <a:t>de plasma confiné par le champ </a:t>
            </a:r>
          </a:p>
          <a:p>
            <a:r>
              <a:rPr lang="fr-FR" dirty="0" smtClean="0">
                <a:solidFill>
                  <a:srgbClr val="FFF00B"/>
                </a:solidFill>
              </a:rPr>
              <a:t>magnétique </a:t>
            </a:r>
            <a:endParaRPr lang="fr-FR" dirty="0">
              <a:solidFill>
                <a:srgbClr val="FFF00B"/>
              </a:solidFill>
            </a:endParaRPr>
          </a:p>
        </p:txBody>
      </p:sp>
      <p:sp>
        <p:nvSpPr>
          <p:cNvPr id="3" name="ZoneTexte 2"/>
          <p:cNvSpPr txBox="1"/>
          <p:nvPr/>
        </p:nvSpPr>
        <p:spPr>
          <a:xfrm>
            <a:off x="171598" y="2996952"/>
            <a:ext cx="4636206" cy="1569660"/>
          </a:xfrm>
          <a:prstGeom prst="rect">
            <a:avLst/>
          </a:prstGeom>
          <a:noFill/>
          <a:ln w="38100">
            <a:solidFill>
              <a:srgbClr val="FFF00B"/>
            </a:solidFill>
          </a:ln>
        </p:spPr>
        <p:txBody>
          <a:bodyPr wrap="square" rtlCol="0">
            <a:spAutoFit/>
          </a:bodyPr>
          <a:lstStyle/>
          <a:p>
            <a:r>
              <a:rPr lang="fr-FR" dirty="0" smtClean="0">
                <a:solidFill>
                  <a:srgbClr val="FFF00B"/>
                </a:solidFill>
              </a:rPr>
              <a:t>Trous coronaux: plasma s’échappant le long d’une ligne magnétique « ouverte », densité plus faible</a:t>
            </a:r>
            <a:endParaRPr lang="fr-FR" dirty="0">
              <a:solidFill>
                <a:srgbClr val="FFF00B"/>
              </a:solidFill>
            </a:endParaRPr>
          </a:p>
        </p:txBody>
      </p:sp>
      <p:sp>
        <p:nvSpPr>
          <p:cNvPr id="4" name="ZoneTexte 3"/>
          <p:cNvSpPr txBox="1"/>
          <p:nvPr/>
        </p:nvSpPr>
        <p:spPr>
          <a:xfrm>
            <a:off x="171598" y="4917767"/>
            <a:ext cx="4636206" cy="1200329"/>
          </a:xfrm>
          <a:prstGeom prst="rect">
            <a:avLst/>
          </a:prstGeom>
          <a:noFill/>
          <a:ln w="38100">
            <a:solidFill>
              <a:srgbClr val="FFF00B"/>
            </a:solidFill>
          </a:ln>
        </p:spPr>
        <p:txBody>
          <a:bodyPr wrap="square" rtlCol="0">
            <a:spAutoFit/>
          </a:bodyPr>
          <a:lstStyle/>
          <a:p>
            <a:r>
              <a:rPr lang="fr-FR" dirty="0" smtClean="0">
                <a:solidFill>
                  <a:srgbClr val="FFF00B"/>
                </a:solidFill>
              </a:rPr>
              <a:t>Ouverture d’une arche coronale par le vent solaire lorsque le plasma-beta ~1 </a:t>
            </a:r>
            <a:endParaRPr lang="fr-FR" dirty="0">
              <a:solidFill>
                <a:srgbClr val="FFF00B"/>
              </a:solidFill>
            </a:endParaRPr>
          </a:p>
        </p:txBody>
      </p:sp>
      <p:cxnSp>
        <p:nvCxnSpPr>
          <p:cNvPr id="7" name="Connecteur droit avec flèche 6"/>
          <p:cNvCxnSpPr>
            <a:stCxn id="2" idx="3"/>
          </p:cNvCxnSpPr>
          <p:nvPr/>
        </p:nvCxnSpPr>
        <p:spPr bwMode="auto">
          <a:xfrm>
            <a:off x="4807804" y="2060848"/>
            <a:ext cx="1780420" cy="853023"/>
          </a:xfrm>
          <a:prstGeom prst="straightConnector1">
            <a:avLst/>
          </a:prstGeom>
          <a:solidFill>
            <a:schemeClr val="accent1"/>
          </a:solidFill>
          <a:ln w="38100" cap="flat" cmpd="sng" algn="ctr">
            <a:solidFill>
              <a:srgbClr val="FFF00B"/>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Connecteur droit avec flèche 11"/>
          <p:cNvCxnSpPr/>
          <p:nvPr/>
        </p:nvCxnSpPr>
        <p:spPr bwMode="auto">
          <a:xfrm flipV="1">
            <a:off x="4807804" y="4917767"/>
            <a:ext cx="2932548" cy="630204"/>
          </a:xfrm>
          <a:prstGeom prst="straightConnector1">
            <a:avLst/>
          </a:prstGeom>
          <a:solidFill>
            <a:schemeClr val="accent1"/>
          </a:solidFill>
          <a:ln w="38100" cap="flat" cmpd="sng" algn="ctr">
            <a:solidFill>
              <a:srgbClr val="FFF00B"/>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0" name="Connecteur droit avec flèche 19"/>
          <p:cNvCxnSpPr/>
          <p:nvPr/>
        </p:nvCxnSpPr>
        <p:spPr bwMode="auto">
          <a:xfrm>
            <a:off x="4807804" y="3781783"/>
            <a:ext cx="2233552" cy="712136"/>
          </a:xfrm>
          <a:prstGeom prst="straightConnector1">
            <a:avLst/>
          </a:prstGeom>
          <a:solidFill>
            <a:schemeClr val="accent1"/>
          </a:solidFill>
          <a:ln w="38100" cap="flat" cmpd="sng" algn="ctr">
            <a:solidFill>
              <a:srgbClr val="FFF00B"/>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39141012"/>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69634" name="Rectangle 2"/>
          <p:cNvSpPr>
            <a:spLocks noGrp="1" noChangeArrowheads="1"/>
          </p:cNvSpPr>
          <p:nvPr>
            <p:ph type="title"/>
          </p:nvPr>
        </p:nvSpPr>
        <p:spPr>
          <a:xfrm>
            <a:off x="685800" y="0"/>
            <a:ext cx="7772400" cy="914400"/>
          </a:xfrm>
        </p:spPr>
        <p:txBody>
          <a:bodyPr/>
          <a:lstStyle/>
          <a:p>
            <a:pPr eaLnBrk="1" hangingPunct="1"/>
            <a:r>
              <a:rPr lang="fr-FR" altLang="fr-FR" sz="4000">
                <a:solidFill>
                  <a:schemeClr val="folHlink"/>
                </a:solidFill>
              </a:rPr>
              <a:t>Le vent solaire (2)</a:t>
            </a:r>
            <a:endParaRPr lang="fr-FR" altLang="fr-FR"/>
          </a:p>
        </p:txBody>
      </p:sp>
      <p:pic>
        <p:nvPicPr>
          <p:cNvPr id="69635" name="Picture 7" descr="swoops_wi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28600"/>
            <a:ext cx="7950200" cy="645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0559126"/>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61443" name="Rectangle 2"/>
          <p:cNvSpPr>
            <a:spLocks noGrp="1" noChangeArrowheads="1"/>
          </p:cNvSpPr>
          <p:nvPr>
            <p:ph type="title"/>
          </p:nvPr>
        </p:nvSpPr>
        <p:spPr>
          <a:xfrm>
            <a:off x="609600" y="0"/>
            <a:ext cx="7772400" cy="908720"/>
          </a:xfrm>
        </p:spPr>
        <p:txBody>
          <a:bodyPr/>
          <a:lstStyle/>
          <a:p>
            <a:pPr eaLnBrk="1" hangingPunct="1"/>
            <a:r>
              <a:rPr lang="fr-FR" altLang="fr-FR" sz="4000" dirty="0" smtClean="0">
                <a:solidFill>
                  <a:srgbClr val="F40E19"/>
                </a:solidFill>
              </a:rPr>
              <a:t>Deux couronnes solaires ! </a:t>
            </a:r>
            <a:endParaRPr lang="fr-FR" altLang="fr-FR" sz="4000" dirty="0">
              <a:solidFill>
                <a:srgbClr val="F40E19"/>
              </a:solidFill>
            </a:endParaRPr>
          </a:p>
        </p:txBody>
      </p:sp>
      <p:sp>
        <p:nvSpPr>
          <p:cNvPr id="4" name="ZoneTexte 3"/>
          <p:cNvSpPr txBox="1"/>
          <p:nvPr/>
        </p:nvSpPr>
        <p:spPr>
          <a:xfrm>
            <a:off x="251520" y="1124744"/>
            <a:ext cx="7811754" cy="1569660"/>
          </a:xfrm>
          <a:prstGeom prst="rect">
            <a:avLst/>
          </a:prstGeom>
          <a:noFill/>
        </p:spPr>
        <p:txBody>
          <a:bodyPr wrap="none" rtlCol="0">
            <a:spAutoFit/>
          </a:bodyPr>
          <a:lstStyle/>
          <a:p>
            <a:r>
              <a:rPr lang="fr-FR" b="1" dirty="0"/>
              <a:t>R</a:t>
            </a:r>
            <a:r>
              <a:rPr lang="fr-FR" b="1" dirty="0" smtClean="0"/>
              <a:t>égions magnétiquement closes: </a:t>
            </a:r>
            <a:r>
              <a:rPr lang="fr-FR" dirty="0" smtClean="0"/>
              <a:t>Flux E: ~800 W m</a:t>
            </a:r>
            <a:r>
              <a:rPr lang="fr-FR" baseline="30000" dirty="0" smtClean="0"/>
              <a:t>-2</a:t>
            </a:r>
          </a:p>
          <a:p>
            <a:r>
              <a:rPr lang="fr-FR" dirty="0" smtClean="0"/>
              <a:t>	70% conduction thermique, </a:t>
            </a:r>
          </a:p>
          <a:p>
            <a:r>
              <a:rPr lang="fr-FR" dirty="0"/>
              <a:t>	</a:t>
            </a:r>
            <a:r>
              <a:rPr lang="fr-FR" dirty="0" smtClean="0"/>
              <a:t>~25% radiation, </a:t>
            </a:r>
          </a:p>
          <a:p>
            <a:r>
              <a:rPr lang="fr-FR" dirty="0"/>
              <a:t>	</a:t>
            </a:r>
            <a:r>
              <a:rPr lang="fr-FR" dirty="0" smtClean="0"/>
              <a:t>&lt;5% accélération du vent solaire</a:t>
            </a:r>
            <a:endParaRPr lang="fr-FR" dirty="0"/>
          </a:p>
        </p:txBody>
      </p:sp>
      <p:sp>
        <p:nvSpPr>
          <p:cNvPr id="5" name="ZoneTexte 4"/>
          <p:cNvSpPr txBox="1"/>
          <p:nvPr/>
        </p:nvSpPr>
        <p:spPr>
          <a:xfrm>
            <a:off x="251520" y="3212976"/>
            <a:ext cx="8137164" cy="1938992"/>
          </a:xfrm>
          <a:prstGeom prst="rect">
            <a:avLst/>
          </a:prstGeom>
          <a:noFill/>
        </p:spPr>
        <p:txBody>
          <a:bodyPr wrap="none" rtlCol="0">
            <a:spAutoFit/>
          </a:bodyPr>
          <a:lstStyle/>
          <a:p>
            <a:r>
              <a:rPr lang="fr-FR" b="1" dirty="0"/>
              <a:t>R</a:t>
            </a:r>
            <a:r>
              <a:rPr lang="fr-FR" b="1" dirty="0" smtClean="0"/>
              <a:t>égions magnétiquement ouvertes: </a:t>
            </a:r>
            <a:r>
              <a:rPr lang="fr-FR" dirty="0" smtClean="0"/>
              <a:t>Flux E: ~500 W m</a:t>
            </a:r>
            <a:r>
              <a:rPr lang="fr-FR" baseline="30000" dirty="0" smtClean="0"/>
              <a:t>-2</a:t>
            </a:r>
          </a:p>
          <a:p>
            <a:r>
              <a:rPr lang="fr-FR" dirty="0"/>
              <a:t>	</a:t>
            </a:r>
            <a:r>
              <a:rPr lang="fr-FR" dirty="0" smtClean="0"/>
              <a:t>8% conduction thermique, </a:t>
            </a:r>
          </a:p>
          <a:p>
            <a:r>
              <a:rPr lang="fr-FR" dirty="0"/>
              <a:t>	</a:t>
            </a:r>
            <a:r>
              <a:rPr lang="fr-FR" dirty="0" smtClean="0"/>
              <a:t>~1% radiation, </a:t>
            </a:r>
          </a:p>
          <a:p>
            <a:r>
              <a:rPr lang="fr-FR" dirty="0"/>
              <a:t>	</a:t>
            </a:r>
            <a:r>
              <a:rPr lang="fr-FR" dirty="0" smtClean="0"/>
              <a:t>90% accélération du </a:t>
            </a:r>
            <a:r>
              <a:rPr lang="fr-FR" smtClean="0"/>
              <a:t>vent solaire</a:t>
            </a:r>
            <a:endParaRPr lang="fr-FR" dirty="0" smtClean="0"/>
          </a:p>
          <a:p>
            <a:endParaRPr lang="fr-FR" dirty="0"/>
          </a:p>
        </p:txBody>
      </p:sp>
      <p:sp>
        <p:nvSpPr>
          <p:cNvPr id="6" name="ZoneTexte 5"/>
          <p:cNvSpPr txBox="1"/>
          <p:nvPr/>
        </p:nvSpPr>
        <p:spPr>
          <a:xfrm>
            <a:off x="467544" y="5334307"/>
            <a:ext cx="8208912" cy="830997"/>
          </a:xfrm>
          <a:prstGeom prst="rect">
            <a:avLst/>
          </a:prstGeom>
          <a:noFill/>
          <a:ln w="38100">
            <a:solidFill>
              <a:srgbClr val="FF0000"/>
            </a:solidFill>
          </a:ln>
        </p:spPr>
        <p:txBody>
          <a:bodyPr wrap="square" rtlCol="0">
            <a:spAutoFit/>
          </a:bodyPr>
          <a:lstStyle/>
          <a:p>
            <a:pPr algn="ctr"/>
            <a:r>
              <a:rPr lang="fr-FR" dirty="0" smtClean="0">
                <a:solidFill>
                  <a:srgbClr val="F40E19"/>
                </a:solidFill>
              </a:rPr>
              <a:t>Dans les deux cas, c’est une fraction ~10</a:t>
            </a:r>
            <a:r>
              <a:rPr lang="fr-FR" baseline="30000" dirty="0" smtClean="0">
                <a:solidFill>
                  <a:srgbClr val="F40E19"/>
                </a:solidFill>
              </a:rPr>
              <a:t>-5</a:t>
            </a:r>
            <a:r>
              <a:rPr lang="fr-FR" dirty="0" smtClean="0">
                <a:solidFill>
                  <a:srgbClr val="F40E19"/>
                </a:solidFill>
              </a:rPr>
              <a:t> de la luminosité solaire, i.e., le réservoir d’énergie est amplement suffisant !</a:t>
            </a:r>
            <a:endParaRPr lang="fr-FR" dirty="0">
              <a:solidFill>
                <a:srgbClr val="F40E19"/>
              </a:solidFill>
            </a:endParaRPr>
          </a:p>
        </p:txBody>
      </p:sp>
    </p:spTree>
    <p:extLst>
      <p:ext uri="{BB962C8B-B14F-4D97-AF65-F5344CB8AC3E}">
        <p14:creationId xmlns:p14="http://schemas.microsoft.com/office/powerpoint/2010/main" val="54101462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61443" name="Rectangle 2"/>
          <p:cNvSpPr>
            <a:spLocks noGrp="1" noChangeArrowheads="1"/>
          </p:cNvSpPr>
          <p:nvPr>
            <p:ph type="title"/>
          </p:nvPr>
        </p:nvSpPr>
        <p:spPr>
          <a:xfrm>
            <a:off x="0" y="0"/>
            <a:ext cx="9144000" cy="908720"/>
          </a:xfrm>
        </p:spPr>
        <p:txBody>
          <a:bodyPr/>
          <a:lstStyle/>
          <a:p>
            <a:pPr eaLnBrk="1" hangingPunct="1"/>
            <a:r>
              <a:rPr lang="fr-FR" altLang="fr-FR" sz="4000" dirty="0" smtClean="0">
                <a:solidFill>
                  <a:srgbClr val="F40E19"/>
                </a:solidFill>
              </a:rPr>
              <a:t>Le mystère du chauffage coronal</a:t>
            </a:r>
            <a:endParaRPr lang="fr-FR" altLang="fr-FR" sz="4000" dirty="0">
              <a:solidFill>
                <a:srgbClr val="F40E19"/>
              </a:solidFill>
            </a:endParaRPr>
          </a:p>
        </p:txBody>
      </p:sp>
      <p:sp>
        <p:nvSpPr>
          <p:cNvPr id="2" name="ZoneTexte 1"/>
          <p:cNvSpPr txBox="1"/>
          <p:nvPr/>
        </p:nvSpPr>
        <p:spPr>
          <a:xfrm>
            <a:off x="216480" y="1124744"/>
            <a:ext cx="8711039" cy="830997"/>
          </a:xfrm>
          <a:prstGeom prst="rect">
            <a:avLst/>
          </a:prstGeom>
          <a:noFill/>
          <a:ln w="38100">
            <a:solidFill>
              <a:srgbClr val="7030A0"/>
            </a:solidFill>
          </a:ln>
        </p:spPr>
        <p:txBody>
          <a:bodyPr wrap="none" rtlCol="0">
            <a:spAutoFit/>
          </a:bodyPr>
          <a:lstStyle/>
          <a:p>
            <a:pPr algn="ctr"/>
            <a:r>
              <a:rPr lang="fr-FR" dirty="0" smtClean="0">
                <a:solidFill>
                  <a:srgbClr val="7030A0"/>
                </a:solidFill>
              </a:rPr>
              <a:t>Souvent caractérisé comme le « grand problème non-résolu » </a:t>
            </a:r>
          </a:p>
          <a:p>
            <a:pPr algn="ctr"/>
            <a:r>
              <a:rPr lang="fr-FR" dirty="0" smtClean="0">
                <a:solidFill>
                  <a:srgbClr val="7030A0"/>
                </a:solidFill>
              </a:rPr>
              <a:t>de la physique solaire contemporaine </a:t>
            </a:r>
          </a:p>
        </p:txBody>
      </p:sp>
      <p:sp>
        <p:nvSpPr>
          <p:cNvPr id="3" name="ZoneTexte 2"/>
          <p:cNvSpPr txBox="1"/>
          <p:nvPr/>
        </p:nvSpPr>
        <p:spPr>
          <a:xfrm>
            <a:off x="216481" y="2060848"/>
            <a:ext cx="8459976" cy="2677656"/>
          </a:xfrm>
          <a:prstGeom prst="rect">
            <a:avLst/>
          </a:prstGeom>
          <a:noFill/>
        </p:spPr>
        <p:txBody>
          <a:bodyPr wrap="square" rtlCol="0">
            <a:spAutoFit/>
          </a:bodyPr>
          <a:lstStyle/>
          <a:p>
            <a:r>
              <a:rPr lang="fr-FR" dirty="0" smtClean="0"/>
              <a:t>Deux grandes classes de </a:t>
            </a:r>
            <a:r>
              <a:rPr lang="fr-FR" dirty="0" err="1" smtClean="0"/>
              <a:t>mécanimes</a:t>
            </a:r>
            <a:r>
              <a:rPr lang="fr-FR" dirty="0" smtClean="0"/>
              <a:t> physiques à l’étude:</a:t>
            </a:r>
          </a:p>
          <a:p>
            <a:endParaRPr lang="fr-FR" dirty="0"/>
          </a:p>
          <a:p>
            <a:pPr marL="457200" indent="-457200">
              <a:buAutoNum type="arabicPeriod"/>
            </a:pPr>
            <a:r>
              <a:rPr lang="fr-FR" dirty="0" smtClean="0"/>
              <a:t>Dissipation in situ de l’énergie magnétique par reconnexion magnétique(via les « </a:t>
            </a:r>
            <a:r>
              <a:rPr lang="fr-FR" dirty="0" err="1" smtClean="0"/>
              <a:t>flares</a:t>
            </a:r>
            <a:r>
              <a:rPr lang="fr-FR" dirty="0" smtClean="0"/>
              <a:t> »)</a:t>
            </a:r>
          </a:p>
          <a:p>
            <a:pPr marL="457200" indent="-457200">
              <a:buAutoNum type="arabicPeriod"/>
            </a:pPr>
            <a:r>
              <a:rPr lang="fr-FR" dirty="0" smtClean="0"/>
              <a:t>Dissipation d’ondes (magnéto)acoustiques émises par la (magnéto)convection turbulente au niveau de la photosphère, et traversant la couronne</a:t>
            </a:r>
            <a:endParaRPr lang="fr-FR" dirty="0"/>
          </a:p>
        </p:txBody>
      </p:sp>
      <p:sp>
        <p:nvSpPr>
          <p:cNvPr id="4" name="ZoneTexte 3"/>
          <p:cNvSpPr txBox="1"/>
          <p:nvPr/>
        </p:nvSpPr>
        <p:spPr>
          <a:xfrm>
            <a:off x="216480" y="4892967"/>
            <a:ext cx="8459977" cy="1200329"/>
          </a:xfrm>
          <a:prstGeom prst="rect">
            <a:avLst/>
          </a:prstGeom>
          <a:noFill/>
          <a:ln w="38100">
            <a:solidFill>
              <a:srgbClr val="FF0000"/>
            </a:solidFill>
          </a:ln>
        </p:spPr>
        <p:txBody>
          <a:bodyPr wrap="square" rtlCol="0">
            <a:spAutoFit/>
          </a:bodyPr>
          <a:lstStyle/>
          <a:p>
            <a:pPr algn="ctr"/>
            <a:r>
              <a:rPr lang="fr-FR" dirty="0">
                <a:solidFill>
                  <a:srgbClr val="F40E19"/>
                </a:solidFill>
              </a:rPr>
              <a:t>L</a:t>
            </a:r>
            <a:r>
              <a:rPr lang="fr-FR" dirty="0" smtClean="0">
                <a:solidFill>
                  <a:srgbClr val="F40E19"/>
                </a:solidFill>
              </a:rPr>
              <a:t>’énergie provient ultimement des mouvements convectifs, </a:t>
            </a:r>
          </a:p>
          <a:p>
            <a:pPr algn="ctr"/>
            <a:r>
              <a:rPr lang="fr-FR" dirty="0" smtClean="0">
                <a:solidFill>
                  <a:srgbClr val="F40E19"/>
                </a:solidFill>
              </a:rPr>
              <a:t>le champ magnétique servant de « conduit » permettant de canaliser l’énergie vers la couronne et la dissiper in situ</a:t>
            </a:r>
            <a:endParaRPr lang="fr-FR" dirty="0">
              <a:solidFill>
                <a:srgbClr val="F40E19"/>
              </a:solidFill>
            </a:endParaRPr>
          </a:p>
        </p:txBody>
      </p:sp>
    </p:spTree>
    <p:extLst>
      <p:ext uri="{BB962C8B-B14F-4D97-AF65-F5344CB8AC3E}">
        <p14:creationId xmlns:p14="http://schemas.microsoft.com/office/powerpoint/2010/main" val="123632207"/>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61443" name="Rectangle 2"/>
          <p:cNvSpPr>
            <a:spLocks noGrp="1" noChangeArrowheads="1"/>
          </p:cNvSpPr>
          <p:nvPr>
            <p:ph type="title"/>
          </p:nvPr>
        </p:nvSpPr>
        <p:spPr>
          <a:xfrm>
            <a:off x="609600" y="0"/>
            <a:ext cx="7772400" cy="844959"/>
          </a:xfrm>
        </p:spPr>
        <p:txBody>
          <a:bodyPr/>
          <a:lstStyle/>
          <a:p>
            <a:pPr eaLnBrk="1" hangingPunct="1"/>
            <a:r>
              <a:rPr lang="fr-FR" altLang="fr-FR" sz="4000" dirty="0" smtClean="0">
                <a:solidFill>
                  <a:srgbClr val="FF0000"/>
                </a:solidFill>
              </a:rPr>
              <a:t>Pourquoi si difficile (1)  ?</a:t>
            </a:r>
            <a:endParaRPr lang="fr-FR" altLang="fr-FR" sz="4000" dirty="0">
              <a:solidFill>
                <a:srgbClr val="FF0000"/>
              </a:solidFill>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2584241"/>
            <a:ext cx="5504160" cy="4085119"/>
          </a:xfrm>
          <a:prstGeom prst="rect">
            <a:avLst/>
          </a:prstGeom>
        </p:spPr>
      </p:pic>
      <p:sp>
        <p:nvSpPr>
          <p:cNvPr id="3" name="ZoneTexte 2"/>
          <p:cNvSpPr txBox="1"/>
          <p:nvPr/>
        </p:nvSpPr>
        <p:spPr>
          <a:xfrm>
            <a:off x="5364088" y="1052736"/>
            <a:ext cx="2597186" cy="461665"/>
          </a:xfrm>
          <a:prstGeom prst="rect">
            <a:avLst/>
          </a:prstGeom>
          <a:noFill/>
          <a:ln w="38100">
            <a:solidFill>
              <a:srgbClr val="00B0F0"/>
            </a:solidFill>
          </a:ln>
        </p:spPr>
        <p:txBody>
          <a:bodyPr wrap="none" rtlCol="0">
            <a:spAutoFit/>
          </a:bodyPr>
          <a:lstStyle/>
          <a:p>
            <a:r>
              <a:rPr lang="fr-FR" dirty="0" smtClean="0">
                <a:solidFill>
                  <a:srgbClr val="00B0F0"/>
                </a:solidFill>
              </a:rPr>
              <a:t>Plasma beta &gt;&gt; 1</a:t>
            </a:r>
            <a:endParaRPr lang="fr-FR" dirty="0">
              <a:solidFill>
                <a:srgbClr val="00B0F0"/>
              </a:solidFill>
            </a:endParaRPr>
          </a:p>
        </p:txBody>
      </p:sp>
      <p:sp>
        <p:nvSpPr>
          <p:cNvPr id="4" name="ZoneTexte 3"/>
          <p:cNvSpPr txBox="1"/>
          <p:nvPr/>
        </p:nvSpPr>
        <p:spPr>
          <a:xfrm>
            <a:off x="5364088" y="1556792"/>
            <a:ext cx="2332690" cy="461665"/>
          </a:xfrm>
          <a:prstGeom prst="rect">
            <a:avLst/>
          </a:prstGeom>
          <a:noFill/>
          <a:ln w="38100">
            <a:solidFill>
              <a:srgbClr val="00B050"/>
            </a:solidFill>
          </a:ln>
        </p:spPr>
        <p:txBody>
          <a:bodyPr wrap="none" rtlCol="0">
            <a:spAutoFit/>
          </a:bodyPr>
          <a:lstStyle/>
          <a:p>
            <a:r>
              <a:rPr lang="fr-FR" dirty="0" smtClean="0">
                <a:solidFill>
                  <a:srgbClr val="00B050"/>
                </a:solidFill>
              </a:rPr>
              <a:t>Plasma beta ~1</a:t>
            </a:r>
            <a:endParaRPr lang="fr-FR" dirty="0">
              <a:solidFill>
                <a:srgbClr val="00B050"/>
              </a:solidFill>
            </a:endParaRPr>
          </a:p>
        </p:txBody>
      </p:sp>
      <p:sp>
        <p:nvSpPr>
          <p:cNvPr id="5" name="ZoneTexte 4"/>
          <p:cNvSpPr txBox="1"/>
          <p:nvPr/>
        </p:nvSpPr>
        <p:spPr>
          <a:xfrm>
            <a:off x="5364088" y="2103239"/>
            <a:ext cx="2597186" cy="461665"/>
          </a:xfrm>
          <a:prstGeom prst="rect">
            <a:avLst/>
          </a:prstGeom>
          <a:noFill/>
          <a:ln w="38100">
            <a:solidFill>
              <a:srgbClr val="FF0000"/>
            </a:solidFill>
          </a:ln>
        </p:spPr>
        <p:txBody>
          <a:bodyPr wrap="none" rtlCol="0">
            <a:spAutoFit/>
          </a:bodyPr>
          <a:lstStyle/>
          <a:p>
            <a:r>
              <a:rPr lang="fr-FR" dirty="0" smtClean="0">
                <a:solidFill>
                  <a:srgbClr val="F40E19"/>
                </a:solidFill>
              </a:rPr>
              <a:t>Plasma beta &lt;&lt; 1</a:t>
            </a:r>
            <a:endParaRPr lang="fr-FR" dirty="0">
              <a:solidFill>
                <a:srgbClr val="F40E19"/>
              </a:solidFill>
            </a:endParaRPr>
          </a:p>
        </p:txBody>
      </p:sp>
      <p:cxnSp>
        <p:nvCxnSpPr>
          <p:cNvPr id="14" name="Connecteur droit 13"/>
          <p:cNvCxnSpPr>
            <a:stCxn id="5" idx="1"/>
          </p:cNvCxnSpPr>
          <p:nvPr/>
        </p:nvCxnSpPr>
        <p:spPr bwMode="auto">
          <a:xfrm flipH="1" flipV="1">
            <a:off x="4572000" y="2334071"/>
            <a:ext cx="792088" cy="1"/>
          </a:xfrm>
          <a:prstGeom prst="line">
            <a:avLst/>
          </a:prstGeom>
          <a:solidFill>
            <a:schemeClr val="accent1"/>
          </a:solidFill>
          <a:ln w="38100" cap="flat" cmpd="sng" algn="ctr">
            <a:solidFill>
              <a:srgbClr val="F40E1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Connecteur droit 17"/>
          <p:cNvCxnSpPr/>
          <p:nvPr/>
        </p:nvCxnSpPr>
        <p:spPr bwMode="auto">
          <a:xfrm flipH="1" flipV="1">
            <a:off x="2915816" y="1781808"/>
            <a:ext cx="2422872" cy="38541"/>
          </a:xfrm>
          <a:prstGeom prst="line">
            <a:avLst/>
          </a:prstGeom>
          <a:solidFill>
            <a:schemeClr val="accent1"/>
          </a:solid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Connecteur droit 18"/>
          <p:cNvCxnSpPr/>
          <p:nvPr/>
        </p:nvCxnSpPr>
        <p:spPr bwMode="auto">
          <a:xfrm flipH="1" flipV="1">
            <a:off x="1547664" y="1290209"/>
            <a:ext cx="3816424" cy="16415"/>
          </a:xfrm>
          <a:prstGeom prst="line">
            <a:avLst/>
          </a:prstGeom>
          <a:solidFill>
            <a:schemeClr val="accent1"/>
          </a:solidFill>
          <a:ln w="3810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0" name="Connecteur droit avec flèche 19"/>
          <p:cNvCxnSpPr/>
          <p:nvPr/>
        </p:nvCxnSpPr>
        <p:spPr bwMode="auto">
          <a:xfrm>
            <a:off x="2915816" y="1781808"/>
            <a:ext cx="0" cy="927112"/>
          </a:xfrm>
          <a:prstGeom prst="straightConnector1">
            <a:avLst/>
          </a:prstGeom>
          <a:solidFill>
            <a:schemeClr val="accent1"/>
          </a:solidFill>
          <a:ln w="38100" cap="flat" cmpd="sng" algn="ctr">
            <a:solidFill>
              <a:srgbClr val="00B05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4" name="Connecteur droit avec flèche 23"/>
          <p:cNvCxnSpPr/>
          <p:nvPr/>
        </p:nvCxnSpPr>
        <p:spPr bwMode="auto">
          <a:xfrm>
            <a:off x="4572000" y="2334071"/>
            <a:ext cx="0" cy="374849"/>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5" name="Connecteur droit avec flèche 24"/>
          <p:cNvCxnSpPr/>
          <p:nvPr/>
        </p:nvCxnSpPr>
        <p:spPr bwMode="auto">
          <a:xfrm>
            <a:off x="1547664" y="1283568"/>
            <a:ext cx="0" cy="1425352"/>
          </a:xfrm>
          <a:prstGeom prst="straightConnector1">
            <a:avLst/>
          </a:prstGeom>
          <a:solidFill>
            <a:schemeClr val="accent1"/>
          </a:solidFill>
          <a:ln w="38100"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3" name="ZoneTexte 22"/>
          <p:cNvSpPr txBox="1"/>
          <p:nvPr/>
        </p:nvSpPr>
        <p:spPr>
          <a:xfrm>
            <a:off x="6019800" y="2858060"/>
            <a:ext cx="2872680" cy="3046988"/>
          </a:xfrm>
          <a:prstGeom prst="rect">
            <a:avLst/>
          </a:prstGeom>
          <a:noFill/>
          <a:ln w="38100">
            <a:solidFill>
              <a:srgbClr val="7030A0"/>
            </a:solidFill>
          </a:ln>
        </p:spPr>
        <p:txBody>
          <a:bodyPr wrap="square" rtlCol="0">
            <a:spAutoFit/>
          </a:bodyPr>
          <a:lstStyle/>
          <a:p>
            <a:r>
              <a:rPr lang="fr-FR" dirty="0" smtClean="0">
                <a:solidFill>
                  <a:srgbClr val="7030A0"/>
                </a:solidFill>
              </a:rPr>
              <a:t>Passage d’un régime physique à son autre extrême sur un très petit intervalle en altitude; importance de la radiation (en régime </a:t>
            </a:r>
            <a:r>
              <a:rPr lang="fr-FR" smtClean="0">
                <a:solidFill>
                  <a:srgbClr val="7030A0"/>
                </a:solidFill>
              </a:rPr>
              <a:t>NLTE).</a:t>
            </a:r>
            <a:endParaRPr lang="fr-FR" dirty="0">
              <a:solidFill>
                <a:srgbClr val="7030A0"/>
              </a:solidFill>
            </a:endParaRPr>
          </a:p>
        </p:txBody>
      </p:sp>
    </p:spTree>
    <p:extLst>
      <p:ext uri="{BB962C8B-B14F-4D97-AF65-F5344CB8AC3E}">
        <p14:creationId xmlns:p14="http://schemas.microsoft.com/office/powerpoint/2010/main" val="1484790544"/>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61443" name="Rectangle 2"/>
          <p:cNvSpPr>
            <a:spLocks noGrp="1" noChangeArrowheads="1"/>
          </p:cNvSpPr>
          <p:nvPr>
            <p:ph type="title"/>
          </p:nvPr>
        </p:nvSpPr>
        <p:spPr>
          <a:xfrm>
            <a:off x="609600" y="0"/>
            <a:ext cx="7772400" cy="844959"/>
          </a:xfrm>
        </p:spPr>
        <p:txBody>
          <a:bodyPr/>
          <a:lstStyle/>
          <a:p>
            <a:pPr eaLnBrk="1" hangingPunct="1"/>
            <a:r>
              <a:rPr lang="fr-FR" altLang="fr-FR" sz="4000" dirty="0" smtClean="0">
                <a:solidFill>
                  <a:srgbClr val="FF0000"/>
                </a:solidFill>
              </a:rPr>
              <a:t>Pourquoi si difficile (2) ? </a:t>
            </a:r>
            <a:endParaRPr lang="fr-FR" altLang="fr-FR" sz="4000" dirty="0">
              <a:solidFill>
                <a:srgbClr val="FF0000"/>
              </a:solidFill>
            </a:endParaRPr>
          </a:p>
        </p:txBody>
      </p:sp>
      <p:cxnSp>
        <p:nvCxnSpPr>
          <p:cNvPr id="14" name="Connecteur droit 13"/>
          <p:cNvCxnSpPr/>
          <p:nvPr/>
        </p:nvCxnSpPr>
        <p:spPr bwMode="auto">
          <a:xfrm flipH="1" flipV="1">
            <a:off x="4572000" y="2334071"/>
            <a:ext cx="792088" cy="1"/>
          </a:xfrm>
          <a:prstGeom prst="line">
            <a:avLst/>
          </a:prstGeom>
          <a:solidFill>
            <a:schemeClr val="accent1"/>
          </a:solidFill>
          <a:ln w="38100" cap="flat" cmpd="sng" algn="ctr">
            <a:solidFill>
              <a:srgbClr val="F40E19"/>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Connecteur droit 17"/>
          <p:cNvCxnSpPr/>
          <p:nvPr/>
        </p:nvCxnSpPr>
        <p:spPr bwMode="auto">
          <a:xfrm flipH="1" flipV="1">
            <a:off x="2915816" y="1781808"/>
            <a:ext cx="2422872" cy="38541"/>
          </a:xfrm>
          <a:prstGeom prst="line">
            <a:avLst/>
          </a:prstGeom>
          <a:solidFill>
            <a:schemeClr val="accent1"/>
          </a:solidFill>
          <a:ln w="38100" cap="flat" cmpd="sng" algn="ctr">
            <a:solidFill>
              <a:srgbClr val="00B05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Connecteur droit 18"/>
          <p:cNvCxnSpPr/>
          <p:nvPr/>
        </p:nvCxnSpPr>
        <p:spPr bwMode="auto">
          <a:xfrm flipH="1" flipV="1">
            <a:off x="1547664" y="1290209"/>
            <a:ext cx="3816424" cy="16415"/>
          </a:xfrm>
          <a:prstGeom prst="line">
            <a:avLst/>
          </a:prstGeom>
          <a:solidFill>
            <a:schemeClr val="accent1"/>
          </a:solidFill>
          <a:ln w="38100" cap="flat" cmpd="sng" algn="ctr">
            <a:solidFill>
              <a:srgbClr val="00B0F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0" name="Connecteur droit avec flèche 19"/>
          <p:cNvCxnSpPr/>
          <p:nvPr/>
        </p:nvCxnSpPr>
        <p:spPr bwMode="auto">
          <a:xfrm>
            <a:off x="2915816" y="1781808"/>
            <a:ext cx="0" cy="927112"/>
          </a:xfrm>
          <a:prstGeom prst="straightConnector1">
            <a:avLst/>
          </a:prstGeom>
          <a:solidFill>
            <a:schemeClr val="accent1"/>
          </a:solidFill>
          <a:ln w="38100" cap="flat" cmpd="sng" algn="ctr">
            <a:solidFill>
              <a:srgbClr val="00B05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4" name="Connecteur droit avec flèche 23"/>
          <p:cNvCxnSpPr/>
          <p:nvPr/>
        </p:nvCxnSpPr>
        <p:spPr bwMode="auto">
          <a:xfrm>
            <a:off x="4572000" y="2334071"/>
            <a:ext cx="0" cy="374849"/>
          </a:xfrm>
          <a:prstGeom prst="straightConnector1">
            <a:avLst/>
          </a:prstGeom>
          <a:solidFill>
            <a:schemeClr val="accent1"/>
          </a:solidFill>
          <a:ln w="381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5" name="Connecteur droit avec flèche 24"/>
          <p:cNvCxnSpPr/>
          <p:nvPr/>
        </p:nvCxnSpPr>
        <p:spPr bwMode="auto">
          <a:xfrm>
            <a:off x="1547664" y="1283568"/>
            <a:ext cx="0" cy="1425352"/>
          </a:xfrm>
          <a:prstGeom prst="straightConnector1">
            <a:avLst/>
          </a:prstGeom>
          <a:solidFill>
            <a:schemeClr val="accent1"/>
          </a:solidFill>
          <a:ln w="38100"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3" name="ZoneTexte 22"/>
          <p:cNvSpPr txBox="1"/>
          <p:nvPr/>
        </p:nvSpPr>
        <p:spPr>
          <a:xfrm>
            <a:off x="5875784" y="1812880"/>
            <a:ext cx="2944688" cy="3416320"/>
          </a:xfrm>
          <a:prstGeom prst="rect">
            <a:avLst/>
          </a:prstGeom>
          <a:noFill/>
          <a:ln w="38100">
            <a:solidFill>
              <a:srgbClr val="7030A0"/>
            </a:solidFill>
          </a:ln>
        </p:spPr>
        <p:txBody>
          <a:bodyPr wrap="square" rtlCol="0">
            <a:spAutoFit/>
          </a:bodyPr>
          <a:lstStyle/>
          <a:p>
            <a:r>
              <a:rPr lang="fr-FR" dirty="0">
                <a:solidFill>
                  <a:srgbClr val="7030A0"/>
                </a:solidFill>
              </a:rPr>
              <a:t>T</a:t>
            </a:r>
            <a:r>
              <a:rPr lang="fr-FR" dirty="0" smtClean="0">
                <a:solidFill>
                  <a:srgbClr val="7030A0"/>
                </a:solidFill>
              </a:rPr>
              <a:t>rès grande</a:t>
            </a:r>
            <a:r>
              <a:rPr lang="fr-FR" dirty="0">
                <a:solidFill>
                  <a:srgbClr val="7030A0"/>
                </a:solidFill>
              </a:rPr>
              <a:t> </a:t>
            </a:r>
            <a:r>
              <a:rPr lang="fr-FR" smtClean="0">
                <a:solidFill>
                  <a:srgbClr val="7030A0"/>
                </a:solidFill>
              </a:rPr>
              <a:t>variabilité sur une très vaste </a:t>
            </a:r>
            <a:r>
              <a:rPr lang="fr-FR" dirty="0" smtClean="0">
                <a:solidFill>
                  <a:srgbClr val="7030A0"/>
                </a:solidFill>
              </a:rPr>
              <a:t>gamme d’échelles spatiales et temporelles; </a:t>
            </a:r>
            <a:r>
              <a:rPr lang="fr-FR" dirty="0">
                <a:solidFill>
                  <a:srgbClr val="7030A0"/>
                </a:solidFill>
              </a:rPr>
              <a:t>u</a:t>
            </a:r>
            <a:r>
              <a:rPr lang="fr-FR" dirty="0" smtClean="0">
                <a:solidFill>
                  <a:srgbClr val="7030A0"/>
                </a:solidFill>
              </a:rPr>
              <a:t>n cauchemar de modélisation et un énorme défi observationnel !!</a:t>
            </a:r>
            <a:endParaRPr lang="fr-FR" dirty="0">
              <a:solidFill>
                <a:srgbClr val="7030A0"/>
              </a:solidFill>
            </a:endParaRPr>
          </a:p>
        </p:txBody>
      </p:sp>
      <p:pic>
        <p:nvPicPr>
          <p:cNvPr id="6" name="2374516056667627847inoutflows_6mm_1750_1900">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5"/>
          <a:stretch>
            <a:fillRect/>
          </a:stretch>
        </p:blipFill>
        <p:spPr>
          <a:xfrm>
            <a:off x="-36512" y="692696"/>
            <a:ext cx="5887988" cy="5887988"/>
          </a:xfrm>
          <a:prstGeom prst="rect">
            <a:avLst/>
          </a:prstGeom>
        </p:spPr>
      </p:pic>
      <p:sp>
        <p:nvSpPr>
          <p:cNvPr id="7" name="ZoneTexte 6"/>
          <p:cNvSpPr txBox="1"/>
          <p:nvPr/>
        </p:nvSpPr>
        <p:spPr>
          <a:xfrm>
            <a:off x="1118456" y="6340425"/>
            <a:ext cx="6754688" cy="400110"/>
          </a:xfrm>
          <a:prstGeom prst="rect">
            <a:avLst/>
          </a:prstGeom>
          <a:noFill/>
        </p:spPr>
        <p:txBody>
          <a:bodyPr wrap="square" rtlCol="0">
            <a:spAutoFit/>
          </a:bodyPr>
          <a:lstStyle/>
          <a:p>
            <a:r>
              <a:rPr lang="fr-FR" sz="2000" dirty="0" smtClean="0">
                <a:solidFill>
                  <a:srgbClr val="00B0F0"/>
                </a:solidFill>
              </a:rPr>
              <a:t>Simulation MHD radiative </a:t>
            </a:r>
            <a:r>
              <a:rPr lang="fr-FR" sz="2000" dirty="0" err="1" smtClean="0">
                <a:solidFill>
                  <a:srgbClr val="00B0F0"/>
                </a:solidFill>
              </a:rPr>
              <a:t>BiFrost</a:t>
            </a:r>
            <a:r>
              <a:rPr lang="fr-FR" sz="2000" dirty="0" smtClean="0">
                <a:solidFill>
                  <a:srgbClr val="00B0F0"/>
                </a:solidFill>
              </a:rPr>
              <a:t>; Quentin </a:t>
            </a:r>
            <a:r>
              <a:rPr lang="fr-FR" sz="2000" dirty="0" err="1" smtClean="0">
                <a:solidFill>
                  <a:srgbClr val="00B0F0"/>
                </a:solidFill>
              </a:rPr>
              <a:t>Noraz</a:t>
            </a:r>
            <a:r>
              <a:rPr lang="fr-FR" sz="2000" dirty="0" smtClean="0">
                <a:solidFill>
                  <a:srgbClr val="00B0F0"/>
                </a:solidFill>
              </a:rPr>
              <a:t>, U. Oslo</a:t>
            </a:r>
            <a:endParaRPr lang="fr-FR" sz="2000" dirty="0">
              <a:solidFill>
                <a:srgbClr val="00B0F0"/>
              </a:solidFill>
            </a:endParaRPr>
          </a:p>
        </p:txBody>
      </p:sp>
    </p:spTree>
    <p:extLst>
      <p:ext uri="{BB962C8B-B14F-4D97-AF65-F5344CB8AC3E}">
        <p14:creationId xmlns:p14="http://schemas.microsoft.com/office/powerpoint/2010/main" val="12034241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1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61443" name="Rectangle 2"/>
          <p:cNvSpPr>
            <a:spLocks noGrp="1" noChangeArrowheads="1"/>
          </p:cNvSpPr>
          <p:nvPr>
            <p:ph type="title"/>
          </p:nvPr>
        </p:nvSpPr>
        <p:spPr>
          <a:xfrm>
            <a:off x="609600" y="0"/>
            <a:ext cx="7772400" cy="844959"/>
          </a:xfrm>
        </p:spPr>
        <p:txBody>
          <a:bodyPr/>
          <a:lstStyle/>
          <a:p>
            <a:pPr eaLnBrk="1" hangingPunct="1"/>
            <a:r>
              <a:rPr lang="fr-FR" altLang="fr-FR" sz="4000" dirty="0" smtClean="0">
                <a:solidFill>
                  <a:srgbClr val="FF0000"/>
                </a:solidFill>
              </a:rPr>
              <a:t>Pourquoi si difficile (3) ? </a:t>
            </a:r>
            <a:endParaRPr lang="fr-FR" altLang="fr-FR" sz="4000" dirty="0">
              <a:solidFill>
                <a:srgbClr val="FF0000"/>
              </a:solidFill>
            </a:endParaRPr>
          </a:p>
        </p:txBody>
      </p:sp>
      <p:sp>
        <p:nvSpPr>
          <p:cNvPr id="23" name="ZoneTexte 22"/>
          <p:cNvSpPr txBox="1"/>
          <p:nvPr/>
        </p:nvSpPr>
        <p:spPr>
          <a:xfrm>
            <a:off x="5652120" y="2785756"/>
            <a:ext cx="2944688" cy="830997"/>
          </a:xfrm>
          <a:prstGeom prst="rect">
            <a:avLst/>
          </a:prstGeom>
          <a:noFill/>
          <a:ln w="57150">
            <a:solidFill>
              <a:srgbClr val="FF0000"/>
            </a:solidFill>
          </a:ln>
        </p:spPr>
        <p:txBody>
          <a:bodyPr wrap="square" rtlCol="0">
            <a:spAutoFit/>
          </a:bodyPr>
          <a:lstStyle/>
          <a:p>
            <a:pPr algn="ctr"/>
            <a:r>
              <a:rPr lang="fr-FR" b="1" dirty="0" smtClean="0">
                <a:solidFill>
                  <a:srgbClr val="FF0000"/>
                </a:solidFill>
              </a:rPr>
              <a:t>Toute l’action se</a:t>
            </a:r>
          </a:p>
          <a:p>
            <a:pPr algn="ctr"/>
            <a:r>
              <a:rPr lang="fr-FR" b="1" dirty="0">
                <a:solidFill>
                  <a:srgbClr val="FF0000"/>
                </a:solidFill>
              </a:rPr>
              <a:t>p</a:t>
            </a:r>
            <a:r>
              <a:rPr lang="fr-FR" b="1" dirty="0" smtClean="0">
                <a:solidFill>
                  <a:srgbClr val="FF0000"/>
                </a:solidFill>
              </a:rPr>
              <a:t>asse ici !! </a:t>
            </a:r>
            <a:endParaRPr lang="fr-FR" b="1" dirty="0">
              <a:solidFill>
                <a:srgbClr val="FF0000"/>
              </a:solidFill>
            </a:endParaRPr>
          </a:p>
        </p:txBody>
      </p:sp>
      <p:sp>
        <p:nvSpPr>
          <p:cNvPr id="7" name="ZoneTexte 6"/>
          <p:cNvSpPr txBox="1"/>
          <p:nvPr/>
        </p:nvSpPr>
        <p:spPr>
          <a:xfrm>
            <a:off x="251520" y="5756697"/>
            <a:ext cx="6754688" cy="400110"/>
          </a:xfrm>
          <a:prstGeom prst="rect">
            <a:avLst/>
          </a:prstGeom>
          <a:noFill/>
          <a:ln w="57150">
            <a:solidFill>
              <a:schemeClr val="bg1"/>
            </a:solidFill>
          </a:ln>
        </p:spPr>
        <p:txBody>
          <a:bodyPr wrap="square" rtlCol="0">
            <a:spAutoFit/>
          </a:bodyPr>
          <a:lstStyle/>
          <a:p>
            <a:r>
              <a:rPr lang="fr-FR" sz="2000" dirty="0" smtClean="0">
                <a:solidFill>
                  <a:srgbClr val="00B0F0"/>
                </a:solidFill>
              </a:rPr>
              <a:t>Source: MLSO/HAO/NCAR</a:t>
            </a:r>
            <a:endParaRPr lang="fr-FR" sz="2000" dirty="0">
              <a:solidFill>
                <a:srgbClr val="00B0F0"/>
              </a:solidFill>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844959"/>
            <a:ext cx="4875944" cy="4875944"/>
          </a:xfrm>
          <a:prstGeom prst="rect">
            <a:avLst/>
          </a:prstGeom>
        </p:spPr>
      </p:pic>
      <p:cxnSp>
        <p:nvCxnSpPr>
          <p:cNvPr id="16" name="Connecteur droit avec flèche 15"/>
          <p:cNvCxnSpPr/>
          <p:nvPr/>
        </p:nvCxnSpPr>
        <p:spPr bwMode="auto">
          <a:xfrm flipH="1">
            <a:off x="2987824" y="3282931"/>
            <a:ext cx="2664296" cy="1178781"/>
          </a:xfrm>
          <a:prstGeom prst="straightConnector1">
            <a:avLst/>
          </a:prstGeom>
          <a:solidFill>
            <a:schemeClr val="accent1"/>
          </a:solidFill>
          <a:ln w="5715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 name="ZoneTexte 9"/>
          <p:cNvSpPr txBox="1"/>
          <p:nvPr/>
        </p:nvSpPr>
        <p:spPr>
          <a:xfrm>
            <a:off x="5652120" y="4045843"/>
            <a:ext cx="3140603" cy="461665"/>
          </a:xfrm>
          <a:prstGeom prst="rect">
            <a:avLst/>
          </a:prstGeom>
          <a:noFill/>
        </p:spPr>
        <p:txBody>
          <a:bodyPr wrap="none" rtlCol="0">
            <a:spAutoFit/>
          </a:bodyPr>
          <a:lstStyle/>
          <a:p>
            <a:r>
              <a:rPr lang="fr-FR" smtClean="0"/>
              <a:t>0.08R</a:t>
            </a:r>
            <a:r>
              <a:rPr lang="fr-FR" baseline="-25000" smtClean="0"/>
              <a:t>sol</a:t>
            </a:r>
            <a:r>
              <a:rPr lang="fr-FR" smtClean="0"/>
              <a:t>=50,000 km </a:t>
            </a:r>
            <a:r>
              <a:rPr lang="fr-FR" dirty="0" smtClean="0"/>
              <a:t>! </a:t>
            </a:r>
            <a:endParaRPr lang="fr-FR" dirty="0"/>
          </a:p>
        </p:txBody>
      </p:sp>
    </p:spTree>
    <p:extLst>
      <p:ext uri="{BB962C8B-B14F-4D97-AF65-F5344CB8AC3E}">
        <p14:creationId xmlns:p14="http://schemas.microsoft.com/office/powerpoint/2010/main" val="1740729481"/>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62"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a:t>Club Astro Mt-Tremblant 09/23</a:t>
            </a:r>
          </a:p>
        </p:txBody>
      </p:sp>
      <p:pic>
        <p:nvPicPr>
          <p:cNvPr id="92163" name="Picture 3" descr="bla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3" y="404813"/>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SDO304-IRIS1400-nanoflare2014-zoom_stand.HD1080i_p30.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6">
            <a:extLst>
              <a:ext uri="{28A0092B-C50C-407E-A947-70E740481C1C}">
                <a14:useLocalDpi xmlns:a14="http://schemas.microsoft.com/office/drawing/2010/main" val="0"/>
              </a:ext>
            </a:extLst>
          </a:blip>
          <a:srcRect/>
          <a:stretch>
            <a:fillRect/>
          </a:stretch>
        </p:blipFill>
        <p:spPr bwMode="auto">
          <a:xfrm>
            <a:off x="4763" y="588963"/>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5" name="Rectangle 4"/>
          <p:cNvSpPr>
            <a:spLocks noChangeArrowheads="1"/>
          </p:cNvSpPr>
          <p:nvPr/>
        </p:nvSpPr>
        <p:spPr bwMode="auto">
          <a:xfrm>
            <a:off x="5292725" y="5772150"/>
            <a:ext cx="36972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400">
                <a:solidFill>
                  <a:srgbClr val="FF0000"/>
                </a:solidFill>
              </a:rPr>
              <a:t>Source: NASA/SDO+IRIS</a:t>
            </a:r>
          </a:p>
        </p:txBody>
      </p:sp>
    </p:spTree>
    <p:extLst>
      <p:ext uri="{BB962C8B-B14F-4D97-AF65-F5344CB8AC3E}">
        <p14:creationId xmlns:p14="http://schemas.microsoft.com/office/powerpoint/2010/main" val="1579848224"/>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36866" name="Rectangle 2"/>
          <p:cNvSpPr>
            <a:spLocks noGrp="1" noChangeArrowheads="1"/>
          </p:cNvSpPr>
          <p:nvPr>
            <p:ph type="title"/>
          </p:nvPr>
        </p:nvSpPr>
        <p:spPr>
          <a:xfrm>
            <a:off x="0" y="0"/>
            <a:ext cx="6410325" cy="668338"/>
          </a:xfrm>
        </p:spPr>
        <p:txBody>
          <a:bodyPr/>
          <a:lstStyle/>
          <a:p>
            <a:pPr eaLnBrk="1" hangingPunct="1"/>
            <a:r>
              <a:rPr lang="fr-FR" altLang="fr-FR" sz="3600">
                <a:solidFill>
                  <a:srgbClr val="FF0000"/>
                </a:solidFill>
              </a:rPr>
              <a:t>De l’antiquité au Moyen Âge</a:t>
            </a:r>
          </a:p>
        </p:txBody>
      </p:sp>
      <p:sp>
        <p:nvSpPr>
          <p:cNvPr id="36867" name="Rectangle 5"/>
          <p:cNvSpPr>
            <a:spLocks noChangeArrowheads="1"/>
          </p:cNvSpPr>
          <p:nvPr/>
        </p:nvSpPr>
        <p:spPr bwMode="auto">
          <a:xfrm>
            <a:off x="250825" y="1989138"/>
            <a:ext cx="6383338" cy="1570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600">
                <a:solidFill>
                  <a:schemeClr val="accent2"/>
                </a:solidFill>
              </a:rPr>
              <a:t>« ... </a:t>
            </a:r>
            <a:r>
              <a:rPr lang="fr-FR" altLang="fr-FR" sz="1600" i="1"/>
              <a:t>à la quatrième heure du jour la nuit est tombée sur terre </a:t>
            </a:r>
          </a:p>
          <a:p>
            <a:pPr>
              <a:spcBef>
                <a:spcPct val="0"/>
              </a:spcBef>
              <a:buFontTx/>
              <a:buNone/>
            </a:pPr>
            <a:r>
              <a:rPr lang="fr-FR" altLang="fr-FR" sz="1600" i="1"/>
              <a:t>et toutes les étoiles brillantes sont apparues. Et on a pu voir </a:t>
            </a:r>
          </a:p>
          <a:p>
            <a:pPr>
              <a:spcBef>
                <a:spcPct val="0"/>
              </a:spcBef>
              <a:buFontTx/>
              <a:buNone/>
            </a:pPr>
            <a:r>
              <a:rPr lang="fr-FR" altLang="fr-FR" sz="1600" i="1"/>
              <a:t>le disque du soleil, sombre et sans lumière, ainsi qu'une faible </a:t>
            </a:r>
          </a:p>
          <a:p>
            <a:pPr>
              <a:spcBef>
                <a:spcPct val="0"/>
              </a:spcBef>
              <a:buFontTx/>
              <a:buNone/>
            </a:pPr>
            <a:r>
              <a:rPr lang="fr-FR" altLang="fr-FR" sz="1600" i="1"/>
              <a:t>brilliance ayant la forme d'un mince anneau encerclant le bord </a:t>
            </a:r>
          </a:p>
          <a:p>
            <a:pPr>
              <a:spcBef>
                <a:spcPct val="0"/>
              </a:spcBef>
              <a:buFontTx/>
              <a:buNone/>
            </a:pPr>
            <a:r>
              <a:rPr lang="fr-FR" altLang="fr-FR" sz="1600" i="1"/>
              <a:t>du disque.</a:t>
            </a:r>
            <a:r>
              <a:rPr lang="fr-FR" altLang="fr-FR" sz="1600">
                <a:solidFill>
                  <a:schemeClr val="accent2"/>
                </a:solidFill>
              </a:rPr>
              <a:t> »</a:t>
            </a:r>
          </a:p>
          <a:p>
            <a:pPr>
              <a:spcBef>
                <a:spcPct val="0"/>
              </a:spcBef>
              <a:buFontTx/>
              <a:buNone/>
            </a:pPr>
            <a:r>
              <a:rPr lang="fr-FR" altLang="fr-FR" sz="1600">
                <a:solidFill>
                  <a:schemeClr val="accent2"/>
                </a:solidFill>
              </a:rPr>
              <a:t>Leo Diaconus (ca. 950-994), Annales Sangallenses [Constantinople]</a:t>
            </a:r>
          </a:p>
        </p:txBody>
      </p:sp>
      <p:sp>
        <p:nvSpPr>
          <p:cNvPr id="36868" name="Rectangle 1"/>
          <p:cNvSpPr>
            <a:spLocks noChangeArrowheads="1"/>
          </p:cNvSpPr>
          <p:nvPr/>
        </p:nvSpPr>
        <p:spPr bwMode="auto">
          <a:xfrm>
            <a:off x="250825" y="1196975"/>
            <a:ext cx="8642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chemeClr val="accent2"/>
                </a:solidFill>
              </a:rPr>
              <a:t>22 déc. 968: Première description non-ambiguë </a:t>
            </a:r>
          </a:p>
          <a:p>
            <a:pPr>
              <a:spcBef>
                <a:spcPct val="0"/>
              </a:spcBef>
              <a:buFontTx/>
              <a:buNone/>
            </a:pPr>
            <a:r>
              <a:rPr lang="fr-FR" altLang="fr-FR" sz="2000">
                <a:solidFill>
                  <a:schemeClr val="accent2"/>
                </a:solidFill>
              </a:rPr>
              <a:t>de la couronne solaire:</a:t>
            </a:r>
          </a:p>
        </p:txBody>
      </p:sp>
      <p:sp>
        <p:nvSpPr>
          <p:cNvPr id="36869" name="Rectangle 2"/>
          <p:cNvSpPr>
            <a:spLocks noChangeArrowheads="1"/>
          </p:cNvSpPr>
          <p:nvPr/>
        </p:nvSpPr>
        <p:spPr bwMode="auto">
          <a:xfrm>
            <a:off x="250825" y="4005263"/>
            <a:ext cx="57689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chemeClr val="accent2"/>
                </a:solidFill>
              </a:rPr>
              <a:t>1 mai 1185: Première description plausibles </a:t>
            </a:r>
          </a:p>
          <a:p>
            <a:pPr>
              <a:spcBef>
                <a:spcPct val="0"/>
              </a:spcBef>
              <a:buFontTx/>
              <a:buNone/>
            </a:pPr>
            <a:r>
              <a:rPr lang="fr-FR" altLang="fr-FR" sz="2000">
                <a:solidFill>
                  <a:schemeClr val="accent2"/>
                </a:solidFill>
              </a:rPr>
              <a:t>des protubérances:</a:t>
            </a:r>
          </a:p>
        </p:txBody>
      </p:sp>
      <p:sp>
        <p:nvSpPr>
          <p:cNvPr id="4" name="Rectangle 3"/>
          <p:cNvSpPr/>
          <p:nvPr/>
        </p:nvSpPr>
        <p:spPr>
          <a:xfrm>
            <a:off x="250825" y="4797425"/>
            <a:ext cx="6159500" cy="1076325"/>
          </a:xfrm>
          <a:prstGeom prst="rect">
            <a:avLst/>
          </a:prstGeom>
        </p:spPr>
        <p:txBody>
          <a:bodyPr>
            <a:spAutoFit/>
          </a:bodyPr>
          <a:lstStyle/>
          <a:p>
            <a:pPr>
              <a:defRPr/>
            </a:pPr>
            <a:r>
              <a:rPr lang="fr-FR" sz="1600" i="1" dirty="0">
                <a:solidFill>
                  <a:srgbClr val="000000"/>
                </a:solidFill>
                <a:latin typeface="+mn-lt"/>
              </a:rPr>
              <a:t>« Le soir s'est produit une éclipse du soleil. Le temps s'est </a:t>
            </a:r>
          </a:p>
          <a:p>
            <a:pPr>
              <a:defRPr/>
            </a:pPr>
            <a:r>
              <a:rPr lang="fr-FR" sz="1600" i="1" dirty="0">
                <a:solidFill>
                  <a:srgbClr val="000000"/>
                </a:solidFill>
                <a:latin typeface="+mn-lt"/>
              </a:rPr>
              <a:t>assombri et les étoiles sont apparues. Le soleil a pris l'apparence </a:t>
            </a:r>
          </a:p>
          <a:p>
            <a:pPr>
              <a:defRPr/>
            </a:pPr>
            <a:r>
              <a:rPr lang="fr-FR" sz="1600" i="1" dirty="0">
                <a:solidFill>
                  <a:srgbClr val="000000"/>
                </a:solidFill>
                <a:latin typeface="+mn-lt"/>
              </a:rPr>
              <a:t>de la lune et de ses cornes sont ressorties quelques chose </a:t>
            </a:r>
          </a:p>
          <a:p>
            <a:pPr>
              <a:defRPr/>
            </a:pPr>
            <a:r>
              <a:rPr lang="fr-FR" sz="1600" i="1" dirty="0">
                <a:solidFill>
                  <a:srgbClr val="000000"/>
                </a:solidFill>
                <a:latin typeface="+mn-lt"/>
              </a:rPr>
              <a:t>ressemblant à des braises ardentes. » </a:t>
            </a:r>
            <a:r>
              <a:rPr lang="fr-FR" sz="1600" dirty="0">
                <a:solidFill>
                  <a:schemeClr val="accent2"/>
                </a:solidFill>
              </a:rPr>
              <a:t>Chroniques de Novgorod</a:t>
            </a:r>
            <a:endParaRPr lang="fr-FR" sz="1600" dirty="0">
              <a:latin typeface="+mn-lt"/>
            </a:endParaRPr>
          </a:p>
        </p:txBody>
      </p:sp>
      <p:pic>
        <p:nvPicPr>
          <p:cNvPr id="36871" name="Imag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000" y="4054475"/>
            <a:ext cx="2830513"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19925" y="69850"/>
            <a:ext cx="2047875"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79874" name="Rectangle 2"/>
          <p:cNvSpPr>
            <a:spLocks noGrp="1" noChangeArrowheads="1"/>
          </p:cNvSpPr>
          <p:nvPr>
            <p:ph type="title"/>
          </p:nvPr>
        </p:nvSpPr>
        <p:spPr>
          <a:xfrm>
            <a:off x="34925" y="0"/>
            <a:ext cx="6624638" cy="765175"/>
          </a:xfrm>
        </p:spPr>
        <p:txBody>
          <a:bodyPr/>
          <a:lstStyle/>
          <a:p>
            <a:pPr eaLnBrk="1" hangingPunct="1"/>
            <a:r>
              <a:rPr lang="fr-FR" altLang="fr-FR" sz="3600">
                <a:solidFill>
                  <a:srgbClr val="FF0000"/>
                </a:solidFill>
              </a:rPr>
              <a:t>Parker Solar Probe: 2018-</a:t>
            </a:r>
          </a:p>
        </p:txBody>
      </p:sp>
      <p:sp>
        <p:nvSpPr>
          <p:cNvPr id="79875" name="Rectangle 10"/>
          <p:cNvSpPr>
            <a:spLocks noChangeArrowheads="1"/>
          </p:cNvSpPr>
          <p:nvPr/>
        </p:nvSpPr>
        <p:spPr bwMode="auto">
          <a:xfrm>
            <a:off x="468313" y="1052513"/>
            <a:ext cx="5240337" cy="4462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b="1">
                <a:solidFill>
                  <a:schemeClr val="accent2"/>
                </a:solidFill>
              </a:rPr>
              <a:t>Mission NASA</a:t>
            </a:r>
          </a:p>
          <a:p>
            <a:pPr>
              <a:spcBef>
                <a:spcPct val="0"/>
              </a:spcBef>
              <a:buFontTx/>
              <a:buNone/>
            </a:pPr>
            <a:endParaRPr lang="fr-FR" altLang="fr-FR" sz="2000">
              <a:solidFill>
                <a:schemeClr val="accent2"/>
              </a:solidFill>
            </a:endParaRPr>
          </a:p>
          <a:p>
            <a:pPr>
              <a:spcBef>
                <a:spcPct val="0"/>
              </a:spcBef>
              <a:buFontTx/>
              <a:buNone/>
            </a:pPr>
            <a:r>
              <a:rPr lang="fr-FR" altLang="fr-FR" sz="2000">
                <a:solidFill>
                  <a:schemeClr val="accent2"/>
                </a:solidFill>
              </a:rPr>
              <a:t>Mesures </a:t>
            </a:r>
            <a:r>
              <a:rPr lang="fr-FR" altLang="fr-FR" sz="2000" i="1">
                <a:solidFill>
                  <a:schemeClr val="accent2"/>
                </a:solidFill>
              </a:rPr>
              <a:t>in situ </a:t>
            </a:r>
            <a:r>
              <a:rPr lang="fr-FR" altLang="fr-FR" sz="2000">
                <a:solidFill>
                  <a:schemeClr val="accent2"/>
                </a:solidFill>
              </a:rPr>
              <a:t>du plasma coronal,</a:t>
            </a:r>
          </a:p>
          <a:p>
            <a:pPr>
              <a:spcBef>
                <a:spcPct val="0"/>
              </a:spcBef>
              <a:buFontTx/>
              <a:buNone/>
            </a:pPr>
            <a:r>
              <a:rPr lang="fr-FR" altLang="fr-FR" sz="2000">
                <a:solidFill>
                  <a:schemeClr val="accent2"/>
                </a:solidFill>
              </a:rPr>
              <a:t>très près du soleil (~9R</a:t>
            </a:r>
            <a:r>
              <a:rPr lang="fr-FR" altLang="fr-FR" sz="2000" baseline="-25000">
                <a:solidFill>
                  <a:schemeClr val="accent2"/>
                </a:solidFill>
              </a:rPr>
              <a:t>S</a:t>
            </a:r>
            <a:r>
              <a:rPr lang="fr-FR" altLang="fr-FR" sz="2000">
                <a:solidFill>
                  <a:schemeClr val="accent2"/>
                </a:solidFill>
              </a:rPr>
              <a:t> !)</a:t>
            </a:r>
          </a:p>
          <a:p>
            <a:pPr>
              <a:spcBef>
                <a:spcPct val="0"/>
              </a:spcBef>
              <a:buFontTx/>
              <a:buNone/>
            </a:pPr>
            <a:endParaRPr lang="fr-FR" altLang="fr-FR" sz="2000">
              <a:solidFill>
                <a:schemeClr val="accent2"/>
              </a:solidFill>
            </a:endParaRPr>
          </a:p>
          <a:p>
            <a:pPr>
              <a:spcBef>
                <a:spcPct val="0"/>
              </a:spcBef>
              <a:buFontTx/>
              <a:buNone/>
            </a:pPr>
            <a:r>
              <a:rPr lang="fr-FR" altLang="fr-FR" sz="2000" b="1">
                <a:solidFill>
                  <a:schemeClr val="accent2"/>
                </a:solidFill>
              </a:rPr>
              <a:t>Objectifs scientifiques:</a:t>
            </a:r>
          </a:p>
          <a:p>
            <a:pPr>
              <a:spcBef>
                <a:spcPct val="0"/>
              </a:spcBef>
              <a:buFontTx/>
              <a:buNone/>
            </a:pPr>
            <a:endParaRPr lang="fr-FR" altLang="fr-FR" sz="2000">
              <a:solidFill>
                <a:schemeClr val="accent2"/>
              </a:solidFill>
            </a:endParaRPr>
          </a:p>
          <a:p>
            <a:pPr>
              <a:spcBef>
                <a:spcPct val="0"/>
              </a:spcBef>
              <a:buFontTx/>
              <a:buNone/>
            </a:pPr>
            <a:r>
              <a:rPr lang="fr-FR" altLang="fr-FR" sz="2000">
                <a:solidFill>
                  <a:schemeClr val="accent2"/>
                </a:solidFill>
              </a:rPr>
              <a:t>1. Étudier mécanismes du chauffage</a:t>
            </a:r>
            <a:r>
              <a:rPr lang="fr-FR" altLang="fr-FR" sz="2400"/>
              <a:t> </a:t>
            </a:r>
          </a:p>
          <a:p>
            <a:pPr>
              <a:spcBef>
                <a:spcPct val="0"/>
              </a:spcBef>
              <a:buFontTx/>
              <a:buNone/>
            </a:pPr>
            <a:r>
              <a:rPr lang="fr-FR" altLang="fr-FR" sz="2000">
                <a:solidFill>
                  <a:schemeClr val="accent2"/>
                </a:solidFill>
              </a:rPr>
              <a:t>    coronal: ondes acoustiques et </a:t>
            </a:r>
          </a:p>
          <a:p>
            <a:pPr>
              <a:spcBef>
                <a:spcPct val="0"/>
              </a:spcBef>
              <a:buFontTx/>
              <a:buNone/>
            </a:pPr>
            <a:r>
              <a:rPr lang="fr-FR" altLang="fr-FR" sz="2000">
                <a:solidFill>
                  <a:schemeClr val="accent2"/>
                </a:solidFill>
              </a:rPr>
              <a:t>    magnétoacoustiques, nappes de courants</a:t>
            </a:r>
          </a:p>
          <a:p>
            <a:pPr>
              <a:spcBef>
                <a:spcPct val="0"/>
              </a:spcBef>
              <a:buFontTx/>
              <a:buNone/>
            </a:pPr>
            <a:r>
              <a:rPr lang="fr-FR" altLang="fr-FR" sz="2000">
                <a:solidFill>
                  <a:schemeClr val="accent2"/>
                </a:solidFill>
              </a:rPr>
              <a:t>2. Étudier les mécanismes d’accélération</a:t>
            </a:r>
          </a:p>
          <a:p>
            <a:pPr>
              <a:spcBef>
                <a:spcPct val="0"/>
              </a:spcBef>
              <a:buFontTx/>
              <a:buNone/>
            </a:pPr>
            <a:r>
              <a:rPr lang="fr-FR" altLang="fr-FR" sz="2000">
                <a:solidFill>
                  <a:schemeClr val="accent2"/>
                </a:solidFill>
              </a:rPr>
              <a:t>    du vent solaire</a:t>
            </a:r>
          </a:p>
          <a:p>
            <a:pPr>
              <a:spcBef>
                <a:spcPct val="0"/>
              </a:spcBef>
              <a:buFontTx/>
              <a:buNone/>
            </a:pPr>
            <a:r>
              <a:rPr lang="fr-FR" altLang="fr-FR" sz="2000">
                <a:solidFill>
                  <a:schemeClr val="accent2"/>
                </a:solidFill>
              </a:rPr>
              <a:t>3. Étudier les mécanismes d’accélération</a:t>
            </a:r>
          </a:p>
          <a:p>
            <a:pPr>
              <a:spcBef>
                <a:spcPct val="0"/>
              </a:spcBef>
              <a:buFontTx/>
              <a:buNone/>
            </a:pPr>
            <a:r>
              <a:rPr lang="fr-FR" altLang="fr-FR" sz="2000">
                <a:solidFill>
                  <a:schemeClr val="accent2"/>
                </a:solidFill>
              </a:rPr>
              <a:t>    des particules énergétiques</a:t>
            </a:r>
          </a:p>
        </p:txBody>
      </p:sp>
      <p:pic>
        <p:nvPicPr>
          <p:cNvPr id="79876"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3188" y="765175"/>
            <a:ext cx="3925887" cy="220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7"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08650" y="3357563"/>
            <a:ext cx="3400425" cy="316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ZoneTexte 3"/>
          <p:cNvSpPr txBox="1">
            <a:spLocks noChangeArrowheads="1"/>
          </p:cNvSpPr>
          <p:nvPr/>
        </p:nvSpPr>
        <p:spPr bwMode="auto">
          <a:xfrm>
            <a:off x="468312" y="5650855"/>
            <a:ext cx="48957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400" b="1" dirty="0" smtClean="0">
                <a:solidFill>
                  <a:srgbClr val="FF0000"/>
                </a:solidFill>
              </a:rPr>
              <a:t>Mesure turbulence/ondes dans le vent solaire</a:t>
            </a:r>
            <a:endParaRPr lang="fr-FR" altLang="fr-FR" sz="2400" b="1" dirty="0">
              <a:solidFill>
                <a:srgbClr val="FF0000"/>
              </a:solidFill>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2"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pic>
        <p:nvPicPr>
          <p:cNvPr id="81923"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600" y="0"/>
            <a:ext cx="8158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itre 3"/>
          <p:cNvSpPr>
            <a:spLocks noGrp="1"/>
          </p:cNvSpPr>
          <p:nvPr>
            <p:ph type="title"/>
          </p:nvPr>
        </p:nvSpPr>
        <p:spPr/>
        <p:txBody>
          <a:bodyPr/>
          <a:lstStyle/>
          <a:p>
            <a:endParaRPr lang="fr-FR" altLang="fr-F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88068" name="ZoneTexte 2"/>
          <p:cNvSpPr txBox="1">
            <a:spLocks noChangeArrowheads="1"/>
          </p:cNvSpPr>
          <p:nvPr/>
        </p:nvSpPr>
        <p:spPr bwMode="auto">
          <a:xfrm rot="-5400000">
            <a:off x="-40482" y="5257007"/>
            <a:ext cx="2424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rgbClr val="FF0000"/>
                </a:solidFill>
              </a:rPr>
              <a:t>Source: NASA/ESA</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400" y="0"/>
            <a:ext cx="7809822" cy="6858000"/>
          </a:xfrm>
          <a:prstGeom prst="rect">
            <a:avLst/>
          </a:prstGeom>
        </p:spPr>
      </p:pic>
      <p:sp>
        <p:nvSpPr>
          <p:cNvPr id="3" name="ZoneTexte 2"/>
          <p:cNvSpPr txBox="1"/>
          <p:nvPr/>
        </p:nvSpPr>
        <p:spPr>
          <a:xfrm rot="16200000">
            <a:off x="7289450" y="4985781"/>
            <a:ext cx="2361544" cy="400110"/>
          </a:xfrm>
          <a:prstGeom prst="rect">
            <a:avLst/>
          </a:prstGeom>
          <a:noFill/>
        </p:spPr>
        <p:txBody>
          <a:bodyPr wrap="none" rtlCol="0">
            <a:spAutoFit/>
          </a:bodyPr>
          <a:lstStyle/>
          <a:p>
            <a:r>
              <a:rPr lang="fr-FR" sz="2000" dirty="0" smtClean="0">
                <a:solidFill>
                  <a:srgbClr val="00B0F0"/>
                </a:solidFill>
              </a:rPr>
              <a:t>G. </a:t>
            </a:r>
            <a:r>
              <a:rPr lang="fr-FR" sz="2000" dirty="0" err="1" smtClean="0">
                <a:solidFill>
                  <a:srgbClr val="00B0F0"/>
                </a:solidFill>
              </a:rPr>
              <a:t>Zank</a:t>
            </a:r>
            <a:r>
              <a:rPr lang="fr-FR" sz="2000" dirty="0" smtClean="0">
                <a:solidFill>
                  <a:srgbClr val="00B0F0"/>
                </a:solidFill>
              </a:rPr>
              <a:t> et al. 2019</a:t>
            </a:r>
            <a:endParaRPr lang="fr-FR" sz="2000" dirty="0">
              <a:solidFill>
                <a:srgbClr val="00B0F0"/>
              </a:solidFill>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83970" name="Rectangle 2"/>
          <p:cNvSpPr>
            <a:spLocks noGrp="1" noChangeArrowheads="1"/>
          </p:cNvSpPr>
          <p:nvPr>
            <p:ph type="title"/>
          </p:nvPr>
        </p:nvSpPr>
        <p:spPr>
          <a:xfrm>
            <a:off x="34925" y="0"/>
            <a:ext cx="4608513" cy="765175"/>
          </a:xfrm>
        </p:spPr>
        <p:txBody>
          <a:bodyPr/>
          <a:lstStyle/>
          <a:p>
            <a:pPr eaLnBrk="1" hangingPunct="1"/>
            <a:r>
              <a:rPr lang="fr-FR" altLang="fr-FR" sz="3600">
                <a:solidFill>
                  <a:srgbClr val="FF0000"/>
                </a:solidFill>
              </a:rPr>
              <a:t>Solar Orbiter: 2020-</a:t>
            </a:r>
          </a:p>
        </p:txBody>
      </p:sp>
      <p:sp>
        <p:nvSpPr>
          <p:cNvPr id="83971" name="Rectangle 10"/>
          <p:cNvSpPr>
            <a:spLocks noChangeArrowheads="1"/>
          </p:cNvSpPr>
          <p:nvPr/>
        </p:nvSpPr>
        <p:spPr bwMode="auto">
          <a:xfrm>
            <a:off x="346075" y="5692775"/>
            <a:ext cx="8329613"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b="1">
                <a:solidFill>
                  <a:srgbClr val="FF0000"/>
                </a:solidFill>
              </a:rPr>
              <a:t>Mesures magnétographiques 3D et UV hors du plan de l’écliptique</a:t>
            </a:r>
            <a:endParaRPr lang="fr-FR" altLang="fr-FR" sz="2400" b="1">
              <a:solidFill>
                <a:srgbClr val="FF0000"/>
              </a:solidFill>
            </a:endParaRPr>
          </a:p>
        </p:txBody>
      </p:sp>
      <p:pic>
        <p:nvPicPr>
          <p:cNvPr id="83972"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16463" y="115888"/>
            <a:ext cx="4327525"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23850" y="900113"/>
            <a:ext cx="8280400" cy="4400550"/>
          </a:xfrm>
          <a:prstGeom prst="rect">
            <a:avLst/>
          </a:prstGeom>
        </p:spPr>
        <p:txBody>
          <a:bodyPr>
            <a:spAutoFit/>
          </a:bodyPr>
          <a:lstStyle/>
          <a:p>
            <a:pPr>
              <a:defRPr/>
            </a:pPr>
            <a:r>
              <a:rPr lang="fr-FR" altLang="fr-FR" sz="2000" b="1" dirty="0">
                <a:solidFill>
                  <a:schemeClr val="accent2"/>
                </a:solidFill>
              </a:rPr>
              <a:t>Mission ESA/NASA</a:t>
            </a:r>
          </a:p>
          <a:p>
            <a:pPr>
              <a:defRPr/>
            </a:pPr>
            <a:endParaRPr lang="fr-FR" altLang="fr-FR" sz="2000" dirty="0">
              <a:solidFill>
                <a:schemeClr val="accent2"/>
              </a:solidFill>
            </a:endParaRPr>
          </a:p>
          <a:p>
            <a:pPr>
              <a:defRPr/>
            </a:pPr>
            <a:r>
              <a:rPr lang="fr-FR" altLang="fr-FR" sz="2000" dirty="0">
                <a:solidFill>
                  <a:schemeClr val="accent2"/>
                </a:solidFill>
              </a:rPr>
              <a:t>Observation des régions polaires </a:t>
            </a:r>
          </a:p>
          <a:p>
            <a:pPr>
              <a:defRPr/>
            </a:pPr>
            <a:r>
              <a:rPr lang="fr-FR" altLang="fr-FR" sz="2000" dirty="0">
                <a:solidFill>
                  <a:schemeClr val="accent2"/>
                </a:solidFill>
              </a:rPr>
              <a:t>du soleil hors du plan de l’écliptique </a:t>
            </a:r>
          </a:p>
          <a:p>
            <a:pPr>
              <a:defRPr/>
            </a:pPr>
            <a:r>
              <a:rPr lang="fr-FR" altLang="fr-FR" sz="2000" dirty="0">
                <a:solidFill>
                  <a:schemeClr val="accent2"/>
                </a:solidFill>
              </a:rPr>
              <a:t>(~25-30 degrés en latitude !)</a:t>
            </a:r>
          </a:p>
          <a:p>
            <a:pPr>
              <a:defRPr/>
            </a:pPr>
            <a:endParaRPr lang="fr-FR" altLang="fr-FR" sz="2000" dirty="0">
              <a:solidFill>
                <a:schemeClr val="accent2"/>
              </a:solidFill>
            </a:endParaRPr>
          </a:p>
          <a:p>
            <a:pPr>
              <a:defRPr/>
            </a:pPr>
            <a:r>
              <a:rPr lang="fr-FR" altLang="fr-FR" sz="2000" b="1" dirty="0">
                <a:solidFill>
                  <a:schemeClr val="accent2"/>
                </a:solidFill>
              </a:rPr>
              <a:t>Objectifs scientifiques:</a:t>
            </a:r>
          </a:p>
          <a:p>
            <a:pPr>
              <a:defRPr/>
            </a:pPr>
            <a:endParaRPr lang="fr-FR" altLang="fr-FR" sz="2000" dirty="0">
              <a:solidFill>
                <a:schemeClr val="accent2"/>
              </a:solidFill>
            </a:endParaRPr>
          </a:p>
          <a:p>
            <a:pPr marL="457200" indent="-457200">
              <a:buFontTx/>
              <a:buAutoNum type="arabicPeriod"/>
              <a:defRPr/>
            </a:pPr>
            <a:r>
              <a:rPr lang="fr-FR" altLang="fr-FR" sz="2000" dirty="0">
                <a:solidFill>
                  <a:schemeClr val="accent2"/>
                </a:solidFill>
              </a:rPr>
              <a:t>Étudier le champ magnétique solaire dans les régions polaires, pour mieux comprendre la dynamo </a:t>
            </a:r>
          </a:p>
          <a:p>
            <a:pPr marL="457200" indent="-457200">
              <a:buFontTx/>
              <a:buAutoNum type="arabicPeriod"/>
              <a:defRPr/>
            </a:pPr>
            <a:r>
              <a:rPr lang="fr-FR" altLang="fr-FR" sz="2000" dirty="0">
                <a:solidFill>
                  <a:schemeClr val="accent2"/>
                </a:solidFill>
              </a:rPr>
              <a:t>Étudier le lien entre les variabilités solaire et </a:t>
            </a:r>
            <a:r>
              <a:rPr lang="fr-FR" altLang="fr-FR" sz="2000" dirty="0" err="1">
                <a:solidFill>
                  <a:schemeClr val="accent2"/>
                </a:solidFill>
              </a:rPr>
              <a:t>héliosphérique</a:t>
            </a:r>
            <a:endParaRPr lang="fr-FR" altLang="fr-FR" sz="2000" dirty="0">
              <a:solidFill>
                <a:schemeClr val="accent2"/>
              </a:solidFill>
            </a:endParaRPr>
          </a:p>
          <a:p>
            <a:pPr marL="457200" indent="-457200">
              <a:buFontTx/>
              <a:buAutoNum type="arabicPeriod"/>
              <a:defRPr/>
            </a:pPr>
            <a:r>
              <a:rPr lang="fr-FR" altLang="fr-FR" sz="2000" dirty="0">
                <a:solidFill>
                  <a:schemeClr val="accent2"/>
                </a:solidFill>
              </a:rPr>
              <a:t>Étudier le lien entre l’activité solaire et la production de particules énergétiques</a:t>
            </a:r>
          </a:p>
          <a:p>
            <a:pPr marL="457200" indent="-457200">
              <a:buFontTx/>
              <a:buAutoNum type="arabicPeriod"/>
              <a:defRPr/>
            </a:pPr>
            <a:r>
              <a:rPr lang="fr-FR" altLang="fr-FR" sz="2000" dirty="0">
                <a:solidFill>
                  <a:schemeClr val="accent2"/>
                </a:solidFill>
              </a:rPr>
              <a:t>Étudier les mécanismes causant l’accélération du vent solaire.</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86018" name="Rectangle 2"/>
          <p:cNvSpPr>
            <a:spLocks noGrp="1" noChangeArrowheads="1"/>
          </p:cNvSpPr>
          <p:nvPr>
            <p:ph type="title"/>
          </p:nvPr>
        </p:nvSpPr>
        <p:spPr>
          <a:xfrm>
            <a:off x="34925" y="0"/>
            <a:ext cx="5616575" cy="765175"/>
          </a:xfrm>
        </p:spPr>
        <p:txBody>
          <a:bodyPr/>
          <a:lstStyle/>
          <a:p>
            <a:pPr eaLnBrk="1" hangingPunct="1"/>
            <a:r>
              <a:rPr lang="fr-FR" altLang="fr-FR" sz="3600">
                <a:solidFill>
                  <a:srgbClr val="FF0000"/>
                </a:solidFill>
              </a:rPr>
              <a:t>Solar Orbiter: 2020-</a:t>
            </a:r>
          </a:p>
        </p:txBody>
      </p:sp>
      <p:sp>
        <p:nvSpPr>
          <p:cNvPr id="86019" name="Rectangle 10"/>
          <p:cNvSpPr>
            <a:spLocks noChangeArrowheads="1"/>
          </p:cNvSpPr>
          <p:nvPr/>
        </p:nvSpPr>
        <p:spPr bwMode="auto">
          <a:xfrm>
            <a:off x="265113" y="5589588"/>
            <a:ext cx="8078787"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chemeClr val="accent2"/>
                </a:solidFill>
              </a:rPr>
              <a:t>Mesures magnétographiques 3D  et UV hors du plan de l’écliptique</a:t>
            </a:r>
            <a:endParaRPr lang="fr-FR" altLang="fr-FR" sz="2400"/>
          </a:p>
        </p:txBody>
      </p:sp>
      <p:pic>
        <p:nvPicPr>
          <p:cNvPr id="86020"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25500"/>
            <a:ext cx="9144000" cy="519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pic>
        <p:nvPicPr>
          <p:cNvPr id="88066" name="Picture 3" descr="bl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Imag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8" name="ZoneTexte 2"/>
          <p:cNvSpPr txBox="1">
            <a:spLocks noChangeArrowheads="1"/>
          </p:cNvSpPr>
          <p:nvPr/>
        </p:nvSpPr>
        <p:spPr bwMode="auto">
          <a:xfrm rot="-5400000">
            <a:off x="-40482" y="5257007"/>
            <a:ext cx="24241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rgbClr val="FF0000"/>
                </a:solidFill>
              </a:rPr>
              <a:t>Source: NASA/ESA</a:t>
            </a:r>
          </a:p>
        </p:txBody>
      </p:sp>
    </p:spTree>
    <p:extLst>
      <p:ext uri="{BB962C8B-B14F-4D97-AF65-F5344CB8AC3E}">
        <p14:creationId xmlns:p14="http://schemas.microsoft.com/office/powerpoint/2010/main" val="16426569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42"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61443" name="Rectangle 2"/>
          <p:cNvSpPr>
            <a:spLocks noGrp="1" noChangeArrowheads="1"/>
          </p:cNvSpPr>
          <p:nvPr>
            <p:ph type="title"/>
          </p:nvPr>
        </p:nvSpPr>
        <p:spPr>
          <a:xfrm>
            <a:off x="609600" y="0"/>
            <a:ext cx="7772400" cy="1143000"/>
          </a:xfrm>
        </p:spPr>
        <p:txBody>
          <a:bodyPr/>
          <a:lstStyle/>
          <a:p>
            <a:pPr eaLnBrk="1" hangingPunct="1"/>
            <a:r>
              <a:rPr lang="fr-FR" altLang="fr-FR">
                <a:solidFill>
                  <a:schemeClr val="folHlink"/>
                </a:solidFill>
              </a:rPr>
              <a:t>La couronne solaire</a:t>
            </a:r>
            <a:endParaRPr lang="fr-FR" altLang="fr-FR"/>
          </a:p>
        </p:txBody>
      </p:sp>
      <p:sp>
        <p:nvSpPr>
          <p:cNvPr id="61444" name="Text Box 4"/>
          <p:cNvSpPr txBox="1">
            <a:spLocks noChangeArrowheads="1"/>
          </p:cNvSpPr>
          <p:nvPr/>
        </p:nvSpPr>
        <p:spPr bwMode="auto">
          <a:xfrm>
            <a:off x="5029200" y="6416675"/>
            <a:ext cx="4024313"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chemeClr val="folHlink"/>
                </a:solidFill>
              </a:rPr>
              <a:t>Source: High Altitude Observatory</a:t>
            </a:r>
            <a:endParaRPr lang="fr-FR" altLang="fr-FR" sz="2400"/>
          </a:p>
        </p:txBody>
      </p:sp>
      <p:pic>
        <p:nvPicPr>
          <p:cNvPr id="61445"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8913"/>
            <a:ext cx="882015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pic>
        <p:nvPicPr>
          <p:cNvPr id="96258" name="Picture 3" descr="bl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59394" name="Rectangle 2"/>
          <p:cNvSpPr>
            <a:spLocks noGrp="1" noChangeArrowheads="1"/>
          </p:cNvSpPr>
          <p:nvPr>
            <p:ph type="title"/>
          </p:nvPr>
        </p:nvSpPr>
        <p:spPr>
          <a:xfrm>
            <a:off x="179388" y="203200"/>
            <a:ext cx="4965700" cy="633413"/>
          </a:xfrm>
        </p:spPr>
        <p:txBody>
          <a:bodyPr/>
          <a:lstStyle/>
          <a:p>
            <a:pPr eaLnBrk="1" hangingPunct="1"/>
            <a:r>
              <a:rPr lang="fr-FR" altLang="fr-FR" sz="3600">
                <a:solidFill>
                  <a:srgbClr val="FF0000"/>
                </a:solidFill>
              </a:rPr>
              <a:t>Expéditions éclipses</a:t>
            </a:r>
          </a:p>
        </p:txBody>
      </p:sp>
      <p:sp>
        <p:nvSpPr>
          <p:cNvPr id="59395" name="ZoneTexte 3"/>
          <p:cNvSpPr txBox="1">
            <a:spLocks noChangeArrowheads="1"/>
          </p:cNvSpPr>
          <p:nvPr/>
        </p:nvSpPr>
        <p:spPr bwMode="auto">
          <a:xfrm>
            <a:off x="36513" y="893763"/>
            <a:ext cx="51847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fr-FR" altLang="fr-FR" sz="2000">
                <a:solidFill>
                  <a:srgbClr val="0070C0"/>
                </a:solidFill>
              </a:rPr>
              <a:t>L’équipe mobile du High Altitude Observatory (NCAR, Boulder, Colorado): </a:t>
            </a:r>
          </a:p>
          <a:p>
            <a:pPr algn="ctr">
              <a:spcBef>
                <a:spcPct val="0"/>
              </a:spcBef>
              <a:buFontTx/>
              <a:buNone/>
            </a:pPr>
            <a:r>
              <a:rPr lang="fr-FR" altLang="fr-FR" sz="2000" b="1">
                <a:solidFill>
                  <a:srgbClr val="0070C0"/>
                </a:solidFill>
              </a:rPr>
              <a:t>14 expéditions entre 1952 (Karthoum) </a:t>
            </a:r>
          </a:p>
          <a:p>
            <a:pPr algn="ctr">
              <a:spcBef>
                <a:spcPct val="0"/>
              </a:spcBef>
              <a:buFontTx/>
              <a:buNone/>
            </a:pPr>
            <a:r>
              <a:rPr lang="fr-FR" altLang="fr-FR" sz="2000" b="1">
                <a:solidFill>
                  <a:srgbClr val="0070C0"/>
                </a:solidFill>
              </a:rPr>
              <a:t>et 1998 (Curacao)</a:t>
            </a:r>
          </a:p>
          <a:p>
            <a:pPr algn="ctr">
              <a:spcBef>
                <a:spcPct val="0"/>
              </a:spcBef>
              <a:buFontTx/>
              <a:buNone/>
            </a:pPr>
            <a:r>
              <a:rPr lang="fr-FR" altLang="fr-FR" sz="2000">
                <a:solidFill>
                  <a:srgbClr val="0070C0"/>
                </a:solidFill>
              </a:rPr>
              <a:t>[ y compris Cap-Chat, en juillet 1972! ]</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8" y="3254375"/>
            <a:ext cx="4640263" cy="391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40313" y="260350"/>
            <a:ext cx="4424362"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429000"/>
            <a:ext cx="4665662" cy="317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57150" y="2576513"/>
            <a:ext cx="5238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fr-FR" altLang="fr-FR" sz="2000" b="1">
                <a:solidFill>
                  <a:srgbClr val="FF0000"/>
                </a:solidFill>
              </a:rPr>
              <a:t>L’observation de la couronne est ultimement limité par la brillance du ciel !</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63490" name="Rectangle 2"/>
          <p:cNvSpPr>
            <a:spLocks noGrp="1" noChangeArrowheads="1"/>
          </p:cNvSpPr>
          <p:nvPr>
            <p:ph type="title"/>
          </p:nvPr>
        </p:nvSpPr>
        <p:spPr>
          <a:xfrm>
            <a:off x="0" y="0"/>
            <a:ext cx="9144000" cy="692150"/>
          </a:xfrm>
        </p:spPr>
        <p:txBody>
          <a:bodyPr/>
          <a:lstStyle/>
          <a:p>
            <a:pPr eaLnBrk="1" hangingPunct="1"/>
            <a:r>
              <a:rPr lang="fr-FR" altLang="fr-FR" sz="3600">
                <a:solidFill>
                  <a:srgbClr val="FF0000"/>
                </a:solidFill>
              </a:rPr>
              <a:t>1946: Naissance de l’astronomie spatiale</a:t>
            </a:r>
          </a:p>
        </p:txBody>
      </p:sp>
      <p:pic>
        <p:nvPicPr>
          <p:cNvPr id="63491"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3200" y="828675"/>
            <a:ext cx="3856038" cy="519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ZoneTexte 4"/>
          <p:cNvSpPr txBox="1">
            <a:spLocks noChangeArrowheads="1"/>
          </p:cNvSpPr>
          <p:nvPr/>
        </p:nvSpPr>
        <p:spPr bwMode="auto">
          <a:xfrm>
            <a:off x="206375" y="2492375"/>
            <a:ext cx="5013325" cy="409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rgbClr val="0070C0"/>
                </a:solidFill>
              </a:rPr>
              <a:t>L’astronomie spatiale est née le 10 octobre 1946. Une fusée V2, récupérée par l’armée américaine en Allemagne à la fin de la seconde guerre mondiale, est lancée de la base militaire de White Sands </a:t>
            </a:r>
          </a:p>
          <a:p>
            <a:pPr>
              <a:spcBef>
                <a:spcPct val="0"/>
              </a:spcBef>
              <a:buFontTx/>
              <a:buNone/>
            </a:pPr>
            <a:r>
              <a:rPr lang="fr-FR" altLang="fr-FR" sz="2000">
                <a:solidFill>
                  <a:srgbClr val="0070C0"/>
                </a:solidFill>
              </a:rPr>
              <a:t>(É.-U.), et obtient le premier spectre ultraviolet du soleil, jusqu’à 200nm. </a:t>
            </a:r>
          </a:p>
          <a:p>
            <a:pPr>
              <a:spcBef>
                <a:spcPct val="0"/>
              </a:spcBef>
              <a:buFontTx/>
              <a:buNone/>
            </a:pPr>
            <a:endParaRPr lang="fr-FR" altLang="fr-FR" sz="2000">
              <a:solidFill>
                <a:srgbClr val="0070C0"/>
              </a:solidFill>
            </a:endParaRPr>
          </a:p>
          <a:p>
            <a:pPr>
              <a:spcBef>
                <a:spcPct val="0"/>
              </a:spcBef>
              <a:buFontTx/>
              <a:buNone/>
            </a:pPr>
            <a:r>
              <a:rPr lang="fr-FR" altLang="fr-FR" sz="2000">
                <a:solidFill>
                  <a:srgbClr val="FF0000"/>
                </a:solidFill>
              </a:rPr>
              <a:t>Les premiers satellites en orbite terrestre,</a:t>
            </a:r>
          </a:p>
          <a:p>
            <a:pPr>
              <a:spcBef>
                <a:spcPct val="0"/>
              </a:spcBef>
              <a:buFontTx/>
              <a:buNone/>
            </a:pPr>
            <a:r>
              <a:rPr lang="fr-FR" altLang="fr-FR" sz="2000">
                <a:solidFill>
                  <a:srgbClr val="FF0000"/>
                </a:solidFill>
              </a:rPr>
              <a:t>lancés à la fin des années 1950, mesurent</a:t>
            </a:r>
          </a:p>
          <a:p>
            <a:pPr>
              <a:spcBef>
                <a:spcPct val="0"/>
              </a:spcBef>
              <a:buFontTx/>
              <a:buNone/>
            </a:pPr>
            <a:r>
              <a:rPr lang="fr-FR" altLang="fr-FR" sz="2000" i="1">
                <a:solidFill>
                  <a:srgbClr val="FF0000"/>
                </a:solidFill>
              </a:rPr>
              <a:t>in situ </a:t>
            </a:r>
            <a:r>
              <a:rPr lang="fr-FR" altLang="fr-FR" sz="2000">
                <a:solidFill>
                  <a:srgbClr val="FF0000"/>
                </a:solidFill>
              </a:rPr>
              <a:t>les propriétés plasma de l’environnement géospatial et plus tard du vent solaire.</a:t>
            </a:r>
          </a:p>
        </p:txBody>
      </p:sp>
      <p:sp>
        <p:nvSpPr>
          <p:cNvPr id="63493" name="ZoneTexte 6"/>
          <p:cNvSpPr txBox="1">
            <a:spLocks noChangeArrowheads="1"/>
          </p:cNvSpPr>
          <p:nvPr/>
        </p:nvSpPr>
        <p:spPr bwMode="auto">
          <a:xfrm>
            <a:off x="206375" y="906463"/>
            <a:ext cx="51831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t>L’atmosphère terrestre brille dans le bleu et absorbe très efficacement la radiation électromagnétique de longueurs d’onde UV et plus courtes; </a:t>
            </a:r>
            <a:r>
              <a:rPr lang="fr-FR" altLang="fr-FR" sz="2000" b="1"/>
              <a:t>il faut aller dans l’espace !</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38914" name="Rectangle 2"/>
          <p:cNvSpPr>
            <a:spLocks noGrp="1" noChangeArrowheads="1"/>
          </p:cNvSpPr>
          <p:nvPr>
            <p:ph type="title"/>
          </p:nvPr>
        </p:nvSpPr>
        <p:spPr>
          <a:xfrm>
            <a:off x="0" y="0"/>
            <a:ext cx="4932363" cy="668338"/>
          </a:xfrm>
        </p:spPr>
        <p:txBody>
          <a:bodyPr/>
          <a:lstStyle/>
          <a:p>
            <a:pPr eaLnBrk="1" hangingPunct="1"/>
            <a:r>
              <a:rPr lang="fr-FR" altLang="fr-FR" sz="3600">
                <a:solidFill>
                  <a:srgbClr val="FF0000"/>
                </a:solidFill>
              </a:rPr>
              <a:t>L’ère télescopique</a:t>
            </a:r>
          </a:p>
        </p:txBody>
      </p:sp>
      <p:sp>
        <p:nvSpPr>
          <p:cNvPr id="38915" name="Rectangle 2"/>
          <p:cNvSpPr>
            <a:spLocks noChangeArrowheads="1"/>
          </p:cNvSpPr>
          <p:nvPr/>
        </p:nvSpPr>
        <p:spPr bwMode="auto">
          <a:xfrm>
            <a:off x="595313" y="771525"/>
            <a:ext cx="8080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chemeClr val="accent2"/>
                </a:solidFill>
              </a:rPr>
              <a:t>Éclipse du 2 mai 1733: Première description non-ambiguë (et dessin!) des protubérances par l’astronome suédois Birger Wassenius.</a:t>
            </a:r>
          </a:p>
        </p:txBody>
      </p:sp>
      <p:pic>
        <p:nvPicPr>
          <p:cNvPr id="38916"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2300" y="1557338"/>
            <a:ext cx="78994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Imag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50000" y="4054475"/>
            <a:ext cx="2830513"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Rectangle 2"/>
          <p:cNvSpPr>
            <a:spLocks noChangeArrowheads="1"/>
          </p:cNvSpPr>
          <p:nvPr/>
        </p:nvSpPr>
        <p:spPr bwMode="auto">
          <a:xfrm>
            <a:off x="582613" y="5516563"/>
            <a:ext cx="53578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chemeClr val="accent2"/>
                </a:solidFill>
              </a:rPr>
              <a:t>Wassenius croit qu’elle sont des nuages dans l’atmosphère lunaire, une idée qui tiendra jusqu’au 19</a:t>
            </a:r>
            <a:r>
              <a:rPr lang="fr-FR" altLang="fr-FR" sz="2000" baseline="30000">
                <a:solidFill>
                  <a:schemeClr val="accent2"/>
                </a:solidFill>
              </a:rPr>
              <a:t>ème</a:t>
            </a:r>
            <a:r>
              <a:rPr lang="fr-FR" altLang="fr-FR" sz="2000">
                <a:solidFill>
                  <a:schemeClr val="accent2"/>
                </a:solidFill>
              </a:rPr>
              <a:t> siècle.</a:t>
            </a:r>
            <a:endParaRPr lang="fr-FR" altLang="fr-FR" sz="2000"/>
          </a:p>
        </p:txBody>
      </p:sp>
      <p:sp>
        <p:nvSpPr>
          <p:cNvPr id="38919" name="Rectangle 4"/>
          <p:cNvSpPr>
            <a:spLocks noChangeArrowheads="1"/>
          </p:cNvSpPr>
          <p:nvPr/>
        </p:nvSpPr>
        <p:spPr bwMode="auto">
          <a:xfrm>
            <a:off x="595313" y="4997450"/>
            <a:ext cx="5668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fr-FR" sz="1800" i="1">
                <a:solidFill>
                  <a:srgbClr val="000000"/>
                </a:solidFill>
                <a:latin typeface="Times New Roman" charset="0"/>
                <a:ea typeface="Calibri" charset="0"/>
                <a:cs typeface="Calibri" charset="0"/>
              </a:rPr>
              <a:t>Philosophical Transactions</a:t>
            </a:r>
            <a:r>
              <a:rPr lang="en-US" altLang="fr-FR" sz="1800">
                <a:solidFill>
                  <a:srgbClr val="000000"/>
                </a:solidFill>
                <a:latin typeface="Times New Roman" charset="0"/>
                <a:ea typeface="Calibri" charset="0"/>
                <a:cs typeface="Calibri" charset="0"/>
              </a:rPr>
              <a:t> </a:t>
            </a:r>
            <a:r>
              <a:rPr lang="en-US" altLang="fr-FR" sz="1800" b="1">
                <a:solidFill>
                  <a:srgbClr val="000000"/>
                </a:solidFill>
                <a:latin typeface="Times New Roman" charset="0"/>
                <a:ea typeface="Calibri" charset="0"/>
                <a:cs typeface="Calibri" charset="0"/>
              </a:rPr>
              <a:t>38</a:t>
            </a:r>
            <a:r>
              <a:rPr lang="en-US" altLang="fr-FR" sz="1800">
                <a:solidFill>
                  <a:srgbClr val="000000"/>
                </a:solidFill>
                <a:latin typeface="Times New Roman" charset="0"/>
                <a:ea typeface="Calibri" charset="0"/>
                <a:cs typeface="Calibri" charset="0"/>
              </a:rPr>
              <a:t>: 134–135</a:t>
            </a:r>
            <a:r>
              <a:rPr lang="fr-FR" altLang="fr-FR" sz="1800"/>
              <a:t> </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65538" name="Rectangle 2"/>
          <p:cNvSpPr>
            <a:spLocks noGrp="1" noChangeArrowheads="1"/>
          </p:cNvSpPr>
          <p:nvPr>
            <p:ph type="title"/>
          </p:nvPr>
        </p:nvSpPr>
        <p:spPr>
          <a:xfrm>
            <a:off x="34925" y="0"/>
            <a:ext cx="9109075" cy="765175"/>
          </a:xfrm>
        </p:spPr>
        <p:txBody>
          <a:bodyPr/>
          <a:lstStyle/>
          <a:p>
            <a:pPr eaLnBrk="1" hangingPunct="1"/>
            <a:r>
              <a:rPr lang="fr-FR" altLang="fr-FR" sz="3600">
                <a:solidFill>
                  <a:srgbClr val="FF0000"/>
                </a:solidFill>
              </a:rPr>
              <a:t>SkyLab: 1973-1974</a:t>
            </a:r>
          </a:p>
        </p:txBody>
      </p:sp>
      <p:sp>
        <p:nvSpPr>
          <p:cNvPr id="65539" name="Rectangle 10"/>
          <p:cNvSpPr>
            <a:spLocks noChangeArrowheads="1"/>
          </p:cNvSpPr>
          <p:nvPr/>
        </p:nvSpPr>
        <p:spPr bwMode="auto">
          <a:xfrm>
            <a:off x="265113" y="5589588"/>
            <a:ext cx="8555037"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fr-FR" altLang="fr-FR" sz="2000" b="1">
                <a:solidFill>
                  <a:srgbClr val="FF0000"/>
                </a:solidFill>
              </a:rPr>
              <a:t>Premières observation d’éjections coronales en imagerie, et d’émission en rayons-X accompagnant les éruptions solaires. </a:t>
            </a:r>
            <a:endParaRPr lang="fr-FR" altLang="fr-FR" sz="2400" b="1">
              <a:solidFill>
                <a:srgbClr val="FF0000"/>
              </a:solidFill>
            </a:endParaRPr>
          </a:p>
        </p:txBody>
      </p:sp>
      <p:pic>
        <p:nvPicPr>
          <p:cNvPr id="65540"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2900" y="765175"/>
            <a:ext cx="5900738"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7586"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67587" name="Rectangle 2"/>
          <p:cNvSpPr>
            <a:spLocks noGrp="1" noChangeArrowheads="1"/>
          </p:cNvSpPr>
          <p:nvPr>
            <p:ph type="title"/>
          </p:nvPr>
        </p:nvSpPr>
        <p:spPr>
          <a:xfrm>
            <a:off x="1763713" y="-26988"/>
            <a:ext cx="5616575" cy="763588"/>
          </a:xfrm>
        </p:spPr>
        <p:txBody>
          <a:bodyPr/>
          <a:lstStyle/>
          <a:p>
            <a:pPr eaLnBrk="1" hangingPunct="1"/>
            <a:r>
              <a:rPr lang="fr-FR" altLang="fr-FR" sz="3600">
                <a:solidFill>
                  <a:srgbClr val="FFFF00"/>
                </a:solidFill>
              </a:rPr>
              <a:t>SkyLab: 1973-1974</a:t>
            </a:r>
          </a:p>
        </p:txBody>
      </p:sp>
      <p:pic>
        <p:nvPicPr>
          <p:cNvPr id="67588"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12900" y="765175"/>
            <a:ext cx="5900738"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Imag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97000" y="620713"/>
            <a:ext cx="6350000"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ZoneTexte 3"/>
          <p:cNvSpPr txBox="1">
            <a:spLocks noChangeArrowheads="1"/>
          </p:cNvSpPr>
          <p:nvPr/>
        </p:nvSpPr>
        <p:spPr bwMode="auto">
          <a:xfrm>
            <a:off x="5973763" y="5445125"/>
            <a:ext cx="1838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rgbClr val="FF0000"/>
                </a:solidFill>
              </a:rPr>
              <a:t>Source: NASA</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9634"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69635" name="Rectangle 2"/>
          <p:cNvSpPr>
            <a:spLocks noGrp="1" noChangeArrowheads="1"/>
          </p:cNvSpPr>
          <p:nvPr>
            <p:ph type="title"/>
          </p:nvPr>
        </p:nvSpPr>
        <p:spPr>
          <a:xfrm>
            <a:off x="0" y="-109538"/>
            <a:ext cx="9144000" cy="765176"/>
          </a:xfrm>
        </p:spPr>
        <p:txBody>
          <a:bodyPr/>
          <a:lstStyle/>
          <a:p>
            <a:pPr eaLnBrk="1" hangingPunct="1"/>
            <a:r>
              <a:rPr lang="fr-FR" altLang="fr-FR" sz="3600">
                <a:solidFill>
                  <a:srgbClr val="FFFF00"/>
                </a:solidFill>
              </a:rPr>
              <a:t>Solar Maximum Mission: 1980-1989</a:t>
            </a:r>
          </a:p>
        </p:txBody>
      </p:sp>
      <p:pic>
        <p:nvPicPr>
          <p:cNvPr id="69636"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692150"/>
            <a:ext cx="8843963" cy="615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pic>
        <p:nvPicPr>
          <p:cNvPr id="90114" name="Picture 3" descr="blac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5" name="Picture 4" descr="ear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2813" y="1039813"/>
            <a:ext cx="4778375"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94210" name="Rectangle 2"/>
          <p:cNvSpPr>
            <a:spLocks noGrp="1" noChangeArrowheads="1"/>
          </p:cNvSpPr>
          <p:nvPr>
            <p:ph type="title"/>
          </p:nvPr>
        </p:nvSpPr>
        <p:spPr>
          <a:xfrm>
            <a:off x="609600" y="0"/>
            <a:ext cx="7772400" cy="1143000"/>
          </a:xfrm>
        </p:spPr>
        <p:txBody>
          <a:bodyPr/>
          <a:lstStyle/>
          <a:p>
            <a:pPr eaLnBrk="1" hangingPunct="1"/>
            <a:r>
              <a:rPr lang="fr-FR" altLang="fr-FR">
                <a:solidFill>
                  <a:schemeClr val="folHlink"/>
                </a:solidFill>
              </a:rPr>
              <a:t>La couronne solaire</a:t>
            </a:r>
            <a:endParaRPr lang="fr-FR" altLang="fr-FR"/>
          </a:p>
        </p:txBody>
      </p:sp>
      <p:pic>
        <p:nvPicPr>
          <p:cNvPr id="942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114425"/>
            <a:ext cx="13033375" cy="911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 Box 4"/>
          <p:cNvSpPr txBox="1">
            <a:spLocks noChangeArrowheads="1"/>
          </p:cNvSpPr>
          <p:nvPr/>
        </p:nvSpPr>
        <p:spPr bwMode="auto">
          <a:xfrm>
            <a:off x="5029200" y="6324600"/>
            <a:ext cx="4024313" cy="39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chemeClr val="folHlink"/>
                </a:solidFill>
              </a:rPr>
              <a:t>Source: High Altitude Observatory</a:t>
            </a:r>
            <a:endParaRPr lang="fr-FR" altLang="fr-FR" sz="240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98306" name="Rectangle 2"/>
          <p:cNvSpPr>
            <a:spLocks noGrp="1" noChangeArrowheads="1"/>
          </p:cNvSpPr>
          <p:nvPr>
            <p:ph type="title"/>
          </p:nvPr>
        </p:nvSpPr>
        <p:spPr>
          <a:xfrm>
            <a:off x="609600" y="0"/>
            <a:ext cx="7772400" cy="1143000"/>
          </a:xfrm>
        </p:spPr>
        <p:txBody>
          <a:bodyPr/>
          <a:lstStyle/>
          <a:p>
            <a:pPr eaLnBrk="1" hangingPunct="1"/>
            <a:r>
              <a:rPr lang="fr-FR" altLang="fr-FR">
                <a:solidFill>
                  <a:schemeClr val="folHlink"/>
                </a:solidFill>
              </a:rPr>
              <a:t>Variations avec le cycle</a:t>
            </a:r>
            <a:endParaRPr lang="fr-FR" altLang="fr-FR"/>
          </a:p>
        </p:txBody>
      </p:sp>
      <p:pic>
        <p:nvPicPr>
          <p:cNvPr id="98307" name="Picture 3" descr="solarcycleXR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736600"/>
            <a:ext cx="10858500" cy="850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8" name="Text Box 4"/>
          <p:cNvSpPr txBox="1">
            <a:spLocks noChangeArrowheads="1"/>
          </p:cNvSpPr>
          <p:nvPr/>
        </p:nvSpPr>
        <p:spPr bwMode="auto">
          <a:xfrm>
            <a:off x="6248400" y="6140450"/>
            <a:ext cx="2986088"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600">
                <a:solidFill>
                  <a:schemeClr val="folHlink"/>
                </a:solidFill>
              </a:rPr>
              <a:t>Source: Yohkoh Science Team</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100354" name="Rectangle 2"/>
          <p:cNvSpPr>
            <a:spLocks noGrp="1" noChangeArrowheads="1"/>
          </p:cNvSpPr>
          <p:nvPr>
            <p:ph type="title"/>
          </p:nvPr>
        </p:nvSpPr>
        <p:spPr>
          <a:xfrm>
            <a:off x="609600" y="0"/>
            <a:ext cx="7772400" cy="1143000"/>
          </a:xfrm>
        </p:spPr>
        <p:txBody>
          <a:bodyPr/>
          <a:lstStyle/>
          <a:p>
            <a:pPr eaLnBrk="1" hangingPunct="1"/>
            <a:r>
              <a:rPr lang="fr-FR" altLang="fr-FR" sz="3600">
                <a:solidFill>
                  <a:srgbClr val="FF0000"/>
                </a:solidFill>
              </a:rPr>
              <a:t>Les éruptions solaires</a:t>
            </a:r>
          </a:p>
        </p:txBody>
      </p:sp>
      <p:pic>
        <p:nvPicPr>
          <p:cNvPr id="503811" name="EITdec99sm.mpg" descr="Macintosh:Users:paulchar:climatetalk:EITdec99sm.mpg">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533400" y="1524000"/>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812" name="Text Box 4"/>
          <p:cNvSpPr txBox="1">
            <a:spLocks noChangeArrowheads="1"/>
          </p:cNvSpPr>
          <p:nvPr/>
        </p:nvSpPr>
        <p:spPr bwMode="auto">
          <a:xfrm>
            <a:off x="1371600" y="5638800"/>
            <a:ext cx="622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altLang="fr-FR" sz="2000">
                <a:solidFill>
                  <a:schemeClr val="hlink"/>
                </a:solidFill>
                <a:latin typeface="Times" charset="0"/>
              </a:rPr>
              <a:t>Source: SOHO/EIT; voir http://sohowww.nascom.nasa.gov</a:t>
            </a:r>
          </a:p>
        </p:txBody>
      </p:sp>
      <p:pic>
        <p:nvPicPr>
          <p:cNvPr id="503814" name="eit195c.mpg" descr="Macintosh:Users:paulchar:climatetalk:eit195c.mpg">
            <a:hlinkClick r:id="" action="ppaction://media"/>
          </p:cNvPr>
          <p:cNvPicPr>
            <a:picLocks noChangeAspect="1" noChangeArrowheads="1"/>
          </p:cNvPicPr>
          <p:nvPr>
            <a:videoFile r:link="rId4"/>
            <p:extLst>
              <p:ext uri="{DAA4B4D4-6D71-4841-9C94-3DE7FCFB9230}">
                <p14:media xmlns:p14="http://schemas.microsoft.com/office/powerpoint/2010/main" r:link="rId3"/>
              </p:ext>
            </p:extLst>
          </p:nvPr>
        </p:nvPicPr>
        <p:blipFill>
          <a:blip r:embed="rId8">
            <a:extLst>
              <a:ext uri="{28A0092B-C50C-407E-A947-70E740481C1C}">
                <a14:useLocalDpi xmlns:a14="http://schemas.microsoft.com/office/drawing/2010/main" val="0"/>
              </a:ext>
            </a:extLst>
          </a:blip>
          <a:srcRect/>
          <a:stretch>
            <a:fillRect/>
          </a:stretch>
        </p:blipFill>
        <p:spPr bwMode="auto">
          <a:xfrm>
            <a:off x="3657600" y="1676400"/>
            <a:ext cx="5081588"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815" name="Text Box 7"/>
          <p:cNvSpPr txBox="1">
            <a:spLocks noChangeArrowheads="1"/>
          </p:cNvSpPr>
          <p:nvPr/>
        </p:nvSpPr>
        <p:spPr bwMode="auto">
          <a:xfrm>
            <a:off x="3733800" y="4495800"/>
            <a:ext cx="498792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fr-FR" altLang="fr-FR" sz="2000">
                <a:solidFill>
                  <a:schemeClr val="accent2"/>
                </a:solidFill>
                <a:latin typeface="Times" charset="0"/>
              </a:rPr>
              <a:t>« Bastille day flare », 14/07/2000; dommages</a:t>
            </a:r>
          </a:p>
          <a:p>
            <a:pPr>
              <a:defRPr/>
            </a:pPr>
            <a:r>
              <a:rPr lang="fr-FR" altLang="fr-FR" sz="2000">
                <a:solidFill>
                  <a:schemeClr val="accent2"/>
                </a:solidFill>
                <a:latin typeface="Times" charset="0"/>
              </a:rPr>
              <a:t>fatal au satellite ASCA, dégradation de SOHO;</a:t>
            </a:r>
          </a:p>
          <a:p>
            <a:pPr>
              <a:defRPr/>
            </a:pPr>
            <a:r>
              <a:rPr lang="fr-FR" altLang="fr-FR" sz="2000">
                <a:solidFill>
                  <a:schemeClr val="accent2"/>
                </a:solidFill>
                <a:latin typeface="Times" charset="0"/>
              </a:rPr>
              <a:t>Arr</a:t>
            </a:r>
            <a:r>
              <a:rPr lang="fr-FR" altLang="ja-JP" sz="2000">
                <a:solidFill>
                  <a:schemeClr val="accent2"/>
                </a:solidFill>
                <a:latin typeface="Times" charset="0"/>
              </a:rPr>
              <a:t>ê</a:t>
            </a:r>
            <a:r>
              <a:rPr lang="fr-FR" altLang="fr-FR" sz="2000">
                <a:solidFill>
                  <a:schemeClr val="accent2"/>
                </a:solidFill>
                <a:latin typeface="Times" charset="0"/>
              </a:rPr>
              <a:t>t temporaire de Chandra, et du réseau GPS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03811"/>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038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03814"/>
                    </p:tgtEl>
                  </p:cond>
                </p:stCondLst>
                <p:endSync evt="end" delay="0">
                  <p:rtn val="all"/>
                </p:endSync>
                <p:childTnLst>
                  <p:par>
                    <p:cTn id="12" fill="hold" nodeType="clickPar">
                      <p:stCondLst>
                        <p:cond delay="0"/>
                      </p:stCondLst>
                      <p:childTnLst>
                        <p:par>
                          <p:cTn id="13" fill="hold" nodeType="withGroup">
                            <p:stCondLst>
                              <p:cond delay="0"/>
                            </p:stCondLst>
                            <p:childTnLst>
                              <p:par>
                                <p:cTn id="14" presetID="2" presetClass="mediacall" presetSubtype="0" fill="hold" nodeType="clickEffect">
                                  <p:stCondLst>
                                    <p:cond delay="0"/>
                                  </p:stCondLst>
                                  <p:childTnLst>
                                    <p:cmd type="call" cmd="togglePause">
                                      <p:cBhvr>
                                        <p:cTn id="15" dur="1" fill="hold"/>
                                        <p:tgtEl>
                                          <p:spTgt spid="503814"/>
                                        </p:tgtEl>
                                      </p:cBhvr>
                                    </p:cmd>
                                  </p:childTnLst>
                                </p:cTn>
                              </p:par>
                            </p:childTnLst>
                          </p:cTn>
                        </p:par>
                      </p:childTnLst>
                    </p:cTn>
                  </p:par>
                </p:childTnLst>
              </p:cTn>
              <p:nextCondLst>
                <p:cond evt="onClick" delay="0">
                  <p:tgtEl>
                    <p:spTgt spid="503814"/>
                  </p:tgtEl>
                </p:cond>
              </p:nextCondLst>
            </p:seq>
            <p:video>
              <p:cMediaNode vol="80000">
                <p:cTn id="16" fill="hold" display="0">
                  <p:stCondLst>
                    <p:cond delay="indefinite"/>
                  </p:stCondLst>
                </p:cTn>
                <p:tgtEl>
                  <p:spTgt spid="503814"/>
                </p:tgtEl>
              </p:cMediaNode>
            </p:video>
            <p:video>
              <p:cMediaNode vol="80000">
                <p:cTn id="17" fill="hold" display="0">
                  <p:stCondLst>
                    <p:cond delay="indefinite"/>
                  </p:stCondLst>
                </p:cTn>
                <p:tgtEl>
                  <p:spTgt spid="503811"/>
                </p:tgtEl>
              </p:cMediaNode>
            </p:video>
            <p:seq concurrent="1" nextAc="seek">
              <p:cTn id="18" restart="whenNotActive" fill="hold" evtFilter="cancelBubble" nodeType="interactiveSeq">
                <p:stCondLst>
                  <p:cond evt="onClick" delay="0">
                    <p:tgtEl>
                      <p:spTgt spid="503811"/>
                    </p:tgtEl>
                  </p:cond>
                </p:stCondLst>
                <p:endSync evt="end" delay="0">
                  <p:rtn val="all"/>
                </p:endSync>
                <p:childTnLst>
                  <p:par>
                    <p:cTn id="19" fill="hold" nodeType="clickPar">
                      <p:stCondLst>
                        <p:cond delay="0"/>
                      </p:stCondLst>
                      <p:childTnLst>
                        <p:par>
                          <p:cTn id="20" fill="hold" nodeType="withGroup">
                            <p:stCondLst>
                              <p:cond delay="0"/>
                            </p:stCondLst>
                            <p:childTnLst>
                              <p:par>
                                <p:cTn id="21" presetID="2" presetClass="mediacall" presetSubtype="0" fill="hold" nodeType="clickEffect">
                                  <p:stCondLst>
                                    <p:cond delay="0"/>
                                  </p:stCondLst>
                                  <p:childTnLst>
                                    <p:cmd type="call" cmd="togglePause">
                                      <p:cBhvr>
                                        <p:cTn id="22" dur="1" fill="hold"/>
                                        <p:tgtEl>
                                          <p:spTgt spid="503811"/>
                                        </p:tgtEl>
                                      </p:cBhvr>
                                    </p:cmd>
                                  </p:childTnLst>
                                </p:cTn>
                              </p:par>
                            </p:childTnLst>
                          </p:cTn>
                        </p:par>
                      </p:childTnLst>
                    </p:cTn>
                  </p:par>
                </p:childTnLst>
              </p:cTn>
              <p:nextCondLst>
                <p:cond evt="onClick" delay="0">
                  <p:tgtEl>
                    <p:spTgt spid="503811"/>
                  </p:tgtEl>
                </p:cond>
              </p:nextCondLst>
            </p:seq>
          </p:childTnLst>
        </p:cTn>
      </p:par>
    </p:tnLst>
    <p:bldLst>
      <p:bldP spid="503815"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102402" name="Rectangle 2"/>
          <p:cNvSpPr>
            <a:spLocks noGrp="1" noChangeArrowheads="1"/>
          </p:cNvSpPr>
          <p:nvPr>
            <p:ph type="title"/>
          </p:nvPr>
        </p:nvSpPr>
        <p:spPr>
          <a:xfrm>
            <a:off x="0" y="0"/>
            <a:ext cx="6410325" cy="915988"/>
          </a:xfrm>
        </p:spPr>
        <p:txBody>
          <a:bodyPr/>
          <a:lstStyle/>
          <a:p>
            <a:pPr eaLnBrk="1" hangingPunct="1"/>
            <a:r>
              <a:rPr lang="fr-FR" altLang="fr-FR" sz="3600">
                <a:solidFill>
                  <a:srgbClr val="FF0000"/>
                </a:solidFill>
              </a:rPr>
              <a:t>1859: Une éruption solaire</a:t>
            </a:r>
          </a:p>
        </p:txBody>
      </p:sp>
      <p:pic>
        <p:nvPicPr>
          <p:cNvPr id="102403"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213" y="765175"/>
            <a:ext cx="7920037"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468313" y="5867400"/>
            <a:ext cx="8207375" cy="369888"/>
          </a:xfrm>
          <a:prstGeom prst="rect">
            <a:avLst/>
          </a:prstGeom>
        </p:spPr>
        <p:txBody>
          <a:bodyPr>
            <a:spAutoFit/>
          </a:bodyPr>
          <a:lstStyle/>
          <a:p>
            <a:pPr>
              <a:defRPr/>
            </a:pPr>
            <a:r>
              <a:rPr lang="fr-FR" sz="1800" i="1" dirty="0">
                <a:solidFill>
                  <a:srgbClr val="000000"/>
                </a:solidFill>
                <a:latin typeface="+mn-lt"/>
              </a:rPr>
              <a:t>[tiré de: Carrington, R.C., </a:t>
            </a:r>
            <a:r>
              <a:rPr lang="fr-FR" sz="1800" dirty="0" err="1">
                <a:solidFill>
                  <a:srgbClr val="000000"/>
                </a:solidFill>
                <a:latin typeface="+mn-lt"/>
              </a:rPr>
              <a:t>Monthly</a:t>
            </a:r>
            <a:r>
              <a:rPr lang="fr-FR" sz="1800" dirty="0">
                <a:solidFill>
                  <a:srgbClr val="000000"/>
                </a:solidFill>
                <a:latin typeface="+mn-lt"/>
              </a:rPr>
              <a:t> Not. Roy. </a:t>
            </a:r>
            <a:r>
              <a:rPr lang="fr-FR" sz="1800" dirty="0" err="1">
                <a:solidFill>
                  <a:srgbClr val="000000"/>
                </a:solidFill>
                <a:latin typeface="+mn-lt"/>
              </a:rPr>
              <a:t>Astron</a:t>
            </a:r>
            <a:r>
              <a:rPr lang="fr-FR" sz="1800" dirty="0">
                <a:solidFill>
                  <a:srgbClr val="000000"/>
                </a:solidFill>
                <a:latin typeface="+mn-lt"/>
              </a:rPr>
              <a:t>. Soc.</a:t>
            </a:r>
            <a:r>
              <a:rPr lang="fr-FR" sz="1800" i="1" dirty="0">
                <a:solidFill>
                  <a:srgbClr val="000000"/>
                </a:solidFill>
                <a:latin typeface="+mn-lt"/>
              </a:rPr>
              <a:t> (1860, vol. </a:t>
            </a:r>
            <a:r>
              <a:rPr lang="fr-FR" sz="1800" b="1" i="1" dirty="0">
                <a:solidFill>
                  <a:srgbClr val="000000"/>
                </a:solidFill>
                <a:latin typeface="+mn-lt"/>
              </a:rPr>
              <a:t>20</a:t>
            </a:r>
            <a:r>
              <a:rPr lang="fr-FR" sz="1800" i="1" dirty="0">
                <a:solidFill>
                  <a:srgbClr val="000000"/>
                </a:solidFill>
                <a:latin typeface="+mn-lt"/>
              </a:rPr>
              <a:t>, p. 13).</a:t>
            </a:r>
            <a:endParaRPr lang="fr-FR" sz="1800" dirty="0">
              <a:latin typeface="+mn-lt"/>
            </a:endParaRP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77826" name="Rectangle 2"/>
          <p:cNvSpPr>
            <a:spLocks noGrp="1" noChangeArrowheads="1"/>
          </p:cNvSpPr>
          <p:nvPr>
            <p:ph type="title"/>
          </p:nvPr>
        </p:nvSpPr>
        <p:spPr>
          <a:xfrm>
            <a:off x="0" y="0"/>
            <a:ext cx="6410325" cy="915988"/>
          </a:xfrm>
        </p:spPr>
        <p:txBody>
          <a:bodyPr/>
          <a:lstStyle/>
          <a:p>
            <a:pPr eaLnBrk="1" hangingPunct="1"/>
            <a:r>
              <a:rPr lang="fr-FR" altLang="fr-FR" sz="3600">
                <a:solidFill>
                  <a:srgbClr val="FF0000"/>
                </a:solidFill>
              </a:rPr>
              <a:t>1860: Une éjection coronale ? </a:t>
            </a:r>
          </a:p>
        </p:txBody>
      </p:sp>
      <p:sp>
        <p:nvSpPr>
          <p:cNvPr id="77827" name="Rectangle 1"/>
          <p:cNvSpPr>
            <a:spLocks noChangeArrowheads="1"/>
          </p:cNvSpPr>
          <p:nvPr/>
        </p:nvSpPr>
        <p:spPr bwMode="auto">
          <a:xfrm>
            <a:off x="60325" y="5270500"/>
            <a:ext cx="864235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chemeClr val="accent2"/>
                </a:solidFill>
              </a:rPr>
              <a:t>L’eclipse du 18 juillet 1860, par G. Tempel (gauche) et F.A. Oom (droite)</a:t>
            </a:r>
          </a:p>
          <a:p>
            <a:pPr>
              <a:spcBef>
                <a:spcPct val="0"/>
              </a:spcBef>
              <a:buFontTx/>
              <a:buNone/>
            </a:pPr>
            <a:endParaRPr lang="fr-FR" altLang="fr-FR" sz="2000">
              <a:solidFill>
                <a:schemeClr val="accent2"/>
              </a:solidFill>
            </a:endParaRPr>
          </a:p>
          <a:p>
            <a:pPr>
              <a:spcBef>
                <a:spcPct val="0"/>
              </a:spcBef>
              <a:buFontTx/>
              <a:buNone/>
            </a:pPr>
            <a:r>
              <a:rPr lang="fr-FR" altLang="fr-FR" sz="1600">
                <a:solidFill>
                  <a:schemeClr val="accent2"/>
                </a:solidFill>
              </a:rPr>
              <a:t>Tiré de: C.A. Ranyard 1879, Mem. Roy. Astron. Soc. 41, 520 [chap. 44]</a:t>
            </a:r>
          </a:p>
        </p:txBody>
      </p:sp>
      <p:pic>
        <p:nvPicPr>
          <p:cNvPr id="77828" name="Picture 2" descr="ldcme.gif (859×8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915988"/>
            <a:ext cx="4252913" cy="417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4" descr="ldcme3.gif (800×8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7575" y="911225"/>
            <a:ext cx="4140200"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71682" name="Rectangle 2"/>
          <p:cNvSpPr>
            <a:spLocks noGrp="1" noChangeArrowheads="1"/>
          </p:cNvSpPr>
          <p:nvPr>
            <p:ph type="title"/>
          </p:nvPr>
        </p:nvSpPr>
        <p:spPr>
          <a:xfrm>
            <a:off x="34925" y="144463"/>
            <a:ext cx="9109075" cy="763587"/>
          </a:xfrm>
        </p:spPr>
        <p:txBody>
          <a:bodyPr/>
          <a:lstStyle/>
          <a:p>
            <a:pPr eaLnBrk="1" hangingPunct="1"/>
            <a:r>
              <a:rPr lang="fr-FR" altLang="fr-FR" sz="3600">
                <a:solidFill>
                  <a:srgbClr val="FF0000"/>
                </a:solidFill>
              </a:rPr>
              <a:t>Solar and Heliospheric Observatory : 1995-</a:t>
            </a:r>
          </a:p>
        </p:txBody>
      </p:sp>
      <p:pic>
        <p:nvPicPr>
          <p:cNvPr id="71683"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3175" y="1368425"/>
            <a:ext cx="2682875"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79388" y="1260475"/>
            <a:ext cx="6173787" cy="5016500"/>
          </a:xfrm>
          <a:prstGeom prst="rect">
            <a:avLst/>
          </a:prstGeom>
        </p:spPr>
        <p:txBody>
          <a:bodyPr>
            <a:spAutoFit/>
          </a:bodyPr>
          <a:lstStyle/>
          <a:p>
            <a:pPr>
              <a:defRPr/>
            </a:pPr>
            <a:r>
              <a:rPr lang="fr-FR" altLang="fr-FR" sz="2000" b="1" dirty="0">
                <a:solidFill>
                  <a:schemeClr val="accent2"/>
                </a:solidFill>
              </a:rPr>
              <a:t>Mission ESA/NASA</a:t>
            </a:r>
          </a:p>
          <a:p>
            <a:pPr>
              <a:defRPr/>
            </a:pPr>
            <a:endParaRPr lang="fr-FR" altLang="fr-FR" sz="2000" dirty="0">
              <a:solidFill>
                <a:schemeClr val="accent2"/>
              </a:solidFill>
            </a:endParaRPr>
          </a:p>
          <a:p>
            <a:pPr>
              <a:defRPr/>
            </a:pPr>
            <a:r>
              <a:rPr lang="fr-FR" altLang="fr-FR" sz="2000" dirty="0">
                <a:solidFill>
                  <a:schemeClr val="accent2"/>
                </a:solidFill>
              </a:rPr>
              <a:t>Étude de l’activité solaire et de la variabilité radiative, </a:t>
            </a:r>
          </a:p>
          <a:p>
            <a:pPr>
              <a:defRPr/>
            </a:pPr>
            <a:r>
              <a:rPr lang="fr-FR" altLang="fr-FR" sz="2000" dirty="0">
                <a:solidFill>
                  <a:schemeClr val="accent2"/>
                </a:solidFill>
              </a:rPr>
              <a:t>par imagerie et spectroscopie UV, </a:t>
            </a:r>
            <a:r>
              <a:rPr lang="fr-FR" altLang="fr-FR" sz="2000" dirty="0" err="1">
                <a:solidFill>
                  <a:schemeClr val="accent2"/>
                </a:solidFill>
              </a:rPr>
              <a:t>magnétographie</a:t>
            </a:r>
            <a:r>
              <a:rPr lang="fr-FR" altLang="fr-FR" sz="2000" dirty="0">
                <a:solidFill>
                  <a:schemeClr val="accent2"/>
                </a:solidFill>
              </a:rPr>
              <a:t>, </a:t>
            </a:r>
          </a:p>
          <a:p>
            <a:pPr>
              <a:defRPr/>
            </a:pPr>
            <a:r>
              <a:rPr lang="fr-FR" altLang="fr-FR" sz="2000" dirty="0">
                <a:solidFill>
                  <a:schemeClr val="accent2"/>
                </a:solidFill>
              </a:rPr>
              <a:t>et coronographie simultanées; mesures des </a:t>
            </a:r>
          </a:p>
          <a:p>
            <a:pPr>
              <a:defRPr/>
            </a:pPr>
            <a:r>
              <a:rPr lang="fr-FR" altLang="fr-FR" sz="2000" dirty="0" err="1">
                <a:solidFill>
                  <a:schemeClr val="accent2"/>
                </a:solidFill>
              </a:rPr>
              <a:t>irradiances</a:t>
            </a:r>
            <a:r>
              <a:rPr lang="fr-FR" altLang="fr-FR" sz="2000" dirty="0">
                <a:solidFill>
                  <a:schemeClr val="accent2"/>
                </a:solidFill>
              </a:rPr>
              <a:t> totale et spectrale</a:t>
            </a:r>
            <a:endParaRPr lang="fr-FR" altLang="fr-FR" sz="2000" dirty="0"/>
          </a:p>
          <a:p>
            <a:pPr>
              <a:defRPr/>
            </a:pPr>
            <a:endParaRPr lang="fr-FR" altLang="fr-FR" sz="2000" dirty="0">
              <a:solidFill>
                <a:schemeClr val="accent2"/>
              </a:solidFill>
            </a:endParaRPr>
          </a:p>
          <a:p>
            <a:pPr>
              <a:defRPr/>
            </a:pPr>
            <a:r>
              <a:rPr lang="fr-FR" altLang="fr-FR" sz="2000" b="1" dirty="0">
                <a:solidFill>
                  <a:schemeClr val="accent2"/>
                </a:solidFill>
              </a:rPr>
              <a:t>Objectifs scientifiques (sélection):</a:t>
            </a:r>
          </a:p>
          <a:p>
            <a:pPr>
              <a:defRPr/>
            </a:pPr>
            <a:endParaRPr lang="fr-FR" altLang="fr-FR" sz="2000" dirty="0">
              <a:solidFill>
                <a:schemeClr val="accent2"/>
              </a:solidFill>
            </a:endParaRPr>
          </a:p>
          <a:p>
            <a:pPr marL="457200" indent="-457200">
              <a:buFontTx/>
              <a:buAutoNum type="arabicPeriod"/>
              <a:defRPr/>
            </a:pPr>
            <a:r>
              <a:rPr lang="fr-FR" altLang="fr-FR" sz="2000" dirty="0">
                <a:solidFill>
                  <a:schemeClr val="accent2"/>
                </a:solidFill>
              </a:rPr>
              <a:t>Comprendre comment et où le champ magnétique du soleil est généré dans son intérieur, et le lien avec la variabilité radiative </a:t>
            </a:r>
          </a:p>
          <a:p>
            <a:pPr marL="457200" indent="-457200">
              <a:buFontTx/>
              <a:buAutoNum type="arabicPeriod"/>
              <a:defRPr/>
            </a:pPr>
            <a:r>
              <a:rPr lang="fr-FR" altLang="fr-FR" sz="2000" dirty="0">
                <a:solidFill>
                  <a:schemeClr val="accent2"/>
                </a:solidFill>
              </a:rPr>
              <a:t>Comprendre le lien entre éruptions solaires et éjections coronales</a:t>
            </a:r>
          </a:p>
          <a:p>
            <a:pPr marL="457200" indent="-457200">
              <a:buFontTx/>
              <a:buAutoNum type="arabicPeriod"/>
              <a:defRPr/>
            </a:pPr>
            <a:r>
              <a:rPr lang="fr-FR" altLang="fr-FR" sz="2000" dirty="0">
                <a:solidFill>
                  <a:schemeClr val="accent2"/>
                </a:solidFill>
              </a:rPr>
              <a:t>Comprendre la dynamique de la chromosphère et basse couronne</a:t>
            </a:r>
          </a:p>
        </p:txBody>
      </p:sp>
      <p:sp>
        <p:nvSpPr>
          <p:cNvPr id="71685" name="ZoneTexte 3"/>
          <p:cNvSpPr txBox="1">
            <a:spLocks noChangeArrowheads="1"/>
          </p:cNvSpPr>
          <p:nvPr/>
        </p:nvSpPr>
        <p:spPr bwMode="auto">
          <a:xfrm>
            <a:off x="7164388" y="6021388"/>
            <a:ext cx="13573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600"/>
              <a:t>Source: ESA</a:t>
            </a:r>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40962" name="Rectangle 2"/>
          <p:cNvSpPr>
            <a:spLocks noGrp="1" noChangeArrowheads="1"/>
          </p:cNvSpPr>
          <p:nvPr>
            <p:ph type="title"/>
          </p:nvPr>
        </p:nvSpPr>
        <p:spPr>
          <a:xfrm>
            <a:off x="0" y="0"/>
            <a:ext cx="8172450" cy="915988"/>
          </a:xfrm>
        </p:spPr>
        <p:txBody>
          <a:bodyPr/>
          <a:lstStyle/>
          <a:p>
            <a:pPr eaLnBrk="1" hangingPunct="1"/>
            <a:r>
              <a:rPr lang="fr-FR" altLang="fr-FR" sz="3600">
                <a:solidFill>
                  <a:srgbClr val="FF0000"/>
                </a:solidFill>
              </a:rPr>
              <a:t>1845-1851: La photographie du soleil</a:t>
            </a:r>
          </a:p>
        </p:txBody>
      </p:sp>
      <p:sp>
        <p:nvSpPr>
          <p:cNvPr id="40963" name="Rectangle 1"/>
          <p:cNvSpPr>
            <a:spLocks noChangeArrowheads="1"/>
          </p:cNvSpPr>
          <p:nvPr/>
        </p:nvSpPr>
        <p:spPr bwMode="auto">
          <a:xfrm>
            <a:off x="250825" y="4760913"/>
            <a:ext cx="42497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600">
                <a:solidFill>
                  <a:schemeClr val="accent2"/>
                </a:solidFill>
              </a:rPr>
              <a:t>2 avril 1845 : Louis Fizeau et Léon Foucault</a:t>
            </a:r>
          </a:p>
        </p:txBody>
      </p:sp>
      <p:pic>
        <p:nvPicPr>
          <p:cNvPr id="40964"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0675" y="923925"/>
            <a:ext cx="4251325"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30763" y="941388"/>
            <a:ext cx="3989387"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Rectangle 5"/>
          <p:cNvSpPr>
            <a:spLocks noChangeArrowheads="1"/>
          </p:cNvSpPr>
          <p:nvPr/>
        </p:nvSpPr>
        <p:spPr bwMode="auto">
          <a:xfrm>
            <a:off x="4752975" y="4757738"/>
            <a:ext cx="4067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600">
                <a:solidFill>
                  <a:schemeClr val="accent2"/>
                </a:solidFill>
              </a:rPr>
              <a:t>28 juillet 1851 : Julius Berkowski</a:t>
            </a:r>
          </a:p>
        </p:txBody>
      </p:sp>
      <p:sp>
        <p:nvSpPr>
          <p:cNvPr id="40967" name="Rectangle 6"/>
          <p:cNvSpPr>
            <a:spLocks noChangeArrowheads="1"/>
          </p:cNvSpPr>
          <p:nvPr/>
        </p:nvSpPr>
        <p:spPr bwMode="auto">
          <a:xfrm>
            <a:off x="249238" y="5229225"/>
            <a:ext cx="857091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chemeClr val="accent2"/>
                </a:solidFill>
              </a:rPr>
              <a:t>Les premières photographies d’éclipses, prises tout juste avant et après totalité, permettent de démontrer une fois pour toutes que la couronne est solaire, plutôt qu’une atmosphère étendue de la Lune !</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104450" name="Rectangle 2"/>
          <p:cNvSpPr>
            <a:spLocks noGrp="1" noChangeArrowheads="1"/>
          </p:cNvSpPr>
          <p:nvPr>
            <p:ph type="title"/>
          </p:nvPr>
        </p:nvSpPr>
        <p:spPr>
          <a:xfrm>
            <a:off x="685800" y="0"/>
            <a:ext cx="7772400" cy="633413"/>
          </a:xfrm>
        </p:spPr>
        <p:txBody>
          <a:bodyPr/>
          <a:lstStyle/>
          <a:p>
            <a:pPr eaLnBrk="1" hangingPunct="1"/>
            <a:r>
              <a:rPr lang="fr-FR" altLang="fr-FR" sz="3600" b="1">
                <a:solidFill>
                  <a:srgbClr val="FF0000"/>
                </a:solidFill>
              </a:rPr>
              <a:t>Magnétosphères planétaires (2)</a:t>
            </a:r>
          </a:p>
        </p:txBody>
      </p:sp>
      <p:sp>
        <p:nvSpPr>
          <p:cNvPr id="104451" name="ZoneTexte 3"/>
          <p:cNvSpPr txBox="1">
            <a:spLocks noChangeArrowheads="1"/>
          </p:cNvSpPr>
          <p:nvPr/>
        </p:nvSpPr>
        <p:spPr bwMode="auto">
          <a:xfrm>
            <a:off x="354013" y="779463"/>
            <a:ext cx="8539162"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400">
                <a:solidFill>
                  <a:srgbClr val="0070C0"/>
                </a:solidFill>
              </a:rPr>
              <a:t>La magnétosphère agit comme un bouclier pour l’atmosphère terrestre, face au vent solaire, et aux éjectas et flux de radiation et particules énergétiques provenant du soleil.</a:t>
            </a:r>
          </a:p>
          <a:p>
            <a:pPr>
              <a:spcBef>
                <a:spcPct val="0"/>
              </a:spcBef>
              <a:buFontTx/>
              <a:buNone/>
            </a:pPr>
            <a:r>
              <a:rPr lang="fr-FR" altLang="fr-FR" sz="2400" b="1">
                <a:solidFill>
                  <a:srgbClr val="FF0000"/>
                </a:solidFill>
              </a:rPr>
              <a:t>MAIS:</a:t>
            </a:r>
          </a:p>
        </p:txBody>
      </p:sp>
      <p:sp>
        <p:nvSpPr>
          <p:cNvPr id="104452" name="ZoneTexte 5"/>
          <p:cNvSpPr txBox="1">
            <a:spLocks noChangeArrowheads="1"/>
          </p:cNvSpPr>
          <p:nvPr/>
        </p:nvSpPr>
        <p:spPr bwMode="auto">
          <a:xfrm>
            <a:off x="611188" y="2451100"/>
            <a:ext cx="7847012" cy="415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AutoNum type="arabicPeriod"/>
            </a:pPr>
            <a:r>
              <a:rPr lang="fr-FR" altLang="fr-FR" sz="2400"/>
              <a:t>Le bouclier est </a:t>
            </a:r>
            <a:r>
              <a:rPr lang="fr-FR" altLang="fr-FR" sz="2400" b="1">
                <a:solidFill>
                  <a:srgbClr val="FF0000"/>
                </a:solidFill>
              </a:rPr>
              <a:t>partiel</a:t>
            </a:r>
            <a:r>
              <a:rPr lang="fr-FR" altLang="fr-FR" sz="2400"/>
              <a:t>: seules les particules chargées sont stoppées ou déviées; pas la radiation électromagnétique (UV, rayons-X, etc.)</a:t>
            </a:r>
          </a:p>
          <a:p>
            <a:pPr>
              <a:spcBef>
                <a:spcPct val="0"/>
              </a:spcBef>
              <a:buFontTx/>
              <a:buAutoNum type="arabicPeriod"/>
            </a:pPr>
            <a:r>
              <a:rPr lang="fr-FR" altLang="fr-FR" sz="2400"/>
              <a:t>Le bouclier est </a:t>
            </a:r>
            <a:r>
              <a:rPr lang="fr-FR" altLang="fr-FR" sz="2400" b="1">
                <a:solidFill>
                  <a:srgbClr val="FF0000"/>
                </a:solidFill>
              </a:rPr>
              <a:t>mou</a:t>
            </a:r>
            <a:r>
              <a:rPr lang="fr-FR" altLang="fr-FR" sz="2400"/>
              <a:t>: la déformation de la magnétosphère produite par l’impact des éjectas induit des courants et accélère des particules in situ. </a:t>
            </a:r>
          </a:p>
          <a:p>
            <a:pPr>
              <a:spcBef>
                <a:spcPct val="0"/>
              </a:spcBef>
              <a:buFontTx/>
              <a:buAutoNum type="arabicPeriod"/>
            </a:pPr>
            <a:r>
              <a:rPr lang="fr-FR" altLang="fr-FR" sz="2400"/>
              <a:t>Le bouclier a </a:t>
            </a:r>
            <a:r>
              <a:rPr lang="fr-FR" altLang="fr-FR" sz="2400" b="1">
                <a:solidFill>
                  <a:srgbClr val="FF0000"/>
                </a:solidFill>
              </a:rPr>
              <a:t>deux trous</a:t>
            </a:r>
            <a:r>
              <a:rPr lang="fr-FR" altLang="fr-FR" sz="2400"/>
              <a:t>, un au dessus de chaque pôle magnétique </a:t>
            </a:r>
          </a:p>
          <a:p>
            <a:pPr>
              <a:spcBef>
                <a:spcPct val="0"/>
              </a:spcBef>
              <a:buFontTx/>
              <a:buAutoNum type="arabicPeriod"/>
            </a:pPr>
            <a:r>
              <a:rPr lang="fr-FR" altLang="fr-FR" sz="2400"/>
              <a:t>Sans la magnétosphère, l’atmosphère terrestre serait </a:t>
            </a:r>
            <a:r>
              <a:rPr lang="fr-FR" altLang="fr-FR" sz="2400" b="1">
                <a:solidFill>
                  <a:srgbClr val="FF0000"/>
                </a:solidFill>
              </a:rPr>
              <a:t>érodée</a:t>
            </a:r>
            <a:r>
              <a:rPr lang="fr-FR" altLang="fr-FR" sz="2400"/>
              <a:t> par le vent solaire et les éjectas d’origine solaire.</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106498" name="Rectangle 2"/>
          <p:cNvSpPr>
            <a:spLocks noGrp="1" noChangeArrowheads="1"/>
          </p:cNvSpPr>
          <p:nvPr>
            <p:ph type="title"/>
          </p:nvPr>
        </p:nvSpPr>
        <p:spPr>
          <a:xfrm>
            <a:off x="0" y="152400"/>
            <a:ext cx="9144000" cy="685800"/>
          </a:xfrm>
        </p:spPr>
        <p:txBody>
          <a:bodyPr/>
          <a:lstStyle/>
          <a:p>
            <a:pPr eaLnBrk="1" hangingPunct="1"/>
            <a:r>
              <a:rPr lang="fr-FR" altLang="fr-FR" sz="3600">
                <a:solidFill>
                  <a:srgbClr val="FF0000"/>
                </a:solidFill>
              </a:rPr>
              <a:t>Le minimum à retenir de cette présentation</a:t>
            </a:r>
          </a:p>
        </p:txBody>
      </p:sp>
      <p:sp>
        <p:nvSpPr>
          <p:cNvPr id="106499" name="Rectangle 3"/>
          <p:cNvSpPr>
            <a:spLocks noGrp="1" noChangeArrowheads="1"/>
          </p:cNvSpPr>
          <p:nvPr>
            <p:ph type="body" idx="1"/>
          </p:nvPr>
        </p:nvSpPr>
        <p:spPr>
          <a:xfrm>
            <a:off x="685800" y="836613"/>
            <a:ext cx="7772400" cy="4114800"/>
          </a:xfrm>
        </p:spPr>
        <p:txBody>
          <a:bodyPr/>
          <a:lstStyle/>
          <a:p>
            <a:pPr eaLnBrk="1" hangingPunct="1">
              <a:lnSpc>
                <a:spcPct val="90000"/>
              </a:lnSpc>
            </a:pPr>
            <a:r>
              <a:rPr lang="fr-FR" altLang="fr-FR" sz="2400">
                <a:solidFill>
                  <a:schemeClr val="accent2"/>
                </a:solidFill>
              </a:rPr>
              <a:t>La couronne est l’atmosphère étendue du soleil; nous ne comprenons encore pas vraiment comment elle peut être chauffées à plus d’un million de degrés.</a:t>
            </a:r>
          </a:p>
          <a:p>
            <a:pPr eaLnBrk="1" hangingPunct="1">
              <a:lnSpc>
                <a:spcPct val="90000"/>
              </a:lnSpc>
            </a:pPr>
            <a:r>
              <a:rPr lang="fr-FR" altLang="fr-FR" sz="2400">
                <a:solidFill>
                  <a:schemeClr val="accent2"/>
                </a:solidFill>
              </a:rPr>
              <a:t>Le champ magnétique solaire est le moteur de tous les phénomènes définissant l’activité solaire.</a:t>
            </a:r>
          </a:p>
          <a:p>
            <a:pPr eaLnBrk="1" hangingPunct="1">
              <a:lnSpc>
                <a:spcPct val="90000"/>
              </a:lnSpc>
            </a:pPr>
            <a:r>
              <a:rPr lang="fr-FR" altLang="fr-FR" sz="2400">
                <a:solidFill>
                  <a:schemeClr val="accent2"/>
                </a:solidFill>
              </a:rPr>
              <a:t>Le champ magnétique solaire agit comme un conduit de transfert d’énergie vers la couronne; mais les détails demeurent nébuleux !</a:t>
            </a:r>
          </a:p>
          <a:p>
            <a:pPr eaLnBrk="1" hangingPunct="1">
              <a:lnSpc>
                <a:spcPct val="90000"/>
              </a:lnSpc>
            </a:pPr>
            <a:r>
              <a:rPr lang="fr-FR" altLang="fr-FR" sz="2400">
                <a:solidFill>
                  <a:schemeClr val="accent2"/>
                </a:solidFill>
              </a:rPr>
              <a:t>L’environnement spatial interplanétaire est fortement influencé par les variations de l’activité solaire</a:t>
            </a:r>
          </a:p>
          <a:p>
            <a:pPr eaLnBrk="1" hangingPunct="1">
              <a:lnSpc>
                <a:spcPct val="90000"/>
              </a:lnSpc>
            </a:pPr>
            <a:r>
              <a:rPr lang="fr-FR" altLang="fr-FR" sz="2400">
                <a:solidFill>
                  <a:schemeClr val="accent2"/>
                </a:solidFill>
              </a:rPr>
              <a:t>Toutes les couches de l’atmosphère terrestre sont influencées directement ou indirectement par  l’activité solaire </a:t>
            </a:r>
          </a:p>
          <a:p>
            <a:pPr eaLnBrk="1" hangingPunct="1">
              <a:lnSpc>
                <a:spcPct val="90000"/>
              </a:lnSpc>
            </a:pPr>
            <a:r>
              <a:rPr lang="fr-FR" altLang="fr-FR" sz="2400">
                <a:solidFill>
                  <a:schemeClr val="accent2"/>
                </a:solidFill>
              </a:rPr>
              <a:t>Les mission spatiales solaires actuelles soulèveront autant de nouvelles questions qu’elle ne fourniront de réponses !</a:t>
            </a:r>
          </a:p>
          <a:p>
            <a:pPr eaLnBrk="1" hangingPunct="1">
              <a:lnSpc>
                <a:spcPct val="90000"/>
              </a:lnSpc>
              <a:buFontTx/>
              <a:buNone/>
            </a:pPr>
            <a:r>
              <a:rPr lang="fr-FR" altLang="fr-FR" sz="2400">
                <a:solidFill>
                  <a:schemeClr val="accent2"/>
                </a:solidFill>
              </a:rPr>
              <a:t>  </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656386" name="Line 2"/>
          <p:cNvSpPr>
            <a:spLocks noChangeShapeType="1"/>
          </p:cNvSpPr>
          <p:nvPr/>
        </p:nvSpPr>
        <p:spPr bwMode="auto">
          <a:xfrm>
            <a:off x="457200" y="1752600"/>
            <a:ext cx="80010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656387" name="Line 3"/>
          <p:cNvSpPr>
            <a:spLocks noChangeShapeType="1"/>
          </p:cNvSpPr>
          <p:nvPr/>
        </p:nvSpPr>
        <p:spPr bwMode="auto">
          <a:xfrm>
            <a:off x="533400" y="5029200"/>
            <a:ext cx="784860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656388" name="Text Box 4"/>
          <p:cNvSpPr txBox="1">
            <a:spLocks noChangeArrowheads="1"/>
          </p:cNvSpPr>
          <p:nvPr/>
        </p:nvSpPr>
        <p:spPr bwMode="auto">
          <a:xfrm>
            <a:off x="593725" y="140176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fr-FR" altLang="fr-FR" sz="2000">
              <a:latin typeface="Times" charset="0"/>
            </a:endParaRPr>
          </a:p>
        </p:txBody>
      </p:sp>
      <p:sp>
        <p:nvSpPr>
          <p:cNvPr id="108549" name="Rectangle 5"/>
          <p:cNvSpPr>
            <a:spLocks noGrp="1" noChangeArrowheads="1"/>
          </p:cNvSpPr>
          <p:nvPr>
            <p:ph type="title"/>
          </p:nvPr>
        </p:nvSpPr>
        <p:spPr>
          <a:xfrm>
            <a:off x="381000" y="3124200"/>
            <a:ext cx="8382000" cy="1143000"/>
          </a:xfrm>
        </p:spPr>
        <p:txBody>
          <a:bodyPr/>
          <a:lstStyle/>
          <a:p>
            <a:pPr eaLnBrk="1" hangingPunct="1"/>
            <a:r>
              <a:rPr lang="fr-FR" altLang="fr-FR" sz="6000">
                <a:solidFill>
                  <a:schemeClr val="accent2"/>
                </a:solidFill>
              </a:rPr>
              <a:t>FIN</a:t>
            </a:r>
            <a:br>
              <a:rPr lang="fr-FR" altLang="fr-FR" sz="6000">
                <a:solidFill>
                  <a:schemeClr val="accent2"/>
                </a:solidFill>
              </a:rPr>
            </a:br>
            <a:r>
              <a:rPr lang="fr-FR" altLang="fr-FR" sz="6000">
                <a:solidFill>
                  <a:schemeClr val="accent2"/>
                </a:solidFill>
              </a:rPr>
              <a:t/>
            </a:r>
            <a:br>
              <a:rPr lang="fr-FR" altLang="fr-FR" sz="6000">
                <a:solidFill>
                  <a:schemeClr val="accent2"/>
                </a:solidFill>
              </a:rPr>
            </a:br>
            <a:endParaRPr lang="fr-FR" altLang="fr-FR"/>
          </a:p>
        </p:txBody>
      </p:sp>
      <p:pic>
        <p:nvPicPr>
          <p:cNvPr id="108550" name="Picture 6" descr="logocrsn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063" y="2438400"/>
            <a:ext cx="1811337"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1" name="Picture 7" descr="CSA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3113" y="2160588"/>
            <a:ext cx="1335087" cy="134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2" name="Picture 8" descr="logo_CF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3962400"/>
            <a:ext cx="2971800"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3" name="Picture 9" descr="logofqrnt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8200" y="3822700"/>
            <a:ext cx="26162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4" name="Imag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24300" y="3983038"/>
            <a:ext cx="1544638"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4818"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pic>
        <p:nvPicPr>
          <p:cNvPr id="3481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9750" y="0"/>
            <a:ext cx="490855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ZoneTexte 5"/>
          <p:cNvSpPr txBox="1">
            <a:spLocks noChangeArrowheads="1"/>
          </p:cNvSpPr>
          <p:nvPr/>
        </p:nvSpPr>
        <p:spPr bwMode="auto">
          <a:xfrm rot="-5400000">
            <a:off x="-2209007" y="3955257"/>
            <a:ext cx="50847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fr-FR" altLang="fr-FR" sz="2000">
                <a:solidFill>
                  <a:srgbClr val="FFFF00"/>
                </a:solidFill>
              </a:rPr>
              <a:t>British Library Royal MS 12 C XVII folio 32r</a:t>
            </a:r>
          </a:p>
        </p:txBody>
      </p:sp>
      <p:pic>
        <p:nvPicPr>
          <p:cNvPr id="16" name="Image 1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333375"/>
            <a:ext cx="3051175" cy="299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Espace réservé du contenu 2"/>
          <p:cNvPicPr>
            <a:picLocks noGrp="1" noChangeAspect="1"/>
          </p:cNvPicPr>
          <p:nvPr>
            <p:ph idx="1"/>
          </p:nvPr>
        </p:nvPicPr>
        <p:blipFill>
          <a:blip r:embed="rId5">
            <a:extLst>
              <a:ext uri="{28A0092B-C50C-407E-A947-70E740481C1C}">
                <a14:useLocalDpi xmlns:a14="http://schemas.microsoft.com/office/drawing/2010/main" val="0"/>
              </a:ext>
            </a:extLst>
          </a:blip>
          <a:srcRect/>
          <a:stretch>
            <a:fillRect/>
          </a:stretch>
        </p:blipFill>
        <p:spPr>
          <a:xfrm>
            <a:off x="5795963" y="3573463"/>
            <a:ext cx="3059112" cy="2987675"/>
          </a:xfr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112642" name="Rectangle 2"/>
          <p:cNvSpPr>
            <a:spLocks noGrp="1" noChangeArrowheads="1"/>
          </p:cNvSpPr>
          <p:nvPr>
            <p:ph type="title"/>
          </p:nvPr>
        </p:nvSpPr>
        <p:spPr>
          <a:xfrm>
            <a:off x="685800" y="0"/>
            <a:ext cx="7772400" cy="633413"/>
          </a:xfrm>
        </p:spPr>
        <p:txBody>
          <a:bodyPr/>
          <a:lstStyle/>
          <a:p>
            <a:pPr eaLnBrk="1" hangingPunct="1"/>
            <a:r>
              <a:rPr lang="fr-FR" altLang="fr-FR" sz="3600" b="1">
                <a:solidFill>
                  <a:srgbClr val="FF0000"/>
                </a:solidFill>
              </a:rPr>
              <a:t>Magnétosphères planétaires (1)</a:t>
            </a:r>
          </a:p>
        </p:txBody>
      </p:sp>
      <p:pic>
        <p:nvPicPr>
          <p:cNvPr id="112643" name="Picture 2" descr="arth's Magnetosphe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765175"/>
            <a:ext cx="604202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lèche droite à entaille 1"/>
          <p:cNvSpPr/>
          <p:nvPr/>
        </p:nvSpPr>
        <p:spPr bwMode="auto">
          <a:xfrm>
            <a:off x="1403350" y="2708275"/>
            <a:ext cx="979488" cy="720725"/>
          </a:xfrm>
          <a:prstGeom prst="notch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112645" name="ZoneTexte 2"/>
          <p:cNvSpPr txBox="1">
            <a:spLocks noChangeArrowheads="1"/>
          </p:cNvSpPr>
          <p:nvPr/>
        </p:nvSpPr>
        <p:spPr bwMode="auto">
          <a:xfrm rot="-5400000">
            <a:off x="119063" y="2930525"/>
            <a:ext cx="18621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400"/>
              <a:t>Vent solaire</a:t>
            </a:r>
          </a:p>
        </p:txBody>
      </p:sp>
      <p:sp>
        <p:nvSpPr>
          <p:cNvPr id="7" name="Flèche droite à entaille 6"/>
          <p:cNvSpPr/>
          <p:nvPr/>
        </p:nvSpPr>
        <p:spPr bwMode="auto">
          <a:xfrm>
            <a:off x="1403350" y="1844675"/>
            <a:ext cx="979488" cy="720725"/>
          </a:xfrm>
          <a:prstGeom prst="notch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8" name="Flèche droite à entaille 7"/>
          <p:cNvSpPr/>
          <p:nvPr/>
        </p:nvSpPr>
        <p:spPr bwMode="auto">
          <a:xfrm>
            <a:off x="1403350" y="3573463"/>
            <a:ext cx="979488" cy="719137"/>
          </a:xfrm>
          <a:prstGeom prst="notch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112648" name="ZoneTexte 3"/>
          <p:cNvSpPr txBox="1">
            <a:spLocks noChangeArrowheads="1"/>
          </p:cNvSpPr>
          <p:nvPr/>
        </p:nvSpPr>
        <p:spPr bwMode="auto">
          <a:xfrm>
            <a:off x="107950" y="5516563"/>
            <a:ext cx="86407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fr-FR" altLang="fr-FR" sz="2000">
                <a:solidFill>
                  <a:srgbClr val="0070C0"/>
                </a:solidFill>
              </a:rPr>
              <a:t>Le vent solaire (magnétisé) interagit avec le champ magnétique planétaire, produisant une structure plasma en équilibre: </a:t>
            </a:r>
            <a:r>
              <a:rPr lang="fr-FR" altLang="fr-FR" sz="2000" b="1">
                <a:solidFill>
                  <a:srgbClr val="FF0000"/>
                </a:solidFill>
              </a:rPr>
              <a:t>la </a:t>
            </a:r>
            <a:r>
              <a:rPr lang="fr-FR" altLang="fr-FR" sz="2000" b="1">
                <a:solidFill>
                  <a:srgbClr val="FA0F11"/>
                </a:solidFill>
              </a:rPr>
              <a:t>magnétosphère</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114690" name="Rectangle 2"/>
          <p:cNvSpPr>
            <a:spLocks noGrp="1" noChangeArrowheads="1"/>
          </p:cNvSpPr>
          <p:nvPr>
            <p:ph type="title"/>
          </p:nvPr>
        </p:nvSpPr>
        <p:spPr>
          <a:xfrm>
            <a:off x="34925" y="0"/>
            <a:ext cx="4535488" cy="765175"/>
          </a:xfrm>
        </p:spPr>
        <p:txBody>
          <a:bodyPr/>
          <a:lstStyle/>
          <a:p>
            <a:pPr eaLnBrk="1" hangingPunct="1"/>
            <a:r>
              <a:rPr lang="fr-FR" altLang="fr-FR" sz="3600">
                <a:solidFill>
                  <a:srgbClr val="FF0000"/>
                </a:solidFill>
              </a:rPr>
              <a:t>Ulysses: 1990-2009</a:t>
            </a:r>
          </a:p>
        </p:txBody>
      </p:sp>
      <p:pic>
        <p:nvPicPr>
          <p:cNvPr id="114691"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19625" y="115888"/>
            <a:ext cx="4416425"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65113" y="939800"/>
            <a:ext cx="8699500" cy="5016500"/>
          </a:xfrm>
          <a:prstGeom prst="rect">
            <a:avLst/>
          </a:prstGeom>
        </p:spPr>
        <p:txBody>
          <a:bodyPr>
            <a:spAutoFit/>
          </a:bodyPr>
          <a:lstStyle/>
          <a:p>
            <a:pPr>
              <a:defRPr/>
            </a:pPr>
            <a:r>
              <a:rPr lang="fr-FR" altLang="fr-FR" sz="2000" b="1" dirty="0">
                <a:solidFill>
                  <a:schemeClr val="accent2"/>
                </a:solidFill>
              </a:rPr>
              <a:t>Mission ESA/NASA</a:t>
            </a:r>
          </a:p>
          <a:p>
            <a:pPr>
              <a:defRPr/>
            </a:pPr>
            <a:endParaRPr lang="fr-FR" altLang="fr-FR" sz="2000" dirty="0">
              <a:solidFill>
                <a:schemeClr val="accent2"/>
              </a:solidFill>
            </a:endParaRPr>
          </a:p>
          <a:p>
            <a:pPr>
              <a:defRPr/>
            </a:pPr>
            <a:r>
              <a:rPr lang="fr-FR" altLang="fr-FR" sz="2000" dirty="0">
                <a:solidFill>
                  <a:schemeClr val="accent2"/>
                </a:solidFill>
              </a:rPr>
              <a:t>Mesures </a:t>
            </a:r>
            <a:r>
              <a:rPr lang="fr-FR" altLang="fr-FR" sz="2000" i="1" dirty="0">
                <a:solidFill>
                  <a:schemeClr val="accent2"/>
                </a:solidFill>
              </a:rPr>
              <a:t>in situ </a:t>
            </a:r>
            <a:r>
              <a:rPr lang="fr-FR" altLang="fr-FR" sz="2000" dirty="0">
                <a:solidFill>
                  <a:schemeClr val="accent2"/>
                </a:solidFill>
              </a:rPr>
              <a:t>des propriétés </a:t>
            </a:r>
          </a:p>
          <a:p>
            <a:pPr>
              <a:defRPr/>
            </a:pPr>
            <a:r>
              <a:rPr lang="fr-FR" altLang="fr-FR" sz="2000" dirty="0">
                <a:solidFill>
                  <a:schemeClr val="accent2"/>
                </a:solidFill>
              </a:rPr>
              <a:t>du vent solaire hors du plan </a:t>
            </a:r>
          </a:p>
          <a:p>
            <a:pPr>
              <a:defRPr/>
            </a:pPr>
            <a:r>
              <a:rPr lang="fr-FR" altLang="fr-FR" sz="2000" dirty="0">
                <a:solidFill>
                  <a:schemeClr val="accent2"/>
                </a:solidFill>
              </a:rPr>
              <a:t>de l’écliptique</a:t>
            </a:r>
            <a:endParaRPr lang="fr-FR" altLang="fr-FR" sz="2000" dirty="0"/>
          </a:p>
          <a:p>
            <a:pPr>
              <a:defRPr/>
            </a:pPr>
            <a:endParaRPr lang="fr-FR" altLang="fr-FR" sz="2000" dirty="0">
              <a:solidFill>
                <a:schemeClr val="accent2"/>
              </a:solidFill>
            </a:endParaRPr>
          </a:p>
          <a:p>
            <a:pPr>
              <a:defRPr/>
            </a:pPr>
            <a:endParaRPr lang="fr-FR" altLang="fr-FR" sz="2000" dirty="0">
              <a:solidFill>
                <a:schemeClr val="accent2"/>
              </a:solidFill>
            </a:endParaRPr>
          </a:p>
          <a:p>
            <a:pPr>
              <a:defRPr/>
            </a:pPr>
            <a:r>
              <a:rPr lang="fr-FR" altLang="fr-FR" sz="2000" b="1" dirty="0">
                <a:solidFill>
                  <a:schemeClr val="accent2"/>
                </a:solidFill>
              </a:rPr>
              <a:t>Objectifs scientifiques:</a:t>
            </a:r>
          </a:p>
          <a:p>
            <a:pPr>
              <a:defRPr/>
            </a:pPr>
            <a:endParaRPr lang="fr-FR" altLang="fr-FR" sz="2000" dirty="0">
              <a:solidFill>
                <a:schemeClr val="accent2"/>
              </a:solidFill>
            </a:endParaRPr>
          </a:p>
          <a:p>
            <a:pPr marL="457200" indent="-457200">
              <a:buFontTx/>
              <a:buAutoNum type="arabicPeriod"/>
              <a:defRPr/>
            </a:pPr>
            <a:r>
              <a:rPr lang="fr-FR" altLang="fr-FR" sz="2000" dirty="0">
                <a:solidFill>
                  <a:schemeClr val="accent2"/>
                </a:solidFill>
              </a:rPr>
              <a:t>Déterminer la structure globale (3D) du vent solaire</a:t>
            </a:r>
          </a:p>
          <a:p>
            <a:pPr marL="457200" indent="-457200">
              <a:buFontTx/>
              <a:buAutoNum type="arabicPeriod"/>
              <a:defRPr/>
            </a:pPr>
            <a:r>
              <a:rPr lang="fr-FR" altLang="fr-FR" sz="2000" dirty="0">
                <a:solidFill>
                  <a:schemeClr val="accent2"/>
                </a:solidFill>
              </a:rPr>
              <a:t>Mesurer la composition et les propriétés physiques du vent solaire sur une vaste gamme de distances et latitudes héliocentriques</a:t>
            </a:r>
          </a:p>
          <a:p>
            <a:pPr marL="457200" indent="-457200">
              <a:buFontTx/>
              <a:buAutoNum type="arabicPeriod"/>
              <a:defRPr/>
            </a:pPr>
            <a:r>
              <a:rPr lang="fr-FR" altLang="fr-FR" sz="2000" dirty="0">
                <a:solidFill>
                  <a:schemeClr val="accent2"/>
                </a:solidFill>
              </a:rPr>
              <a:t>Mesurer les variations des propriétés du vent solaire en fonction de la phase du cycle d’activité solaire</a:t>
            </a:r>
          </a:p>
          <a:p>
            <a:pPr marL="457200" indent="-457200">
              <a:buFontTx/>
              <a:buAutoNum type="arabicPeriod"/>
              <a:defRPr/>
            </a:pPr>
            <a:r>
              <a:rPr lang="fr-FR" altLang="fr-FR" sz="2000" dirty="0">
                <a:solidFill>
                  <a:schemeClr val="accent2"/>
                </a:solidFill>
              </a:rPr>
              <a:t>Caractériser les propriétés des particules énergétiques dans le milieu interplanétaire</a:t>
            </a: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116738" name="Rectangle 2"/>
          <p:cNvSpPr>
            <a:spLocks noGrp="1" noChangeArrowheads="1"/>
          </p:cNvSpPr>
          <p:nvPr>
            <p:ph type="title"/>
          </p:nvPr>
        </p:nvSpPr>
        <p:spPr>
          <a:xfrm>
            <a:off x="34925" y="0"/>
            <a:ext cx="4321175" cy="765175"/>
          </a:xfrm>
        </p:spPr>
        <p:txBody>
          <a:bodyPr/>
          <a:lstStyle/>
          <a:p>
            <a:pPr eaLnBrk="1" hangingPunct="1"/>
            <a:r>
              <a:rPr lang="fr-FR" altLang="fr-FR" sz="3600">
                <a:solidFill>
                  <a:srgbClr val="FF0000"/>
                </a:solidFill>
              </a:rPr>
              <a:t>Hinode: 2006-</a:t>
            </a:r>
          </a:p>
        </p:txBody>
      </p:sp>
      <p:sp>
        <p:nvSpPr>
          <p:cNvPr id="116739" name="Rectangle 10"/>
          <p:cNvSpPr>
            <a:spLocks noChangeArrowheads="1"/>
          </p:cNvSpPr>
          <p:nvPr/>
        </p:nvSpPr>
        <p:spPr bwMode="auto">
          <a:xfrm>
            <a:off x="215900" y="5692775"/>
            <a:ext cx="9109075"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b="1">
                <a:solidFill>
                  <a:srgbClr val="FF0000"/>
                </a:solidFill>
              </a:rPr>
              <a:t>Magnétographe vecteur: mesure du champ magnétique près des pôles</a:t>
            </a:r>
            <a:endParaRPr lang="fr-FR" altLang="fr-FR" sz="2400" b="1">
              <a:solidFill>
                <a:srgbClr val="FF0000"/>
              </a:solidFill>
            </a:endParaRPr>
          </a:p>
        </p:txBody>
      </p:sp>
      <p:pic>
        <p:nvPicPr>
          <p:cNvPr id="116740"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00563" y="66675"/>
            <a:ext cx="4564062"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684213" y="1208088"/>
            <a:ext cx="8351837" cy="4708525"/>
          </a:xfrm>
          <a:prstGeom prst="rect">
            <a:avLst/>
          </a:prstGeom>
        </p:spPr>
        <p:txBody>
          <a:bodyPr>
            <a:spAutoFit/>
          </a:bodyPr>
          <a:lstStyle/>
          <a:p>
            <a:pPr>
              <a:defRPr/>
            </a:pPr>
            <a:r>
              <a:rPr lang="fr-FR" altLang="fr-FR" sz="2000" b="1" dirty="0">
                <a:solidFill>
                  <a:schemeClr val="accent2"/>
                </a:solidFill>
              </a:rPr>
              <a:t>Mission JAXA/NASA/ESA</a:t>
            </a:r>
          </a:p>
          <a:p>
            <a:pPr>
              <a:defRPr/>
            </a:pPr>
            <a:endParaRPr lang="fr-FR" altLang="fr-FR" sz="2000" dirty="0">
              <a:solidFill>
                <a:schemeClr val="accent2"/>
              </a:solidFill>
            </a:endParaRPr>
          </a:p>
          <a:p>
            <a:pPr>
              <a:defRPr/>
            </a:pPr>
            <a:r>
              <a:rPr lang="fr-FR" altLang="fr-FR" sz="2000" dirty="0">
                <a:solidFill>
                  <a:schemeClr val="accent2"/>
                </a:solidFill>
              </a:rPr>
              <a:t>Éruption solaires, lien entre</a:t>
            </a:r>
          </a:p>
          <a:p>
            <a:pPr>
              <a:defRPr/>
            </a:pPr>
            <a:r>
              <a:rPr lang="fr-FR" altLang="fr-FR" sz="2000" dirty="0">
                <a:solidFill>
                  <a:schemeClr val="accent2"/>
                </a:solidFill>
              </a:rPr>
              <a:t>le magnétisme photosphérique</a:t>
            </a:r>
          </a:p>
          <a:p>
            <a:pPr>
              <a:defRPr/>
            </a:pPr>
            <a:r>
              <a:rPr lang="fr-FR" altLang="fr-FR" sz="2000" dirty="0">
                <a:solidFill>
                  <a:schemeClr val="accent2"/>
                </a:solidFill>
              </a:rPr>
              <a:t>et la couronne</a:t>
            </a:r>
          </a:p>
          <a:p>
            <a:pPr>
              <a:defRPr/>
            </a:pPr>
            <a:endParaRPr lang="fr-FR" altLang="fr-FR" sz="2000" b="1" i="1" dirty="0">
              <a:solidFill>
                <a:schemeClr val="accent2"/>
              </a:solidFill>
            </a:endParaRPr>
          </a:p>
          <a:p>
            <a:pPr>
              <a:defRPr/>
            </a:pPr>
            <a:r>
              <a:rPr lang="fr-FR" altLang="fr-FR" sz="2000" b="1" dirty="0">
                <a:solidFill>
                  <a:schemeClr val="accent2"/>
                </a:solidFill>
              </a:rPr>
              <a:t>Objectifs scientifiques:</a:t>
            </a:r>
          </a:p>
          <a:p>
            <a:pPr>
              <a:defRPr/>
            </a:pPr>
            <a:endParaRPr lang="fr-FR" altLang="fr-FR" sz="2000" dirty="0">
              <a:solidFill>
                <a:schemeClr val="accent2"/>
              </a:solidFill>
            </a:endParaRPr>
          </a:p>
          <a:p>
            <a:pPr marL="457200" indent="-457200">
              <a:buFontTx/>
              <a:buAutoNum type="arabicPeriod"/>
              <a:defRPr/>
            </a:pPr>
            <a:r>
              <a:rPr lang="fr-FR" altLang="fr-FR" sz="2000" dirty="0">
                <a:solidFill>
                  <a:schemeClr val="accent2"/>
                </a:solidFill>
              </a:rPr>
              <a:t>Étudier les mécanismes de transfert d’énergie de l’atmosphère solaire  à la couronne.</a:t>
            </a:r>
          </a:p>
          <a:p>
            <a:pPr marL="457200" indent="-457200">
              <a:buFontTx/>
              <a:buAutoNum type="arabicPeriod"/>
              <a:defRPr/>
            </a:pPr>
            <a:r>
              <a:rPr lang="fr-FR" altLang="fr-FR" sz="2000" dirty="0">
                <a:solidFill>
                  <a:schemeClr val="accent2"/>
                </a:solidFill>
              </a:rPr>
              <a:t>Étudier les mécanismes de déclenchement des éruptions solaires.</a:t>
            </a:r>
          </a:p>
          <a:p>
            <a:pPr marL="457200" indent="-457200">
              <a:buFontTx/>
              <a:buAutoNum type="arabicPeriod"/>
              <a:defRPr/>
            </a:pPr>
            <a:r>
              <a:rPr lang="fr-FR" altLang="fr-FR" sz="2000" dirty="0">
                <a:solidFill>
                  <a:schemeClr val="accent2"/>
                </a:solidFill>
              </a:rPr>
              <a:t>Étudier la structure 3D (</a:t>
            </a:r>
            <a:r>
              <a:rPr lang="fr-FR" altLang="fr-FR" sz="2000" dirty="0" err="1">
                <a:solidFill>
                  <a:schemeClr val="accent2"/>
                </a:solidFill>
              </a:rPr>
              <a:t>magnétographie</a:t>
            </a:r>
            <a:r>
              <a:rPr lang="fr-FR" altLang="fr-FR" sz="2000" dirty="0">
                <a:solidFill>
                  <a:schemeClr val="accent2"/>
                </a:solidFill>
              </a:rPr>
              <a:t> vecteur) du champ magnétique dans l’atmosphère du soleil, et son lien avec les structures coronales</a:t>
            </a:r>
            <a:endParaRPr lang="fr-FR" altLang="fr-FR" sz="2000" dirty="0"/>
          </a:p>
          <a:p>
            <a:pPr>
              <a:defRPr/>
            </a:pPr>
            <a:r>
              <a:rPr lang="fr-FR" altLang="fr-FR" sz="2000" dirty="0">
                <a:solidFill>
                  <a:schemeClr val="accent2"/>
                </a:solidFill>
              </a:rPr>
              <a:t>    </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118786" name="Rectangle 2"/>
          <p:cNvSpPr>
            <a:spLocks noGrp="1" noChangeArrowheads="1"/>
          </p:cNvSpPr>
          <p:nvPr>
            <p:ph type="title"/>
          </p:nvPr>
        </p:nvSpPr>
        <p:spPr>
          <a:xfrm>
            <a:off x="34925" y="-100013"/>
            <a:ext cx="9109075" cy="765176"/>
          </a:xfrm>
        </p:spPr>
        <p:txBody>
          <a:bodyPr/>
          <a:lstStyle/>
          <a:p>
            <a:pPr eaLnBrk="1" hangingPunct="1"/>
            <a:r>
              <a:rPr lang="fr-FR" altLang="fr-FR" sz="3600">
                <a:solidFill>
                  <a:srgbClr val="FF0000"/>
                </a:solidFill>
              </a:rPr>
              <a:t>Solar Dynamics Observatory (SDO): 2010-</a:t>
            </a:r>
          </a:p>
        </p:txBody>
      </p:sp>
      <p:pic>
        <p:nvPicPr>
          <p:cNvPr id="118787"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49725" y="836613"/>
            <a:ext cx="4886325" cy="274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50825" y="841375"/>
            <a:ext cx="8642350" cy="5324475"/>
          </a:xfrm>
          <a:prstGeom prst="rect">
            <a:avLst/>
          </a:prstGeom>
        </p:spPr>
        <p:txBody>
          <a:bodyPr>
            <a:spAutoFit/>
          </a:bodyPr>
          <a:lstStyle/>
          <a:p>
            <a:pPr>
              <a:defRPr/>
            </a:pPr>
            <a:r>
              <a:rPr lang="fr-FR" altLang="fr-FR" sz="2000" b="1" dirty="0">
                <a:solidFill>
                  <a:schemeClr val="accent2"/>
                </a:solidFill>
              </a:rPr>
              <a:t>Mission NASA</a:t>
            </a:r>
          </a:p>
          <a:p>
            <a:pPr>
              <a:defRPr/>
            </a:pPr>
            <a:endParaRPr lang="fr-FR" altLang="fr-FR" sz="2000" dirty="0">
              <a:solidFill>
                <a:schemeClr val="accent2"/>
              </a:solidFill>
            </a:endParaRPr>
          </a:p>
          <a:p>
            <a:pPr>
              <a:defRPr/>
            </a:pPr>
            <a:r>
              <a:rPr lang="fr-FR" altLang="fr-FR" sz="2000" dirty="0">
                <a:solidFill>
                  <a:schemeClr val="accent2"/>
                </a:solidFill>
              </a:rPr>
              <a:t>Activité solaire et météo spatiale,</a:t>
            </a:r>
          </a:p>
          <a:p>
            <a:pPr>
              <a:defRPr/>
            </a:pPr>
            <a:r>
              <a:rPr lang="fr-FR" altLang="fr-FR" sz="2000" dirty="0">
                <a:solidFill>
                  <a:schemeClr val="accent2"/>
                </a:solidFill>
              </a:rPr>
              <a:t>incluant </a:t>
            </a:r>
            <a:r>
              <a:rPr lang="fr-FR" altLang="fr-FR" sz="2000" dirty="0" err="1">
                <a:solidFill>
                  <a:schemeClr val="accent2"/>
                </a:solidFill>
              </a:rPr>
              <a:t>magnétographie</a:t>
            </a:r>
            <a:r>
              <a:rPr lang="fr-FR" altLang="fr-FR" sz="2000" dirty="0">
                <a:solidFill>
                  <a:schemeClr val="accent2"/>
                </a:solidFill>
              </a:rPr>
              <a:t> vecteur,</a:t>
            </a:r>
          </a:p>
          <a:p>
            <a:pPr>
              <a:defRPr/>
            </a:pPr>
            <a:r>
              <a:rPr lang="fr-FR" altLang="fr-FR" sz="2000" dirty="0">
                <a:solidFill>
                  <a:schemeClr val="accent2"/>
                </a:solidFill>
              </a:rPr>
              <a:t>imagerie UV multi-longueur</a:t>
            </a:r>
          </a:p>
          <a:p>
            <a:pPr>
              <a:defRPr/>
            </a:pPr>
            <a:r>
              <a:rPr lang="fr-FR" altLang="fr-FR" sz="2000" dirty="0">
                <a:solidFill>
                  <a:schemeClr val="accent2"/>
                </a:solidFill>
              </a:rPr>
              <a:t>d’onde, et variabilité UV.</a:t>
            </a:r>
          </a:p>
          <a:p>
            <a:pPr>
              <a:defRPr/>
            </a:pPr>
            <a:endParaRPr lang="fr-FR" altLang="fr-FR" sz="2000" dirty="0">
              <a:solidFill>
                <a:schemeClr val="accent2"/>
              </a:solidFill>
            </a:endParaRPr>
          </a:p>
          <a:p>
            <a:pPr>
              <a:defRPr/>
            </a:pPr>
            <a:endParaRPr lang="fr-FR" altLang="fr-FR" sz="2000" dirty="0">
              <a:solidFill>
                <a:schemeClr val="accent2"/>
              </a:solidFill>
            </a:endParaRPr>
          </a:p>
          <a:p>
            <a:pPr>
              <a:defRPr/>
            </a:pPr>
            <a:endParaRPr lang="fr-FR" altLang="fr-FR" sz="2000" dirty="0">
              <a:solidFill>
                <a:schemeClr val="accent2"/>
              </a:solidFill>
            </a:endParaRPr>
          </a:p>
          <a:p>
            <a:pPr>
              <a:defRPr/>
            </a:pPr>
            <a:r>
              <a:rPr lang="fr-FR" altLang="fr-FR" sz="2000" b="1" dirty="0">
                <a:solidFill>
                  <a:schemeClr val="accent2"/>
                </a:solidFill>
              </a:rPr>
              <a:t>Objectifs scientifiques:</a:t>
            </a:r>
          </a:p>
          <a:p>
            <a:pPr>
              <a:defRPr/>
            </a:pPr>
            <a:endParaRPr lang="fr-FR" altLang="fr-FR" sz="2000" dirty="0">
              <a:solidFill>
                <a:schemeClr val="accent2"/>
              </a:solidFill>
            </a:endParaRPr>
          </a:p>
          <a:p>
            <a:pPr marL="457200" indent="-457200">
              <a:buFontTx/>
              <a:buAutoNum type="arabicPeriod"/>
              <a:defRPr/>
            </a:pPr>
            <a:r>
              <a:rPr lang="fr-FR" altLang="fr-FR" sz="2000" dirty="0">
                <a:solidFill>
                  <a:schemeClr val="accent2"/>
                </a:solidFill>
              </a:rPr>
              <a:t>Comprendre comment et où exactement le champ magnétique du soleil est généré dans son intérieur </a:t>
            </a:r>
          </a:p>
          <a:p>
            <a:pPr marL="457200" indent="-457200">
              <a:buFontTx/>
              <a:buAutoNum type="arabicPeriod"/>
              <a:defRPr/>
            </a:pPr>
            <a:r>
              <a:rPr lang="fr-FR" altLang="fr-FR" sz="2000" dirty="0">
                <a:solidFill>
                  <a:schemeClr val="accent2"/>
                </a:solidFill>
              </a:rPr>
              <a:t>Comprendre comment ce champ magnétique structure l’atmosphère et la couronne du soleil, et y emmagasine de l’énergie</a:t>
            </a:r>
          </a:p>
          <a:p>
            <a:pPr marL="457200" indent="-457200">
              <a:buFontTx/>
              <a:buAutoNum type="arabicPeriod"/>
              <a:defRPr/>
            </a:pPr>
            <a:r>
              <a:rPr lang="fr-FR" altLang="fr-FR" sz="2000" dirty="0">
                <a:solidFill>
                  <a:schemeClr val="accent2"/>
                </a:solidFill>
              </a:rPr>
              <a:t>Comment cette énergie est libérée, et les formes que prennent la variabilité radiative et corpusculaire qui y est associée.</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120834" name="Rectangle 2"/>
          <p:cNvSpPr>
            <a:spLocks noGrp="1" noChangeArrowheads="1"/>
          </p:cNvSpPr>
          <p:nvPr>
            <p:ph type="title"/>
          </p:nvPr>
        </p:nvSpPr>
        <p:spPr>
          <a:xfrm>
            <a:off x="180975" y="215900"/>
            <a:ext cx="4535488" cy="765175"/>
          </a:xfrm>
        </p:spPr>
        <p:txBody>
          <a:bodyPr/>
          <a:lstStyle/>
          <a:p>
            <a:pPr eaLnBrk="1" hangingPunct="1"/>
            <a:r>
              <a:rPr lang="fr-FR" altLang="fr-FR" sz="3600">
                <a:solidFill>
                  <a:srgbClr val="FF0000"/>
                </a:solidFill>
              </a:rPr>
              <a:t>Solar Maximum Mission: 1980-1989</a:t>
            </a:r>
          </a:p>
        </p:txBody>
      </p:sp>
      <p:pic>
        <p:nvPicPr>
          <p:cNvPr id="120835"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64150" y="-26988"/>
            <a:ext cx="3916363" cy="317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80975" y="1352550"/>
            <a:ext cx="8855075" cy="4092575"/>
          </a:xfrm>
          <a:prstGeom prst="rect">
            <a:avLst/>
          </a:prstGeom>
        </p:spPr>
        <p:txBody>
          <a:bodyPr>
            <a:spAutoFit/>
          </a:bodyPr>
          <a:lstStyle/>
          <a:p>
            <a:pPr>
              <a:defRPr/>
            </a:pPr>
            <a:r>
              <a:rPr lang="fr-FR" altLang="fr-FR" sz="2000" b="1" dirty="0">
                <a:solidFill>
                  <a:schemeClr val="accent2"/>
                </a:solidFill>
              </a:rPr>
              <a:t>Mission NASA</a:t>
            </a:r>
          </a:p>
          <a:p>
            <a:pPr>
              <a:defRPr/>
            </a:pPr>
            <a:endParaRPr lang="fr-FR" altLang="fr-FR" sz="2000" dirty="0">
              <a:solidFill>
                <a:schemeClr val="accent2"/>
              </a:solidFill>
            </a:endParaRPr>
          </a:p>
          <a:p>
            <a:pPr>
              <a:defRPr/>
            </a:pPr>
            <a:r>
              <a:rPr lang="fr-FR" altLang="fr-FR" sz="2000" dirty="0">
                <a:solidFill>
                  <a:schemeClr val="accent2"/>
                </a:solidFill>
              </a:rPr>
              <a:t>Étude des phénomènes énergétiques</a:t>
            </a:r>
          </a:p>
          <a:p>
            <a:pPr>
              <a:defRPr/>
            </a:pPr>
            <a:r>
              <a:rPr lang="fr-FR" altLang="fr-FR" sz="2000" dirty="0">
                <a:solidFill>
                  <a:schemeClr val="accent2"/>
                </a:solidFill>
              </a:rPr>
              <a:t>durant la phase maximale du cycle de</a:t>
            </a:r>
          </a:p>
          <a:p>
            <a:pPr>
              <a:defRPr/>
            </a:pPr>
            <a:r>
              <a:rPr lang="fr-FR" altLang="fr-FR" sz="2000" dirty="0">
                <a:solidFill>
                  <a:schemeClr val="accent2"/>
                </a:solidFill>
              </a:rPr>
              <a:t>l’activité du soleil</a:t>
            </a:r>
          </a:p>
          <a:p>
            <a:pPr>
              <a:defRPr/>
            </a:pPr>
            <a:endParaRPr lang="fr-FR" altLang="fr-FR" sz="2000" dirty="0">
              <a:solidFill>
                <a:schemeClr val="accent2"/>
              </a:solidFill>
            </a:endParaRPr>
          </a:p>
          <a:p>
            <a:pPr>
              <a:defRPr/>
            </a:pPr>
            <a:r>
              <a:rPr lang="fr-FR" altLang="fr-FR" sz="2000" b="1" dirty="0">
                <a:solidFill>
                  <a:schemeClr val="accent2"/>
                </a:solidFill>
              </a:rPr>
              <a:t>Objectifs scientifiques:</a:t>
            </a:r>
          </a:p>
          <a:p>
            <a:pPr>
              <a:defRPr/>
            </a:pPr>
            <a:endParaRPr lang="fr-FR" altLang="fr-FR" sz="2000" dirty="0">
              <a:solidFill>
                <a:schemeClr val="accent2"/>
              </a:solidFill>
            </a:endParaRPr>
          </a:p>
          <a:p>
            <a:pPr marL="457200" indent="-457200">
              <a:buFontTx/>
              <a:buAutoNum type="arabicPeriod"/>
              <a:defRPr/>
            </a:pPr>
            <a:r>
              <a:rPr lang="fr-FR" altLang="fr-FR" sz="2000" dirty="0">
                <a:solidFill>
                  <a:schemeClr val="accent2"/>
                </a:solidFill>
              </a:rPr>
              <a:t>Caractériser et comprendre le déclenchement des éjections coronales </a:t>
            </a:r>
          </a:p>
          <a:p>
            <a:pPr marL="457200" indent="-457200">
              <a:buFontTx/>
              <a:buAutoNum type="arabicPeriod"/>
              <a:defRPr/>
            </a:pPr>
            <a:r>
              <a:rPr lang="fr-FR" altLang="fr-FR" sz="2000" dirty="0">
                <a:solidFill>
                  <a:schemeClr val="accent2"/>
                </a:solidFill>
              </a:rPr>
              <a:t>Caractériser et comprendre l’émission de radiation énergétique durant les éruptions solaires </a:t>
            </a:r>
          </a:p>
          <a:p>
            <a:pPr marL="457200" indent="-457200">
              <a:buFontTx/>
              <a:buAutoNum type="arabicPeriod"/>
              <a:defRPr/>
            </a:pPr>
            <a:r>
              <a:rPr lang="fr-FR" altLang="fr-FR" sz="2000" dirty="0">
                <a:solidFill>
                  <a:schemeClr val="accent2"/>
                </a:solidFill>
              </a:rPr>
              <a:t>Comprendre le(s) lien(s) entre les différents phénomènes énergétiques qui constituent l’activité solaire. </a:t>
            </a:r>
          </a:p>
        </p:txBody>
      </p:sp>
      <p:sp>
        <p:nvSpPr>
          <p:cNvPr id="120837" name="Rectangle 4"/>
          <p:cNvSpPr>
            <a:spLocks noChangeArrowheads="1"/>
          </p:cNvSpPr>
          <p:nvPr/>
        </p:nvSpPr>
        <p:spPr bwMode="auto">
          <a:xfrm>
            <a:off x="180975" y="5529263"/>
            <a:ext cx="88550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fr-FR" altLang="fr-FR" sz="2000" b="1">
                <a:solidFill>
                  <a:srgbClr val="FF0000"/>
                </a:solidFill>
              </a:rPr>
              <a:t>Établit une distinction entre les éruptions solaires (émission radiative énergétique) et éjections coronale (expulsion de plasma)</a:t>
            </a:r>
          </a:p>
        </p:txBody>
      </p:sp>
      <p:sp>
        <p:nvSpPr>
          <p:cNvPr id="120838" name="Rectangle 5"/>
          <p:cNvSpPr>
            <a:spLocks noChangeArrowheads="1"/>
          </p:cNvSpPr>
          <p:nvPr/>
        </p:nvSpPr>
        <p:spPr bwMode="auto">
          <a:xfrm>
            <a:off x="7675563" y="3089275"/>
            <a:ext cx="15049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600"/>
              <a:t>Source: NASA</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122882" name="Rectangle 2"/>
          <p:cNvSpPr>
            <a:spLocks noGrp="1" noChangeArrowheads="1"/>
          </p:cNvSpPr>
          <p:nvPr>
            <p:ph type="title"/>
          </p:nvPr>
        </p:nvSpPr>
        <p:spPr>
          <a:xfrm>
            <a:off x="34925" y="0"/>
            <a:ext cx="4535488" cy="765175"/>
          </a:xfrm>
        </p:spPr>
        <p:txBody>
          <a:bodyPr/>
          <a:lstStyle/>
          <a:p>
            <a:pPr eaLnBrk="1" hangingPunct="1"/>
            <a:r>
              <a:rPr lang="fr-FR" altLang="fr-FR" sz="3600">
                <a:solidFill>
                  <a:srgbClr val="FF0000"/>
                </a:solidFill>
              </a:rPr>
              <a:t>Yohkoh: 1991-2001</a:t>
            </a:r>
          </a:p>
        </p:txBody>
      </p:sp>
      <p:sp>
        <p:nvSpPr>
          <p:cNvPr id="122883" name="Rectangle 10"/>
          <p:cNvSpPr>
            <a:spLocks noChangeArrowheads="1"/>
          </p:cNvSpPr>
          <p:nvPr/>
        </p:nvSpPr>
        <p:spPr bwMode="auto">
          <a:xfrm>
            <a:off x="1116013" y="5300663"/>
            <a:ext cx="6816725" cy="70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fr-FR" altLang="fr-FR" sz="2000" b="1">
                <a:solidFill>
                  <a:srgbClr val="FF0000"/>
                </a:solidFill>
              </a:rPr>
              <a:t>Première imageries continues en rayons-X, </a:t>
            </a:r>
          </a:p>
          <a:p>
            <a:pPr algn="ctr">
              <a:spcBef>
                <a:spcPct val="0"/>
              </a:spcBef>
              <a:buFontTx/>
              <a:buNone/>
            </a:pPr>
            <a:r>
              <a:rPr lang="fr-FR" altLang="fr-FR" sz="2000" b="1">
                <a:solidFill>
                  <a:srgbClr val="FF0000"/>
                </a:solidFill>
              </a:rPr>
              <a:t>à « hautes » résolution spatiale et cadence temporelle</a:t>
            </a:r>
            <a:endParaRPr lang="fr-FR" altLang="fr-FR" sz="2400" b="1">
              <a:solidFill>
                <a:srgbClr val="FF0000"/>
              </a:solidFill>
            </a:endParaRPr>
          </a:p>
        </p:txBody>
      </p:sp>
      <p:pic>
        <p:nvPicPr>
          <p:cNvPr id="122884" name="Imag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9775" y="-26988"/>
            <a:ext cx="4630738" cy="223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07950" y="908050"/>
            <a:ext cx="8732838" cy="4156075"/>
          </a:xfrm>
          <a:prstGeom prst="rect">
            <a:avLst/>
          </a:prstGeom>
        </p:spPr>
        <p:txBody>
          <a:bodyPr>
            <a:spAutoFit/>
          </a:bodyPr>
          <a:lstStyle/>
          <a:p>
            <a:pPr>
              <a:defRPr/>
            </a:pPr>
            <a:r>
              <a:rPr lang="fr-FR" altLang="fr-FR" sz="2000" b="1" dirty="0">
                <a:solidFill>
                  <a:schemeClr val="accent2"/>
                </a:solidFill>
              </a:rPr>
              <a:t>Mission JAXA</a:t>
            </a:r>
          </a:p>
          <a:p>
            <a:pPr>
              <a:defRPr/>
            </a:pPr>
            <a:endParaRPr lang="fr-FR" altLang="fr-FR" dirty="0">
              <a:solidFill>
                <a:schemeClr val="accent2"/>
              </a:solidFill>
            </a:endParaRPr>
          </a:p>
          <a:p>
            <a:pPr>
              <a:defRPr/>
            </a:pPr>
            <a:r>
              <a:rPr lang="fr-FR" altLang="fr-FR" sz="2000" dirty="0">
                <a:solidFill>
                  <a:schemeClr val="accent2"/>
                </a:solidFill>
              </a:rPr>
              <a:t>Étude des éruptions solaires</a:t>
            </a:r>
          </a:p>
          <a:p>
            <a:pPr>
              <a:defRPr/>
            </a:pPr>
            <a:r>
              <a:rPr lang="fr-FR" altLang="fr-FR" sz="2000" dirty="0">
                <a:solidFill>
                  <a:schemeClr val="accent2"/>
                </a:solidFill>
              </a:rPr>
              <a:t>et émission radiative à très courtes </a:t>
            </a:r>
          </a:p>
          <a:p>
            <a:pPr>
              <a:defRPr/>
            </a:pPr>
            <a:r>
              <a:rPr lang="fr-FR" altLang="fr-FR" sz="2000" dirty="0">
                <a:solidFill>
                  <a:schemeClr val="accent2"/>
                </a:solidFill>
              </a:rPr>
              <a:t>longueurs d’onde (rayons-X)</a:t>
            </a:r>
          </a:p>
          <a:p>
            <a:pPr>
              <a:defRPr/>
            </a:pPr>
            <a:endParaRPr lang="fr-FR" altLang="fr-FR" sz="2000" dirty="0">
              <a:solidFill>
                <a:schemeClr val="accent2"/>
              </a:solidFill>
            </a:endParaRPr>
          </a:p>
          <a:p>
            <a:pPr>
              <a:defRPr/>
            </a:pPr>
            <a:r>
              <a:rPr lang="fr-FR" altLang="fr-FR" sz="2000" b="1" dirty="0">
                <a:solidFill>
                  <a:schemeClr val="accent2"/>
                </a:solidFill>
              </a:rPr>
              <a:t>Objectifs scientifiques:</a:t>
            </a:r>
          </a:p>
          <a:p>
            <a:pPr>
              <a:defRPr/>
            </a:pPr>
            <a:endParaRPr lang="fr-FR" altLang="fr-FR" sz="2000" dirty="0">
              <a:solidFill>
                <a:schemeClr val="accent2"/>
              </a:solidFill>
            </a:endParaRPr>
          </a:p>
          <a:p>
            <a:pPr marL="457200" indent="-457200">
              <a:buFontTx/>
              <a:buAutoNum type="arabicPeriod"/>
              <a:defRPr/>
            </a:pPr>
            <a:r>
              <a:rPr lang="fr-FR" altLang="fr-FR" sz="2000" dirty="0">
                <a:solidFill>
                  <a:schemeClr val="accent2"/>
                </a:solidFill>
              </a:rPr>
              <a:t>Comprendre les mécanismes de déclenchement des éruptions solaires</a:t>
            </a:r>
          </a:p>
          <a:p>
            <a:pPr marL="457200" indent="-457200">
              <a:buFontTx/>
              <a:buAutoNum type="arabicPeriod"/>
              <a:defRPr/>
            </a:pPr>
            <a:r>
              <a:rPr lang="fr-FR" altLang="fr-FR" sz="2000" dirty="0">
                <a:solidFill>
                  <a:schemeClr val="accent2"/>
                </a:solidFill>
              </a:rPr>
              <a:t>Comprendre l’origine de la variabilité radiative à très courtes longueurs d’onde. </a:t>
            </a:r>
          </a:p>
          <a:p>
            <a:pPr marL="457200" indent="-457200">
              <a:buFontTx/>
              <a:buAutoNum type="arabicPeriod"/>
              <a:defRPr/>
            </a:pPr>
            <a:r>
              <a:rPr lang="fr-FR" altLang="fr-FR" sz="2000" dirty="0">
                <a:solidFill>
                  <a:schemeClr val="accent2"/>
                </a:solidFill>
              </a:rPr>
              <a:t>Comprendre le rôle des éruptions solaire dans la structure et dynamique coronale. </a:t>
            </a:r>
          </a:p>
        </p:txBody>
      </p:sp>
      <p:sp>
        <p:nvSpPr>
          <p:cNvPr id="122886" name="ZoneTexte 3"/>
          <p:cNvSpPr txBox="1">
            <a:spLocks noChangeArrowheads="1"/>
          </p:cNvSpPr>
          <p:nvPr/>
        </p:nvSpPr>
        <p:spPr bwMode="auto">
          <a:xfrm>
            <a:off x="7720013" y="2154238"/>
            <a:ext cx="14605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600"/>
              <a:t>Source: JAXA</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22530" name="Rectangle 2"/>
          <p:cNvSpPr>
            <a:spLocks noGrp="1" noChangeArrowheads="1"/>
          </p:cNvSpPr>
          <p:nvPr>
            <p:ph type="title"/>
          </p:nvPr>
        </p:nvSpPr>
        <p:spPr>
          <a:xfrm>
            <a:off x="0" y="0"/>
            <a:ext cx="7596188" cy="915988"/>
          </a:xfrm>
        </p:spPr>
        <p:txBody>
          <a:bodyPr/>
          <a:lstStyle/>
          <a:p>
            <a:pPr eaLnBrk="1" hangingPunct="1"/>
            <a:r>
              <a:rPr lang="fr-FR" altLang="fr-FR" sz="3600">
                <a:solidFill>
                  <a:srgbClr val="FF0000"/>
                </a:solidFill>
              </a:rPr>
              <a:t>1817: La spectroscopie du soleil</a:t>
            </a:r>
          </a:p>
        </p:txBody>
      </p:sp>
      <p:sp>
        <p:nvSpPr>
          <p:cNvPr id="22531" name="Rectangle 1"/>
          <p:cNvSpPr>
            <a:spLocks noChangeArrowheads="1"/>
          </p:cNvSpPr>
          <p:nvPr/>
        </p:nvSpPr>
        <p:spPr bwMode="auto">
          <a:xfrm>
            <a:off x="244475" y="4724400"/>
            <a:ext cx="86423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chemeClr val="accent2"/>
                </a:solidFill>
              </a:rPr>
              <a:t>Joseph Fraunhofer « cartographie » de manière précise les raies sombres apparaissant dans le spectre du soleil. Mais il ne s’intéresse pas au soleil, il recherche des standards de longueurs d’onde pour déterminer les indices de réfraction de différents types de verres. </a:t>
            </a:r>
          </a:p>
        </p:txBody>
      </p:sp>
      <p:pic>
        <p:nvPicPr>
          <p:cNvPr id="22532"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57288" y="936625"/>
            <a:ext cx="68707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4107335"/>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298"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55299" name="Rectangle 2"/>
          <p:cNvSpPr>
            <a:spLocks noGrp="1" noChangeArrowheads="1"/>
          </p:cNvSpPr>
          <p:nvPr>
            <p:ph type="title"/>
          </p:nvPr>
        </p:nvSpPr>
        <p:spPr>
          <a:xfrm>
            <a:off x="685800" y="0"/>
            <a:ext cx="7772400" cy="800100"/>
          </a:xfrm>
        </p:spPr>
        <p:txBody>
          <a:bodyPr/>
          <a:lstStyle/>
          <a:p>
            <a:pPr eaLnBrk="1" hangingPunct="1"/>
            <a:r>
              <a:rPr lang="fr-FR" altLang="fr-FR" sz="3600">
                <a:solidFill>
                  <a:srgbClr val="FFFF00"/>
                </a:solidFill>
              </a:rPr>
              <a:t>L’émission aurorale</a:t>
            </a:r>
          </a:p>
        </p:txBody>
      </p:sp>
      <p:pic>
        <p:nvPicPr>
          <p:cNvPr id="55300" name="Picture 8" descr="aurora-boreal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908050"/>
            <a:ext cx="90455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57346" name="Rectangle 2"/>
          <p:cNvSpPr>
            <a:spLocks noGrp="1" noChangeArrowheads="1"/>
          </p:cNvSpPr>
          <p:nvPr>
            <p:ph type="title"/>
          </p:nvPr>
        </p:nvSpPr>
        <p:spPr>
          <a:xfrm>
            <a:off x="0" y="0"/>
            <a:ext cx="6804025" cy="915988"/>
          </a:xfrm>
        </p:spPr>
        <p:txBody>
          <a:bodyPr/>
          <a:lstStyle/>
          <a:p>
            <a:pPr eaLnBrk="1" hangingPunct="1"/>
            <a:r>
              <a:rPr lang="fr-FR" altLang="fr-FR" sz="3600">
                <a:solidFill>
                  <a:srgbClr val="FF0000"/>
                </a:solidFill>
              </a:rPr>
              <a:t>1899: Soleil et aurores boréales</a:t>
            </a:r>
          </a:p>
        </p:txBody>
      </p:sp>
      <p:sp>
        <p:nvSpPr>
          <p:cNvPr id="57347" name="Rectangle 1"/>
          <p:cNvSpPr>
            <a:spLocks noChangeArrowheads="1"/>
          </p:cNvSpPr>
          <p:nvPr/>
        </p:nvSpPr>
        <p:spPr bwMode="auto">
          <a:xfrm>
            <a:off x="206375" y="4868863"/>
            <a:ext cx="882967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chemeClr val="accent2"/>
                </a:solidFill>
              </a:rPr>
              <a:t>Le physicien norvégien Kristian Birkeland (1867-1917), étudiant les aurores boréales, en vient à en déduire que celles-ci sont produites par des particules électriquement chargées provenant du soleil, et canalisées aux hautes latitudes par le champ magnétique terrestre.  Il parvient à reproduire le phénomène en laboratoire ! </a:t>
            </a:r>
          </a:p>
        </p:txBody>
      </p:sp>
      <p:pic>
        <p:nvPicPr>
          <p:cNvPr id="57348"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908050"/>
            <a:ext cx="53213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9" name="Imag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40400" y="908050"/>
            <a:ext cx="350202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129026" name="Rectangle 2"/>
          <p:cNvSpPr>
            <a:spLocks noGrp="1" noChangeArrowheads="1"/>
          </p:cNvSpPr>
          <p:nvPr>
            <p:ph type="title"/>
          </p:nvPr>
        </p:nvSpPr>
        <p:spPr>
          <a:xfrm>
            <a:off x="685800" y="0"/>
            <a:ext cx="7772400" cy="1143000"/>
          </a:xfrm>
        </p:spPr>
        <p:txBody>
          <a:bodyPr/>
          <a:lstStyle/>
          <a:p>
            <a:pPr eaLnBrk="1" hangingPunct="1"/>
            <a:r>
              <a:rPr lang="fr-FR" altLang="fr-FR" sz="4000">
                <a:solidFill>
                  <a:srgbClr val="FF0000"/>
                </a:solidFill>
              </a:rPr>
              <a:t>Ressources Web</a:t>
            </a:r>
            <a:endParaRPr lang="fr-FR" altLang="fr-FR">
              <a:solidFill>
                <a:srgbClr val="FF0000"/>
              </a:solidFill>
            </a:endParaRPr>
          </a:p>
        </p:txBody>
      </p:sp>
      <p:sp>
        <p:nvSpPr>
          <p:cNvPr id="129027" name="Rectangle 3"/>
          <p:cNvSpPr>
            <a:spLocks noGrp="1" noChangeArrowheads="1"/>
          </p:cNvSpPr>
          <p:nvPr>
            <p:ph type="body" idx="1"/>
          </p:nvPr>
        </p:nvSpPr>
        <p:spPr>
          <a:xfrm>
            <a:off x="609600" y="1371600"/>
            <a:ext cx="8153400" cy="4648200"/>
          </a:xfrm>
        </p:spPr>
        <p:txBody>
          <a:bodyPr/>
          <a:lstStyle/>
          <a:p>
            <a:pPr eaLnBrk="1" hangingPunct="1">
              <a:lnSpc>
                <a:spcPct val="90000"/>
              </a:lnSpc>
            </a:pPr>
            <a:r>
              <a:rPr lang="fr-FR" altLang="fr-FR">
                <a:solidFill>
                  <a:schemeClr val="accent2"/>
                </a:solidFill>
                <a:hlinkClick r:id="rId3"/>
              </a:rPr>
              <a:t>http://sohowww.nascom.nasa.gov</a:t>
            </a:r>
            <a:endParaRPr lang="fr-FR" altLang="fr-FR">
              <a:solidFill>
                <a:schemeClr val="accent2"/>
              </a:solidFill>
            </a:endParaRPr>
          </a:p>
          <a:p>
            <a:pPr eaLnBrk="1" hangingPunct="1">
              <a:lnSpc>
                <a:spcPct val="90000"/>
              </a:lnSpc>
              <a:buFontTx/>
              <a:buNone/>
            </a:pPr>
            <a:r>
              <a:rPr lang="fr-FR" altLang="fr-FR">
                <a:solidFill>
                  <a:schemeClr val="accent2"/>
                </a:solidFill>
              </a:rPr>
              <a:t>   </a:t>
            </a:r>
            <a:r>
              <a:rPr lang="fr-FR" altLang="fr-FR" u="sng">
                <a:solidFill>
                  <a:schemeClr val="hlink"/>
                </a:solidFill>
              </a:rPr>
              <a:t>http://sdo.gsfc.nasa.gov</a:t>
            </a:r>
            <a:endParaRPr lang="fr-FR" altLang="fr-FR">
              <a:solidFill>
                <a:schemeClr val="accent2"/>
              </a:solidFill>
            </a:endParaRPr>
          </a:p>
          <a:p>
            <a:pPr eaLnBrk="1" hangingPunct="1">
              <a:lnSpc>
                <a:spcPct val="90000"/>
              </a:lnSpc>
              <a:buFontTx/>
              <a:buNone/>
            </a:pPr>
            <a:r>
              <a:rPr lang="fr-FR" altLang="fr-FR">
                <a:solidFill>
                  <a:schemeClr val="accent2"/>
                </a:solidFill>
              </a:rPr>
              <a:t>   [Images/animations phénomènes solaires]</a:t>
            </a:r>
          </a:p>
          <a:p>
            <a:pPr eaLnBrk="1" hangingPunct="1">
              <a:lnSpc>
                <a:spcPct val="90000"/>
              </a:lnSpc>
            </a:pPr>
            <a:r>
              <a:rPr lang="fr-FR" altLang="fr-FR">
                <a:solidFill>
                  <a:schemeClr val="accent2"/>
                </a:solidFill>
                <a:hlinkClick r:id="rId4"/>
              </a:rPr>
              <a:t>http://www.spaceweather.org</a:t>
            </a:r>
            <a:endParaRPr lang="fr-FR" altLang="fr-FR">
              <a:solidFill>
                <a:schemeClr val="accent2"/>
              </a:solidFill>
            </a:endParaRPr>
          </a:p>
          <a:p>
            <a:pPr eaLnBrk="1" hangingPunct="1">
              <a:lnSpc>
                <a:spcPct val="90000"/>
              </a:lnSpc>
            </a:pPr>
            <a:r>
              <a:rPr lang="fr-FR" altLang="fr-FR">
                <a:solidFill>
                  <a:schemeClr val="accent2"/>
                </a:solidFill>
                <a:hlinkClick r:id="rId5"/>
              </a:rPr>
              <a:t>http://www.spaceweather.gc.ca</a:t>
            </a:r>
            <a:endParaRPr lang="fr-FR" altLang="fr-FR">
              <a:solidFill>
                <a:schemeClr val="accent2"/>
              </a:solidFill>
            </a:endParaRPr>
          </a:p>
          <a:p>
            <a:pPr eaLnBrk="1" hangingPunct="1">
              <a:lnSpc>
                <a:spcPct val="90000"/>
              </a:lnSpc>
              <a:buFontTx/>
              <a:buNone/>
            </a:pPr>
            <a:r>
              <a:rPr lang="fr-FR" altLang="fr-FR">
                <a:solidFill>
                  <a:schemeClr val="accent2"/>
                </a:solidFill>
              </a:rPr>
              <a:t>   [Météo Spatiale]</a:t>
            </a:r>
          </a:p>
          <a:p>
            <a:pPr eaLnBrk="1" hangingPunct="1">
              <a:lnSpc>
                <a:spcPct val="90000"/>
              </a:lnSpc>
            </a:pPr>
            <a:r>
              <a:rPr lang="fr-FR" altLang="fr-FR">
                <a:solidFill>
                  <a:schemeClr val="accent2"/>
                </a:solidFill>
                <a:hlinkClick r:id="rId6"/>
              </a:rPr>
              <a:t>http://www.astro.umontreal.ca/grps</a:t>
            </a:r>
            <a:endParaRPr lang="fr-FR" altLang="fr-FR">
              <a:solidFill>
                <a:schemeClr val="accent2"/>
              </a:solidFill>
            </a:endParaRPr>
          </a:p>
          <a:p>
            <a:pPr eaLnBrk="1" hangingPunct="1">
              <a:lnSpc>
                <a:spcPct val="90000"/>
              </a:lnSpc>
              <a:buFontTx/>
              <a:buNone/>
            </a:pPr>
            <a:r>
              <a:rPr lang="fr-FR" altLang="fr-FR">
                <a:solidFill>
                  <a:schemeClr val="accent2"/>
                </a:solidFill>
              </a:rPr>
              <a:t>   [Histoire de la Physique Solaire]</a:t>
            </a:r>
          </a:p>
        </p:txBody>
      </p:sp>
      <p:sp>
        <p:nvSpPr>
          <p:cNvPr id="627716" name="Line 4"/>
          <p:cNvSpPr>
            <a:spLocks noChangeShapeType="1"/>
          </p:cNvSpPr>
          <p:nvPr/>
        </p:nvSpPr>
        <p:spPr bwMode="auto">
          <a:xfrm>
            <a:off x="762000" y="990600"/>
            <a:ext cx="7620000" cy="0"/>
          </a:xfrm>
          <a:prstGeom prst="line">
            <a:avLst/>
          </a:prstGeom>
          <a:noFill/>
          <a:ln w="38100">
            <a:solidFill>
              <a:srgbClr val="F40E1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
        <p:nvSpPr>
          <p:cNvPr id="627717" name="Line 5"/>
          <p:cNvSpPr>
            <a:spLocks noChangeShapeType="1"/>
          </p:cNvSpPr>
          <p:nvPr/>
        </p:nvSpPr>
        <p:spPr bwMode="auto">
          <a:xfrm>
            <a:off x="762000" y="6172200"/>
            <a:ext cx="7620000" cy="0"/>
          </a:xfrm>
          <a:prstGeom prst="line">
            <a:avLst/>
          </a:prstGeom>
          <a:noFill/>
          <a:ln w="38100">
            <a:solidFill>
              <a:srgbClr val="F40E1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131074" name="Rectangle 2"/>
          <p:cNvSpPr>
            <a:spLocks noGrp="1" noChangeArrowheads="1"/>
          </p:cNvSpPr>
          <p:nvPr>
            <p:ph type="title"/>
          </p:nvPr>
        </p:nvSpPr>
        <p:spPr>
          <a:xfrm>
            <a:off x="685800" y="0"/>
            <a:ext cx="7772400" cy="914400"/>
          </a:xfrm>
        </p:spPr>
        <p:txBody>
          <a:bodyPr/>
          <a:lstStyle/>
          <a:p>
            <a:pPr eaLnBrk="1" hangingPunct="1"/>
            <a:r>
              <a:rPr lang="fr-FR" altLang="fr-FR" sz="3600">
                <a:solidFill>
                  <a:srgbClr val="FF0000"/>
                </a:solidFill>
              </a:rPr>
              <a:t>Le vent solaire : 1951</a:t>
            </a:r>
          </a:p>
        </p:txBody>
      </p:sp>
      <p:sp>
        <p:nvSpPr>
          <p:cNvPr id="131075" name="Rectangle 10"/>
          <p:cNvSpPr>
            <a:spLocks noChangeArrowheads="1"/>
          </p:cNvSpPr>
          <p:nvPr/>
        </p:nvSpPr>
        <p:spPr bwMode="auto">
          <a:xfrm>
            <a:off x="6375400" y="6021388"/>
            <a:ext cx="2876550" cy="369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800">
                <a:solidFill>
                  <a:schemeClr val="accent2"/>
                </a:solidFill>
              </a:rPr>
              <a:t>Comète Hale-Bopp (1995)</a:t>
            </a:r>
            <a:endParaRPr lang="fr-FR" altLang="fr-FR" sz="1800"/>
          </a:p>
        </p:txBody>
      </p:sp>
      <p:pic>
        <p:nvPicPr>
          <p:cNvPr id="131076"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908050"/>
            <a:ext cx="51847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7" name="Rectangle 4"/>
          <p:cNvSpPr>
            <a:spLocks noChangeArrowheads="1"/>
          </p:cNvSpPr>
          <p:nvPr/>
        </p:nvSpPr>
        <p:spPr bwMode="auto">
          <a:xfrm>
            <a:off x="250825" y="2636838"/>
            <a:ext cx="3529013" cy="37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chemeClr val="accent2"/>
                </a:solidFill>
              </a:rPr>
              <a:t>En 1951, Ludwig Biermann</a:t>
            </a:r>
          </a:p>
          <a:p>
            <a:pPr>
              <a:spcBef>
                <a:spcPct val="0"/>
              </a:spcBef>
              <a:buFontTx/>
              <a:buNone/>
            </a:pPr>
            <a:r>
              <a:rPr lang="fr-FR" altLang="fr-FR" sz="2000">
                <a:solidFill>
                  <a:schemeClr val="accent2"/>
                </a:solidFill>
              </a:rPr>
              <a:t>(1907-1986) présente une série de calculs suggérant que la séparation observée des queues de comètes en composantes ionisée et neutre est due à la présence d’un flux approximativement constant et rapide (~ 100 km/s) de particules électriquement chargées en provenance du soleil.</a:t>
            </a:r>
          </a:p>
        </p:txBody>
      </p:sp>
      <p:pic>
        <p:nvPicPr>
          <p:cNvPr id="131078" name="Imag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3688" y="247650"/>
            <a:ext cx="1649412" cy="217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itre 1"/>
          <p:cNvSpPr>
            <a:spLocks noGrp="1"/>
          </p:cNvSpPr>
          <p:nvPr>
            <p:ph type="title"/>
          </p:nvPr>
        </p:nvSpPr>
        <p:spPr>
          <a:xfrm>
            <a:off x="107950" y="-26988"/>
            <a:ext cx="9013825" cy="1143001"/>
          </a:xfrm>
        </p:spPr>
        <p:txBody>
          <a:bodyPr/>
          <a:lstStyle/>
          <a:p>
            <a:r>
              <a:rPr lang="fr-FR" altLang="fr-FR" sz="3600">
                <a:solidFill>
                  <a:srgbClr val="FF0000"/>
                </a:solidFill>
              </a:rPr>
              <a:t>1919: confirmation de la relativité générale</a:t>
            </a:r>
          </a:p>
        </p:txBody>
      </p:sp>
      <p:sp>
        <p:nvSpPr>
          <p:cNvPr id="135170" name="ZoneTexte 4"/>
          <p:cNvSpPr txBox="1">
            <a:spLocks noChangeArrowheads="1"/>
          </p:cNvSpPr>
          <p:nvPr/>
        </p:nvSpPr>
        <p:spPr bwMode="auto">
          <a:xfrm>
            <a:off x="23813" y="4262438"/>
            <a:ext cx="38909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fr-FR" altLang="fr-FR" sz="1800"/>
              <a:t>BBC 2008: « Einstein &amp; Eddington »</a:t>
            </a:r>
          </a:p>
        </p:txBody>
      </p:sp>
      <p:pic>
        <p:nvPicPr>
          <p:cNvPr id="135171"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7463" y="1014413"/>
            <a:ext cx="5802312" cy="3263900"/>
          </a:xfrm>
        </p:spPr>
      </p:pic>
      <p:pic>
        <p:nvPicPr>
          <p:cNvPr id="135172" name="Imag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700213"/>
            <a:ext cx="39020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2300" y="4654550"/>
            <a:ext cx="1641475"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4" name="Imag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27313" y="4654550"/>
            <a:ext cx="1865312" cy="205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5" name="ZoneTexte 10"/>
          <p:cNvSpPr txBox="1">
            <a:spLocks noChangeArrowheads="1"/>
          </p:cNvSpPr>
          <p:nvPr/>
        </p:nvSpPr>
        <p:spPr bwMode="auto">
          <a:xfrm>
            <a:off x="6019800" y="981075"/>
            <a:ext cx="27781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r>
              <a:rPr lang="fr-FR" altLang="fr-FR" sz="2000">
                <a:solidFill>
                  <a:srgbClr val="0070C0"/>
                </a:solidFill>
              </a:rPr>
              <a:t>Déviation prédite: 1.7’’ </a:t>
            </a:r>
          </a:p>
          <a:p>
            <a:r>
              <a:rPr lang="fr-FR" altLang="fr-FR" sz="2000">
                <a:solidFill>
                  <a:srgbClr val="0070C0"/>
                </a:solidFill>
              </a:rPr>
              <a:t>= 0.000472 degrés ! </a:t>
            </a:r>
          </a:p>
        </p:txBody>
      </p:sp>
      <p:sp>
        <p:nvSpPr>
          <p:cNvPr id="2" name="Espace réservé du pied de page 1"/>
          <p:cNvSpPr>
            <a:spLocks noGrp="1"/>
          </p:cNvSpPr>
          <p:nvPr>
            <p:ph type="ftr" sz="quarter" idx="11"/>
          </p:nvPr>
        </p:nvSpPr>
        <p:spPr/>
        <p:txBody>
          <a:bodyPr/>
          <a:lstStyle/>
          <a:p>
            <a:pPr>
              <a:defRPr/>
            </a:pPr>
            <a:r>
              <a:rPr lang="fr-FR" altLang="fr-FR" smtClean="0"/>
              <a:t>Journée CEGEP juin 2024</a:t>
            </a:r>
            <a:endParaRPr lang="fr-FR" altLang="fr-F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24578" name="Rectangle 2"/>
          <p:cNvSpPr>
            <a:spLocks noGrp="1" noChangeArrowheads="1"/>
          </p:cNvSpPr>
          <p:nvPr>
            <p:ph type="title"/>
          </p:nvPr>
        </p:nvSpPr>
        <p:spPr>
          <a:xfrm>
            <a:off x="0" y="0"/>
            <a:ext cx="8316913" cy="915988"/>
          </a:xfrm>
        </p:spPr>
        <p:txBody>
          <a:bodyPr/>
          <a:lstStyle/>
          <a:p>
            <a:pPr eaLnBrk="1" hangingPunct="1"/>
            <a:r>
              <a:rPr lang="fr-FR" altLang="fr-FR" sz="3600">
                <a:solidFill>
                  <a:srgbClr val="FF0000"/>
                </a:solidFill>
              </a:rPr>
              <a:t>1859-1869: La spectroscopie mature</a:t>
            </a:r>
          </a:p>
        </p:txBody>
      </p:sp>
      <p:sp>
        <p:nvSpPr>
          <p:cNvPr id="24579" name="Rectangle 1"/>
          <p:cNvSpPr>
            <a:spLocks noChangeArrowheads="1"/>
          </p:cNvSpPr>
          <p:nvPr/>
        </p:nvSpPr>
        <p:spPr bwMode="auto">
          <a:xfrm>
            <a:off x="244475" y="5157788"/>
            <a:ext cx="8642350"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chemeClr val="accent2"/>
                </a:solidFill>
              </a:rPr>
              <a:t>En comparant les spectres de gaz chauffés en laboratoire à celui du soleil Gustav Kirchhoff (1824-1887) et Robert Wilhelm Bunsen (1811-1899) en déduisent la composition chimique du soleil, rien de moins! </a:t>
            </a:r>
          </a:p>
        </p:txBody>
      </p:sp>
      <p:pic>
        <p:nvPicPr>
          <p:cNvPr id="24580"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19275" y="908050"/>
            <a:ext cx="54165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153403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43010" name="Rectangle 2"/>
          <p:cNvSpPr>
            <a:spLocks noGrp="1" noChangeArrowheads="1"/>
          </p:cNvSpPr>
          <p:nvPr>
            <p:ph type="title"/>
          </p:nvPr>
        </p:nvSpPr>
        <p:spPr>
          <a:xfrm>
            <a:off x="0" y="0"/>
            <a:ext cx="6410325" cy="915988"/>
          </a:xfrm>
        </p:spPr>
        <p:txBody>
          <a:bodyPr/>
          <a:lstStyle/>
          <a:p>
            <a:pPr eaLnBrk="1" hangingPunct="1"/>
            <a:r>
              <a:rPr lang="fr-FR" altLang="fr-FR" sz="3600">
                <a:solidFill>
                  <a:srgbClr val="FF0000"/>
                </a:solidFill>
              </a:rPr>
              <a:t>1868: Découverte de l’Helium</a:t>
            </a:r>
          </a:p>
        </p:txBody>
      </p:sp>
      <p:sp>
        <p:nvSpPr>
          <p:cNvPr id="43011" name="Rectangle 1"/>
          <p:cNvSpPr>
            <a:spLocks noChangeArrowheads="1"/>
          </p:cNvSpPr>
          <p:nvPr/>
        </p:nvSpPr>
        <p:spPr bwMode="auto">
          <a:xfrm>
            <a:off x="250825" y="908050"/>
            <a:ext cx="86423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chemeClr val="accent2"/>
                </a:solidFill>
              </a:rPr>
              <a:t>Éclipse du 18 août 1968. J. Norman Lockyer et Jules Janssen observent une raie spectrale dans le spectre d’une protubérance, qui ne correspond à aucune raie spectrale d’aucun élément chimique connu.</a:t>
            </a:r>
          </a:p>
        </p:txBody>
      </p:sp>
      <p:pic>
        <p:nvPicPr>
          <p:cNvPr id="43012"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989138"/>
            <a:ext cx="3797300"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Rectangle 3"/>
          <p:cNvSpPr>
            <a:spLocks noChangeArrowheads="1"/>
          </p:cNvSpPr>
          <p:nvPr/>
        </p:nvSpPr>
        <p:spPr bwMode="auto">
          <a:xfrm>
            <a:off x="4511675" y="2070100"/>
            <a:ext cx="4572000" cy="4154488"/>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chemeClr val="accent2"/>
                </a:solidFill>
              </a:rPr>
              <a:t>Lockyer propose qu’il s’agit d’un nouvel élément chimique, jusque là inconnu sur Terre, qu’il nomme </a:t>
            </a:r>
            <a:r>
              <a:rPr lang="fr-FR" altLang="fr-FR" sz="2000" b="1">
                <a:solidFill>
                  <a:schemeClr val="accent2"/>
                </a:solidFill>
              </a:rPr>
              <a:t>Helium</a:t>
            </a:r>
            <a:r>
              <a:rPr lang="fr-FR" altLang="fr-FR" sz="2000">
                <a:solidFill>
                  <a:schemeClr val="accent2"/>
                </a:solidFill>
              </a:rPr>
              <a:t> ( </a:t>
            </a:r>
            <a:r>
              <a:rPr lang="fr-FR" altLang="fr-FR" sz="2000" i="1">
                <a:solidFill>
                  <a:schemeClr val="accent2"/>
                </a:solidFill>
              </a:rPr>
              <a:t>Helios</a:t>
            </a:r>
            <a:r>
              <a:rPr lang="fr-FR" altLang="fr-FR" sz="2000">
                <a:solidFill>
                  <a:schemeClr val="accent2"/>
                </a:solidFill>
              </a:rPr>
              <a:t>, dieu grec du soleil )</a:t>
            </a:r>
            <a:r>
              <a:rPr lang="fr-FR" altLang="fr-FR" sz="2400">
                <a:solidFill>
                  <a:schemeClr val="accent2"/>
                </a:solidFill>
              </a:rPr>
              <a:t>.</a:t>
            </a:r>
          </a:p>
          <a:p>
            <a:pPr>
              <a:spcBef>
                <a:spcPct val="0"/>
              </a:spcBef>
              <a:buFontTx/>
              <a:buNone/>
            </a:pPr>
            <a:endParaRPr lang="fr-FR" altLang="fr-FR" sz="2400">
              <a:solidFill>
                <a:schemeClr val="accent2"/>
              </a:solidFill>
            </a:endParaRPr>
          </a:p>
          <a:p>
            <a:pPr>
              <a:spcBef>
                <a:spcPct val="0"/>
              </a:spcBef>
              <a:buFontTx/>
              <a:buNone/>
            </a:pPr>
            <a:endParaRPr lang="fr-FR" altLang="fr-FR" sz="2400">
              <a:solidFill>
                <a:schemeClr val="accent2"/>
              </a:solidFill>
            </a:endParaRPr>
          </a:p>
          <a:p>
            <a:pPr>
              <a:spcBef>
                <a:spcPct val="0"/>
              </a:spcBef>
              <a:buFontTx/>
              <a:buNone/>
            </a:pPr>
            <a:endParaRPr lang="fr-FR" altLang="fr-FR" sz="2400">
              <a:solidFill>
                <a:schemeClr val="accent2"/>
              </a:solidFill>
            </a:endParaRPr>
          </a:p>
          <a:p>
            <a:pPr>
              <a:spcBef>
                <a:spcPct val="0"/>
              </a:spcBef>
              <a:buFontTx/>
              <a:buNone/>
            </a:pPr>
            <a:endParaRPr lang="fr-FR" altLang="fr-FR" sz="2400">
              <a:solidFill>
                <a:schemeClr val="accent2"/>
              </a:solidFill>
            </a:endParaRPr>
          </a:p>
          <a:p>
            <a:pPr>
              <a:spcBef>
                <a:spcPct val="0"/>
              </a:spcBef>
              <a:buFontTx/>
              <a:buNone/>
            </a:pPr>
            <a:endParaRPr lang="fr-FR" altLang="fr-FR" sz="2400">
              <a:solidFill>
                <a:schemeClr val="accent2"/>
              </a:solidFill>
            </a:endParaRPr>
          </a:p>
          <a:p>
            <a:pPr>
              <a:spcBef>
                <a:spcPct val="0"/>
              </a:spcBef>
              <a:buFontTx/>
              <a:buNone/>
            </a:pPr>
            <a:endParaRPr lang="fr-FR" altLang="fr-FR" sz="2000">
              <a:solidFill>
                <a:srgbClr val="FF0000"/>
              </a:solidFill>
            </a:endParaRPr>
          </a:p>
          <a:p>
            <a:pPr algn="ctr">
              <a:spcBef>
                <a:spcPct val="0"/>
              </a:spcBef>
              <a:buFontTx/>
              <a:buNone/>
            </a:pPr>
            <a:r>
              <a:rPr lang="fr-FR" altLang="fr-FR" sz="2000" b="1">
                <a:solidFill>
                  <a:srgbClr val="FF0000"/>
                </a:solidFill>
              </a:rPr>
              <a:t>L’Hélium ne fut isolé et identifié en laboratoire qu’en 1895.</a:t>
            </a:r>
          </a:p>
        </p:txBody>
      </p:sp>
      <p:pic>
        <p:nvPicPr>
          <p:cNvPr id="43014" name="Picture 9" descr="janss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0288" y="3644900"/>
            <a:ext cx="8953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Rectangle 4"/>
          <p:cNvSpPr>
            <a:spLocks noChangeArrowheads="1"/>
          </p:cNvSpPr>
          <p:nvPr/>
        </p:nvSpPr>
        <p:spPr bwMode="auto">
          <a:xfrm>
            <a:off x="7092950" y="4508500"/>
            <a:ext cx="15398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fr-FR" altLang="fr-FR" sz="1600">
                <a:solidFill>
                  <a:schemeClr val="accent2"/>
                </a:solidFill>
              </a:rPr>
              <a:t>Jules Janssen </a:t>
            </a:r>
          </a:p>
          <a:p>
            <a:pPr algn="ctr">
              <a:spcBef>
                <a:spcPct val="0"/>
              </a:spcBef>
              <a:buFontTx/>
              <a:buNone/>
            </a:pPr>
            <a:r>
              <a:rPr lang="fr-FR" altLang="fr-FR" sz="1600">
                <a:solidFill>
                  <a:schemeClr val="accent2"/>
                </a:solidFill>
              </a:rPr>
              <a:t>(1824-1907)</a:t>
            </a:r>
            <a:endParaRPr lang="fr-FR" altLang="fr-FR" sz="1600"/>
          </a:p>
        </p:txBody>
      </p:sp>
      <p:sp>
        <p:nvSpPr>
          <p:cNvPr id="43016" name="Rectangle 5"/>
          <p:cNvSpPr>
            <a:spLocks noChangeArrowheads="1"/>
          </p:cNvSpPr>
          <p:nvPr/>
        </p:nvSpPr>
        <p:spPr bwMode="auto">
          <a:xfrm>
            <a:off x="4699000" y="4540250"/>
            <a:ext cx="19653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fr-FR" altLang="fr-FR" sz="1600">
                <a:solidFill>
                  <a:schemeClr val="accent2"/>
                </a:solidFill>
              </a:rPr>
              <a:t>J. Norman Lockyer </a:t>
            </a:r>
          </a:p>
          <a:p>
            <a:pPr algn="ctr">
              <a:spcBef>
                <a:spcPct val="0"/>
              </a:spcBef>
              <a:buFontTx/>
              <a:buNone/>
            </a:pPr>
            <a:r>
              <a:rPr lang="fr-FR" altLang="fr-FR" sz="1600">
                <a:solidFill>
                  <a:schemeClr val="accent2"/>
                </a:solidFill>
              </a:rPr>
              <a:t>(1836-1920)</a:t>
            </a:r>
            <a:endParaRPr lang="fr-FR" altLang="fr-FR" sz="1600"/>
          </a:p>
        </p:txBody>
      </p:sp>
      <p:pic>
        <p:nvPicPr>
          <p:cNvPr id="43017" name="Picture 6" descr="locky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6213" y="3644900"/>
            <a:ext cx="8953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Espace réservé du pied de page 4"/>
          <p:cNvSpPr>
            <a:spLocks noGrp="1"/>
          </p:cNvSpPr>
          <p:nvPr>
            <p:ph type="ftr" sz="quarter" idx="11"/>
          </p:nvPr>
        </p:nvSpPr>
        <p:spPr>
          <a:noFill/>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1400" smtClean="0"/>
              <a:t>Journée CEGEP juin 2024</a:t>
            </a:r>
            <a:endParaRPr lang="fr-FR" altLang="fr-FR" sz="1400"/>
          </a:p>
        </p:txBody>
      </p:sp>
      <p:sp>
        <p:nvSpPr>
          <p:cNvPr id="45058" name="Rectangle 2"/>
          <p:cNvSpPr>
            <a:spLocks noGrp="1" noChangeArrowheads="1"/>
          </p:cNvSpPr>
          <p:nvPr>
            <p:ph type="title"/>
          </p:nvPr>
        </p:nvSpPr>
        <p:spPr>
          <a:xfrm>
            <a:off x="0" y="0"/>
            <a:ext cx="8893175" cy="765175"/>
          </a:xfrm>
        </p:spPr>
        <p:txBody>
          <a:bodyPr/>
          <a:lstStyle/>
          <a:p>
            <a:pPr eaLnBrk="1" hangingPunct="1"/>
            <a:r>
              <a:rPr lang="fr-FR" altLang="fr-FR" sz="3600">
                <a:solidFill>
                  <a:srgbClr val="FF0000"/>
                </a:solidFill>
              </a:rPr>
              <a:t>1869: Découverte du coronium</a:t>
            </a:r>
          </a:p>
        </p:txBody>
      </p:sp>
      <p:pic>
        <p:nvPicPr>
          <p:cNvPr id="45059"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049463"/>
            <a:ext cx="5816600" cy="336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angle 3"/>
          <p:cNvSpPr>
            <a:spLocks noChangeArrowheads="1"/>
          </p:cNvSpPr>
          <p:nvPr/>
        </p:nvSpPr>
        <p:spPr bwMode="auto">
          <a:xfrm>
            <a:off x="250825" y="998538"/>
            <a:ext cx="86423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chemeClr val="accent2"/>
                </a:solidFill>
              </a:rPr>
              <a:t>Éclipse du 7 août 1969. Charles Young (1834-1908) et William Harkness (1837-1903) observent une raie spectrale dans le spectre de la couronne, qui ne correspond à aucune raies spectrale d’un élément chimique connu.</a:t>
            </a:r>
          </a:p>
        </p:txBody>
      </p:sp>
      <p:sp>
        <p:nvSpPr>
          <p:cNvPr id="45061" name="Rectangle 4"/>
          <p:cNvSpPr>
            <a:spLocks noChangeArrowheads="1"/>
          </p:cNvSpPr>
          <p:nvPr/>
        </p:nvSpPr>
        <p:spPr bwMode="auto">
          <a:xfrm>
            <a:off x="250825" y="5457825"/>
            <a:ext cx="86423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fr-FR" altLang="fr-FR" sz="2000">
                <a:solidFill>
                  <a:schemeClr val="accent2"/>
                </a:solidFill>
              </a:rPr>
              <a:t>Young propose qu’il s’agit d’un nouvel élément chimique, jusque là inconnu sur Terre, qu’il nomme </a:t>
            </a:r>
            <a:r>
              <a:rPr lang="fr-FR" altLang="fr-FR" sz="2000" b="1">
                <a:solidFill>
                  <a:schemeClr val="accent2"/>
                </a:solidFill>
              </a:rPr>
              <a:t>Coronium.</a:t>
            </a:r>
            <a:endParaRPr lang="fr-FR" altLang="fr-FR" sz="2000">
              <a:solidFill>
                <a:schemeClr val="accent2"/>
              </a:solidFill>
            </a:endParaRPr>
          </a:p>
        </p:txBody>
      </p:sp>
      <p:pic>
        <p:nvPicPr>
          <p:cNvPr id="45062" name="Picture 5" descr="you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59650" y="2600325"/>
            <a:ext cx="1135063"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Rectangle 5"/>
          <p:cNvSpPr>
            <a:spLocks noChangeArrowheads="1"/>
          </p:cNvSpPr>
          <p:nvPr/>
        </p:nvSpPr>
        <p:spPr bwMode="auto">
          <a:xfrm>
            <a:off x="7140575" y="3729038"/>
            <a:ext cx="15748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fr-FR" altLang="fr-FR" sz="1600">
                <a:solidFill>
                  <a:schemeClr val="accent2"/>
                </a:solidFill>
              </a:rPr>
              <a:t>Charles Young </a:t>
            </a:r>
          </a:p>
          <a:p>
            <a:pPr algn="ctr">
              <a:spcBef>
                <a:spcPct val="0"/>
              </a:spcBef>
              <a:buFontTx/>
              <a:buNone/>
            </a:pPr>
            <a:r>
              <a:rPr lang="fr-FR" altLang="fr-FR" sz="1600">
                <a:solidFill>
                  <a:schemeClr val="accent2"/>
                </a:solidFill>
              </a:rPr>
              <a:t>(1834-1908)</a:t>
            </a:r>
            <a:endParaRPr lang="fr-FR" altLang="fr-FR" sz="160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Arial"/>
        <a:ea typeface="ＭＳ Ｐゴシック"/>
        <a:cs typeface=""/>
      </a:majorFont>
      <a:minorFont>
        <a:latin typeface="Arial"/>
        <a:ea typeface="ＭＳ Ｐゴシック"/>
        <a:cs typeface=""/>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fr-FR" sz="2400" b="0" i="0"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altLang="fr-FR" sz="2400" b="0" i="0"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80679</TotalTime>
  <Words>2822</Words>
  <Application>Microsoft Macintosh PowerPoint</Application>
  <PresentationFormat>Présentation à l'écran (4:3)</PresentationFormat>
  <Paragraphs>479</Paragraphs>
  <Slides>64</Slides>
  <Notes>63</Notes>
  <HiddenSlides>0</HiddenSlides>
  <MMClips>6</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64</vt:i4>
      </vt:variant>
    </vt:vector>
  </HeadingPairs>
  <TitlesOfParts>
    <vt:vector size="70" baseType="lpstr">
      <vt:lpstr>Calibri</vt:lpstr>
      <vt:lpstr>ＭＳ Ｐゴシック</vt:lpstr>
      <vt:lpstr>Times</vt:lpstr>
      <vt:lpstr>Times New Roman</vt:lpstr>
      <vt:lpstr>Arial</vt:lpstr>
      <vt:lpstr>Nouvelle présentation</vt:lpstr>
      <vt:lpstr>Éclipses solaires et chauffage coronal   Paul Charbonneau  Département de Physique, Université de Montréal       Les grandes conférences de l’IReX 2024</vt:lpstr>
      <vt:lpstr>La couronne solaire</vt:lpstr>
      <vt:lpstr>De l’antiquité au Moyen Âge</vt:lpstr>
      <vt:lpstr>L’ère télescopique</vt:lpstr>
      <vt:lpstr>1845-1851: La photographie du soleil</vt:lpstr>
      <vt:lpstr>1817: La spectroscopie du soleil</vt:lpstr>
      <vt:lpstr>1859-1869: La spectroscopie mature</vt:lpstr>
      <vt:lpstr>1868: Découverte de l’Helium</vt:lpstr>
      <vt:lpstr>1869: Découverte du coronium</vt:lpstr>
      <vt:lpstr>1931: Le coronographe</vt:lpstr>
      <vt:lpstr>1931: Le coronographe</vt:lpstr>
      <vt:lpstr>Présentation PowerPoint</vt:lpstr>
      <vt:lpstr>Présentation PowerPoint</vt:lpstr>
      <vt:lpstr>1941: La température de la couronne</vt:lpstr>
      <vt:lpstr>Structure de la couronne « moyenne »</vt:lpstr>
      <vt:lpstr>Le vent solaire : 1958</vt:lpstr>
      <vt:lpstr>Le vent solaire : aujourd’hui</vt:lpstr>
      <vt:lpstr>Le champ magnétique du soleil</vt:lpstr>
      <vt:lpstr>Le vent solaire (2)</vt:lpstr>
      <vt:lpstr>Le « plasma-beta »</vt:lpstr>
      <vt:lpstr>Confinement magnétique du plasma coronal</vt:lpstr>
      <vt:lpstr>Structurée par le magnétisme </vt:lpstr>
      <vt:lpstr>Le vent solaire (2)</vt:lpstr>
      <vt:lpstr>Deux couronnes solaires ! </vt:lpstr>
      <vt:lpstr>Le mystère du chauffage coronal</vt:lpstr>
      <vt:lpstr>Pourquoi si difficile (1)  ?</vt:lpstr>
      <vt:lpstr>Pourquoi si difficile (2) ? </vt:lpstr>
      <vt:lpstr>Pourquoi si difficile (3) ? </vt:lpstr>
      <vt:lpstr>Présentation PowerPoint</vt:lpstr>
      <vt:lpstr>Parker Solar Probe: 2018-</vt:lpstr>
      <vt:lpstr>Présentation PowerPoint</vt:lpstr>
      <vt:lpstr>Présentation PowerPoint</vt:lpstr>
      <vt:lpstr>Solar Orbiter: 2020-</vt:lpstr>
      <vt:lpstr>Solar Orbiter: 2020-</vt:lpstr>
      <vt:lpstr>Présentation PowerPoint</vt:lpstr>
      <vt:lpstr>La couronne solaire</vt:lpstr>
      <vt:lpstr>Présentation PowerPoint</vt:lpstr>
      <vt:lpstr>Expéditions éclipses</vt:lpstr>
      <vt:lpstr>1946: Naissance de l’astronomie spatiale</vt:lpstr>
      <vt:lpstr>SkyLab: 1973-1974</vt:lpstr>
      <vt:lpstr>SkyLab: 1973-1974</vt:lpstr>
      <vt:lpstr>Solar Maximum Mission: 1980-1989</vt:lpstr>
      <vt:lpstr>Présentation PowerPoint</vt:lpstr>
      <vt:lpstr>La couronne solaire</vt:lpstr>
      <vt:lpstr>Variations avec le cycle</vt:lpstr>
      <vt:lpstr>Les éruptions solaires</vt:lpstr>
      <vt:lpstr>1859: Une éruption solaire</vt:lpstr>
      <vt:lpstr>1860: Une éjection coronale ? </vt:lpstr>
      <vt:lpstr>Solar and Heliospheric Observatory : 1995-</vt:lpstr>
      <vt:lpstr>Magnétosphères planétaires (2)</vt:lpstr>
      <vt:lpstr>Le minimum à retenir de cette présentation</vt:lpstr>
      <vt:lpstr>FIN  </vt:lpstr>
      <vt:lpstr>Présentation PowerPoint</vt:lpstr>
      <vt:lpstr>Magnétosphères planétaires (1)</vt:lpstr>
      <vt:lpstr>Ulysses: 1990-2009</vt:lpstr>
      <vt:lpstr>Hinode: 2006-</vt:lpstr>
      <vt:lpstr>Solar Dynamics Observatory (SDO): 2010-</vt:lpstr>
      <vt:lpstr>Solar Maximum Mission: 1980-1989</vt:lpstr>
      <vt:lpstr>Yohkoh: 1991-2001</vt:lpstr>
      <vt:lpstr>L’émission aurorale</vt:lpstr>
      <vt:lpstr>1899: Soleil et aurores boréales</vt:lpstr>
      <vt:lpstr>Ressources Web</vt:lpstr>
      <vt:lpstr>Le vent solaire : 1951</vt:lpstr>
      <vt:lpstr>1919: confirmation de la relativité générale</vt:lpstr>
    </vt:vector>
  </TitlesOfParts>
  <Company>Paul Charbonneau</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Paul Charbonneau</dc:creator>
  <cp:lastModifiedBy>Utilisateur de Microsoft Office</cp:lastModifiedBy>
  <cp:revision>320</cp:revision>
  <dcterms:created xsi:type="dcterms:W3CDTF">2008-09-06T15:24:53Z</dcterms:created>
  <dcterms:modified xsi:type="dcterms:W3CDTF">2024-06-14T12:37:14Z</dcterms:modified>
</cp:coreProperties>
</file>