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mpeg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594" r:id="rId2"/>
    <p:sldId id="649" r:id="rId3"/>
    <p:sldId id="625" r:id="rId4"/>
    <p:sldId id="650" r:id="rId5"/>
    <p:sldId id="651" r:id="rId6"/>
    <p:sldId id="653" r:id="rId7"/>
    <p:sldId id="654" r:id="rId8"/>
    <p:sldId id="658" r:id="rId9"/>
    <p:sldId id="655" r:id="rId10"/>
    <p:sldId id="547" r:id="rId11"/>
    <p:sldId id="457" r:id="rId12"/>
    <p:sldId id="638" r:id="rId13"/>
    <p:sldId id="659" r:id="rId14"/>
    <p:sldId id="640" r:id="rId15"/>
    <p:sldId id="610" r:id="rId16"/>
    <p:sldId id="642" r:id="rId17"/>
    <p:sldId id="641" r:id="rId18"/>
    <p:sldId id="646" r:id="rId19"/>
    <p:sldId id="647" r:id="rId20"/>
    <p:sldId id="639" r:id="rId21"/>
    <p:sldId id="657" r:id="rId22"/>
    <p:sldId id="660" r:id="rId23"/>
    <p:sldId id="656" r:id="rId24"/>
    <p:sldId id="635" r:id="rId25"/>
    <p:sldId id="596" r:id="rId26"/>
    <p:sldId id="661" r:id="rId27"/>
    <p:sldId id="644" r:id="rId28"/>
    <p:sldId id="643" r:id="rId29"/>
    <p:sldId id="566" r:id="rId30"/>
    <p:sldId id="645" r:id="rId31"/>
    <p:sldId id="648" r:id="rId32"/>
    <p:sldId id="555" r:id="rId33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 baseline="300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 baseline="300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 baseline="300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 baseline="300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0E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5885"/>
    <p:restoredTop sz="86386"/>
  </p:normalViewPr>
  <p:slideViewPr>
    <p:cSldViewPr>
      <p:cViewPr>
        <p:scale>
          <a:sx n="100" d="100"/>
          <a:sy n="100" d="100"/>
        </p:scale>
        <p:origin x="40" y="-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BDDA245-5097-9A4F-A061-764E65E11587}" type="datetimeFigureOut">
              <a:rPr lang="fr-FR" altLang="fr-FR"/>
              <a:pPr>
                <a:defRPr/>
              </a:pPr>
              <a:t>28/02/2021</a:t>
            </a:fld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FDBA06E-7E29-B944-9778-313EA2DA6EE9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543397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pPr>
              <a:defRPr/>
            </a:pPr>
            <a:fld id="{A16BE5A6-195A-4E42-9BCF-49CD9EEF5FA3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518219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60B5B7C-0A0F-514E-8D86-9155DB9F25B4}" type="slidenum">
              <a:rPr lang="fr-FR" altLang="fr-FR" sz="1200" baseline="0"/>
              <a:pPr/>
              <a:t>1</a:t>
            </a:fld>
            <a:endParaRPr lang="fr-FR" altLang="fr-FR" sz="1200" baseline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8985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761C963-E2C8-BB42-ABDD-D50DFF98F117}" type="slidenum">
              <a:rPr lang="fr-FR" altLang="fr-FR" sz="1200" baseline="0"/>
              <a:pPr/>
              <a:t>10</a:t>
            </a:fld>
            <a:endParaRPr lang="fr-FR" altLang="fr-FR" sz="1200" baseline="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340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4DBE109-3787-B14E-B791-D730BF0DBA85}" type="slidenum">
              <a:rPr lang="fr-FR" altLang="fr-FR" sz="1200" baseline="0"/>
              <a:pPr/>
              <a:t>11</a:t>
            </a:fld>
            <a:endParaRPr lang="fr-FR" altLang="fr-FR" sz="1200" baseline="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2374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B9393EC-2B40-E149-A1AA-671610A3806B}" type="slidenum">
              <a:rPr lang="fr-FR" altLang="fr-FR" sz="1200" baseline="0"/>
              <a:pPr/>
              <a:t>12</a:t>
            </a:fld>
            <a:endParaRPr lang="fr-FR" altLang="fr-FR" sz="1200" baseline="0"/>
          </a:p>
        </p:txBody>
      </p:sp>
      <p:sp>
        <p:nvSpPr>
          <p:cNvPr id="450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5029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2E43639-FE6D-3D48-8A0A-40DFFA1A71F8}" type="slidenum">
              <a:rPr lang="fr-FR" altLang="fr-FR" sz="1200" baseline="0"/>
              <a:pPr/>
              <a:t>13</a:t>
            </a:fld>
            <a:endParaRPr lang="fr-FR" altLang="fr-FR" sz="1200" baseline="0"/>
          </a:p>
        </p:txBody>
      </p:sp>
      <p:sp>
        <p:nvSpPr>
          <p:cNvPr id="368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3409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C8C077F-744B-3E42-B53C-5A633EE64BDE}" type="slidenum">
              <a:rPr lang="fr-FR" altLang="fr-FR" sz="1200" baseline="0"/>
              <a:pPr/>
              <a:t>14</a:t>
            </a:fld>
            <a:endParaRPr lang="fr-FR" altLang="fr-FR" sz="1200" baseline="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9687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C44C951-4431-E246-B611-5FA0F85680E4}" type="slidenum">
              <a:rPr lang="fr-FR" altLang="fr-FR" sz="1200" baseline="0"/>
              <a:pPr/>
              <a:t>15</a:t>
            </a:fld>
            <a:endParaRPr lang="fr-FR" altLang="fr-FR" sz="1200" baseline="0"/>
          </a:p>
        </p:txBody>
      </p:sp>
      <p:sp>
        <p:nvSpPr>
          <p:cNvPr id="737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0044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CCBED5D-C46C-7548-9C49-13A4EADBB13D}" type="slidenum">
              <a:rPr lang="fr-FR" altLang="fr-FR" sz="1200" baseline="0"/>
              <a:pPr/>
              <a:t>16</a:t>
            </a:fld>
            <a:endParaRPr lang="fr-FR" altLang="fr-FR" sz="1200" baseline="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1270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654BFFB-30AD-2A4D-9F62-EBDBBFFF8AEC}" type="slidenum">
              <a:rPr lang="fr-FR" altLang="fr-FR" sz="1200" baseline="0"/>
              <a:pPr/>
              <a:t>17</a:t>
            </a:fld>
            <a:endParaRPr lang="fr-FR" altLang="fr-FR" sz="1200" baseline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27532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6E00680-A840-4548-A7EB-2515FC9AB558}" type="slidenum">
              <a:rPr lang="fr-FR" altLang="fr-FR" sz="1200" baseline="0"/>
              <a:pPr/>
              <a:t>18</a:t>
            </a:fld>
            <a:endParaRPr lang="fr-FR" altLang="fr-FR" sz="1200" baseline="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7379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01F45CE-B42B-2646-8CCD-0D1C941A99A4}" type="slidenum">
              <a:rPr lang="fr-FR" altLang="fr-FR" sz="1200" baseline="0"/>
              <a:pPr/>
              <a:t>19</a:t>
            </a:fld>
            <a:endParaRPr lang="fr-FR" altLang="fr-FR" sz="1200" baseline="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2651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E10F524-9DCF-7240-B091-CEFDAE2789A3}" type="slidenum">
              <a:rPr lang="fr-FR" altLang="fr-FR" sz="1200" baseline="0"/>
              <a:pPr/>
              <a:t>2</a:t>
            </a:fld>
            <a:endParaRPr lang="fr-FR" altLang="fr-FR" sz="1200" baseline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65886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61CC76C-24A0-4647-913B-D95F59519868}" type="slidenum">
              <a:rPr lang="fr-FR" altLang="fr-FR" sz="1200" baseline="0"/>
              <a:pPr/>
              <a:t>20</a:t>
            </a:fld>
            <a:endParaRPr lang="fr-FR" altLang="fr-FR" sz="1200" baseline="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825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652C51B-4DE6-DC4C-A022-CD1B5A92BFC4}" type="slidenum">
              <a:rPr lang="fr-FR" altLang="fr-FR" sz="1200" baseline="0"/>
              <a:pPr/>
              <a:t>21</a:t>
            </a:fld>
            <a:endParaRPr lang="fr-FR" altLang="fr-FR" sz="1200" baseline="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6504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DA2FEAA-F6E8-6F4F-90C7-0905D5D7DDC8}" type="slidenum">
              <a:rPr lang="fr-FR" altLang="fr-FR" sz="1200" baseline="0"/>
              <a:pPr/>
              <a:t>22</a:t>
            </a:fld>
            <a:endParaRPr lang="fr-FR" altLang="fr-FR" sz="1200" baseline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3827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44532E8-911F-854D-8AAE-9B56EF925510}" type="slidenum">
              <a:rPr lang="fr-FR" altLang="fr-FR" sz="1200" baseline="0"/>
              <a:pPr/>
              <a:t>23</a:t>
            </a:fld>
            <a:endParaRPr lang="fr-FR" altLang="fr-FR" sz="1200" baseline="0"/>
          </a:p>
        </p:txBody>
      </p:sp>
      <p:sp>
        <p:nvSpPr>
          <p:cNvPr id="757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44244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44532E8-911F-854D-8AAE-9B56EF925510}" type="slidenum">
              <a:rPr lang="fr-FR" altLang="fr-FR" sz="1200" baseline="0"/>
              <a:pPr/>
              <a:t>24</a:t>
            </a:fld>
            <a:endParaRPr lang="fr-FR" altLang="fr-FR" sz="1200" baseline="0"/>
          </a:p>
        </p:txBody>
      </p:sp>
      <p:sp>
        <p:nvSpPr>
          <p:cNvPr id="757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30527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5752685-4453-6D45-AFC0-AB833E025A19}" type="slidenum">
              <a:rPr lang="fr-FR" altLang="fr-FR" sz="1200" baseline="0"/>
              <a:pPr/>
              <a:t>25</a:t>
            </a:fld>
            <a:endParaRPr lang="fr-FR" altLang="fr-FR" sz="1200" baseline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39995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761C963-E2C8-BB42-ABDD-D50DFF98F117}" type="slidenum">
              <a:rPr lang="fr-FR" altLang="fr-FR" sz="1200" baseline="0"/>
              <a:pPr/>
              <a:t>26</a:t>
            </a:fld>
            <a:endParaRPr lang="fr-FR" altLang="fr-FR" sz="1200" baseline="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1084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44762EC-016F-F944-923E-6BB02263FA61}" type="slidenum">
              <a:rPr lang="fr-FR" altLang="fr-FR" sz="1200" baseline="0"/>
              <a:pPr/>
              <a:t>27</a:t>
            </a:fld>
            <a:endParaRPr lang="fr-FR" altLang="fr-FR" sz="1200" baseline="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57395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475FBF8-44DA-E243-A47C-8676C5F717FD}" type="slidenum">
              <a:rPr lang="fr-FR" altLang="fr-FR" sz="1200" baseline="0"/>
              <a:pPr/>
              <a:t>28</a:t>
            </a:fld>
            <a:endParaRPr lang="fr-FR" altLang="fr-FR" sz="1200" baseline="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69080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2BBB41D-E95C-6241-AD39-F814C25F618E}" type="slidenum">
              <a:rPr lang="fr-FR" altLang="fr-FR" sz="1200" baseline="0"/>
              <a:pPr/>
              <a:t>29</a:t>
            </a:fld>
            <a:endParaRPr lang="fr-FR" altLang="fr-FR" sz="1200" baseline="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1839208-B50F-D244-9095-DDB5F48F5BF6}" type="slidenum">
              <a:rPr lang="fr-FR" altLang="fr-FR" sz="1200" baseline="0"/>
              <a:pPr/>
              <a:t>3</a:t>
            </a:fld>
            <a:endParaRPr lang="fr-FR" altLang="fr-FR" sz="1200" baseline="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8230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81DAB9E-549D-FB4C-A1E3-1768133C515A}" type="slidenum">
              <a:rPr lang="fr-FR" altLang="fr-FR" sz="1200" baseline="0"/>
              <a:pPr/>
              <a:t>30</a:t>
            </a:fld>
            <a:endParaRPr lang="fr-FR" altLang="fr-FR" sz="1200" baseline="0"/>
          </a:p>
        </p:txBody>
      </p:sp>
      <p:sp>
        <p:nvSpPr>
          <p:cNvPr id="532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64067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2E43639-FE6D-3D48-8A0A-40DFFA1A71F8}" type="slidenum">
              <a:rPr lang="fr-FR" altLang="fr-FR" sz="1200" baseline="0"/>
              <a:pPr/>
              <a:t>31</a:t>
            </a:fld>
            <a:endParaRPr lang="fr-FR" altLang="fr-FR" sz="1200" baseline="0"/>
          </a:p>
        </p:txBody>
      </p:sp>
      <p:sp>
        <p:nvSpPr>
          <p:cNvPr id="368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3964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CBA50B7-11EA-A142-AC22-A28CC4F2539B}" type="slidenum">
              <a:rPr lang="fr-FR" altLang="fr-FR" sz="1200" baseline="0"/>
              <a:pPr/>
              <a:t>32</a:t>
            </a:fld>
            <a:endParaRPr lang="fr-FR" altLang="fr-FR" sz="1200" baseline="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7887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761C963-E2C8-BB42-ABDD-D50DFF98F117}" type="slidenum">
              <a:rPr lang="fr-FR" altLang="fr-FR" sz="1200" baseline="0"/>
              <a:pPr/>
              <a:t>4</a:t>
            </a:fld>
            <a:endParaRPr lang="fr-FR" altLang="fr-FR" sz="1200" baseline="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934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30F430B-C52F-CA46-8E38-C68868BF129F}" type="slidenum">
              <a:rPr lang="fr-FR" altLang="fr-FR" sz="1200" baseline="0"/>
              <a:pPr/>
              <a:t>5</a:t>
            </a:fld>
            <a:endParaRPr lang="fr-FR" altLang="fr-FR" sz="1200" baseline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5538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620BD8A-4D64-1045-A91A-09CA046ABAE2}" type="slidenum">
              <a:rPr lang="fr-FR" altLang="fr-FR" sz="1200" baseline="0"/>
              <a:pPr/>
              <a:t>6</a:t>
            </a:fld>
            <a:endParaRPr lang="fr-FR" altLang="fr-FR" sz="1200" baseline="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99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44532E8-911F-854D-8AAE-9B56EF925510}" type="slidenum">
              <a:rPr lang="fr-FR" altLang="fr-FR" sz="1200" baseline="0"/>
              <a:pPr/>
              <a:t>7</a:t>
            </a:fld>
            <a:endParaRPr lang="fr-FR" altLang="fr-FR" sz="1200" baseline="0"/>
          </a:p>
        </p:txBody>
      </p:sp>
      <p:sp>
        <p:nvSpPr>
          <p:cNvPr id="757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3628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F4EF186-1A53-EF43-849B-5052BA3B8374}" type="slidenum">
              <a:rPr lang="fr-FR" altLang="fr-FR" sz="1200" baseline="0"/>
              <a:pPr/>
              <a:t>8</a:t>
            </a:fld>
            <a:endParaRPr lang="fr-FR" altLang="fr-FR" sz="1200" baseline="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884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44532E8-911F-854D-8AAE-9B56EF925510}" type="slidenum">
              <a:rPr lang="fr-FR" altLang="fr-FR" sz="1200" baseline="0"/>
              <a:pPr/>
              <a:t>9</a:t>
            </a:fld>
            <a:endParaRPr lang="fr-FR" altLang="fr-FR" sz="1200" baseline="0"/>
          </a:p>
        </p:txBody>
      </p:sp>
      <p:sp>
        <p:nvSpPr>
          <p:cNvPr id="757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0448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CA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IIAp-50, 04/03/21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0C9B0-3F42-684B-BC7B-46B9623CEC30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88617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IIAp-50, 04/03/21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36579-617F-074D-AAB0-855FE507E1CA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38016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IIAp-50, 04/03/21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057E7-BA4B-004C-B396-91809DDA5881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2365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IIAp-50, 04/03/21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3C84E-33A7-B643-B7E9-CE8369B8AAD2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78192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IIAp-50, 04/03/21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24810-2652-8045-9124-1E29F3342A45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9222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IIAp-50, 04/03/21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1C6BF-00D9-D148-8574-FF2C81CC4CE8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9647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IIAp-50, 04/03/21</a:t>
            </a: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D772D-5A7B-5947-A396-7F7C59FAC278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57789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IIAp-50, 04/03/21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3FC5F-5B31-CC42-A8A9-520D97CE911A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02330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IIAp-50, 04/03/21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1C226-F63C-3546-8A0C-428680C3F2E3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13250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IIAp-50, 04/03/21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183B2-CB2A-6E4C-92D4-93F83BB86903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56338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IIAp-50, 04/03/21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2A328-7D73-154A-BA74-C4F4EBBB76B4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4967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ea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ea typeface="ＭＳ Ｐゴシック" charset="0"/>
              </a:defRPr>
            </a:lvl1pPr>
          </a:lstStyle>
          <a:p>
            <a:pPr>
              <a:defRPr/>
            </a:pPr>
            <a:r>
              <a:rPr lang="nb-NO" smtClean="0"/>
              <a:t>IIAp-50, 04/03/21</a:t>
            </a: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pPr>
              <a:defRPr/>
            </a:pPr>
            <a:fld id="{8CFCCA1D-7326-C048-BF1D-70CC91F5C5C9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8.png"/><Relationship Id="rId1" Type="http://schemas.microsoft.com/office/2007/relationships/media" Target="../media/media1.mpeg"/><Relationship Id="rId2" Type="http://schemas.openxmlformats.org/officeDocument/2006/relationships/video" Target="../media/media1.m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jpeg"/><Relationship Id="rId20" Type="http://schemas.openxmlformats.org/officeDocument/2006/relationships/image" Target="../media/image53.jpeg"/><Relationship Id="rId21" Type="http://schemas.openxmlformats.org/officeDocument/2006/relationships/image" Target="../media/image54.jpeg"/><Relationship Id="rId22" Type="http://schemas.openxmlformats.org/officeDocument/2006/relationships/image" Target="../media/image55.jpeg"/><Relationship Id="rId23" Type="http://schemas.openxmlformats.org/officeDocument/2006/relationships/image" Target="../media/image56.jpeg"/><Relationship Id="rId24" Type="http://schemas.openxmlformats.org/officeDocument/2006/relationships/image" Target="../media/image57.jpeg"/><Relationship Id="rId10" Type="http://schemas.openxmlformats.org/officeDocument/2006/relationships/image" Target="../media/image43.jpeg"/><Relationship Id="rId11" Type="http://schemas.openxmlformats.org/officeDocument/2006/relationships/image" Target="../media/image44.jpeg"/><Relationship Id="rId12" Type="http://schemas.openxmlformats.org/officeDocument/2006/relationships/image" Target="../media/image45.jpeg"/><Relationship Id="rId13" Type="http://schemas.openxmlformats.org/officeDocument/2006/relationships/image" Target="../media/image46.jpeg"/><Relationship Id="rId14" Type="http://schemas.openxmlformats.org/officeDocument/2006/relationships/image" Target="../media/image47.jpeg"/><Relationship Id="rId15" Type="http://schemas.openxmlformats.org/officeDocument/2006/relationships/image" Target="../media/image48.jpeg"/><Relationship Id="rId16" Type="http://schemas.openxmlformats.org/officeDocument/2006/relationships/image" Target="../media/image49.jpeg"/><Relationship Id="rId17" Type="http://schemas.openxmlformats.org/officeDocument/2006/relationships/image" Target="../media/image50.jpeg"/><Relationship Id="rId18" Type="http://schemas.openxmlformats.org/officeDocument/2006/relationships/image" Target="../media/image51.jpeg"/><Relationship Id="rId19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7" Type="http://schemas.openxmlformats.org/officeDocument/2006/relationships/image" Target="../media/image40.jpeg"/><Relationship Id="rId8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1536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225881-BDA2-3A49-844E-F1EFE8116CB3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fr-FR" altLang="fr-FR" sz="140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04800"/>
            <a:ext cx="8640763" cy="1447800"/>
          </a:xfrm>
        </p:spPr>
        <p:txBody>
          <a:bodyPr/>
          <a:lstStyle/>
          <a:p>
            <a:pPr eaLnBrk="1" hangingPunct="1"/>
            <a:r>
              <a:rPr lang="fr-FR" altLang="fr-FR" sz="3200" b="1" dirty="0" smtClean="0">
                <a:solidFill>
                  <a:srgbClr val="F40E19"/>
                </a:solidFill>
              </a:rPr>
              <a:t>Solar and </a:t>
            </a:r>
            <a:r>
              <a:rPr lang="fr-FR" altLang="fr-FR" sz="3200" b="1" dirty="0" err="1" smtClean="0">
                <a:solidFill>
                  <a:srgbClr val="F40E19"/>
                </a:solidFill>
              </a:rPr>
              <a:t>stellar</a:t>
            </a:r>
            <a:r>
              <a:rPr lang="fr-FR" altLang="fr-FR" sz="3200" b="1" dirty="0" smtClean="0">
                <a:solidFill>
                  <a:srgbClr val="F40E19"/>
                </a:solidFill>
              </a:rPr>
              <a:t> dynamos : </a:t>
            </a:r>
            <a:br>
              <a:rPr lang="fr-FR" altLang="fr-FR" sz="3200" b="1" dirty="0" smtClean="0">
                <a:solidFill>
                  <a:srgbClr val="F40E19"/>
                </a:solidFill>
              </a:rPr>
            </a:br>
            <a:r>
              <a:rPr lang="fr-FR" altLang="fr-FR" sz="3200" b="1" dirty="0" smtClean="0">
                <a:solidFill>
                  <a:srgbClr val="F40E19"/>
                </a:solidFill>
              </a:rPr>
              <a:t>convergences and divergences</a:t>
            </a:r>
            <a:r>
              <a:rPr lang="fr-FR" altLang="fr-FR" sz="3200" dirty="0">
                <a:solidFill>
                  <a:schemeClr val="folHlink"/>
                </a:solidFill>
              </a:rPr>
              <a:t/>
            </a:r>
            <a:br>
              <a:rPr lang="fr-FR" altLang="fr-FR" sz="3200" dirty="0">
                <a:solidFill>
                  <a:schemeClr val="folHlink"/>
                </a:solidFill>
              </a:rPr>
            </a:br>
            <a:r>
              <a:rPr lang="fr-FR" altLang="fr-FR" sz="2400" dirty="0">
                <a:solidFill>
                  <a:schemeClr val="tx1"/>
                </a:solidFill>
              </a:rPr>
              <a:t>Paul Charbonneau</a:t>
            </a:r>
            <a:br>
              <a:rPr lang="fr-FR" altLang="fr-FR" sz="2400" dirty="0">
                <a:solidFill>
                  <a:schemeClr val="tx1"/>
                </a:solidFill>
              </a:rPr>
            </a:br>
            <a:r>
              <a:rPr lang="fr-FR" altLang="fr-FR" sz="2400" dirty="0">
                <a:solidFill>
                  <a:schemeClr val="tx1"/>
                </a:solidFill>
              </a:rPr>
              <a:t> Département de Physique, Université de Montréal</a:t>
            </a:r>
            <a:endParaRPr lang="fr-FR" altLang="fr-FR" dirty="0"/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303512"/>
            <a:ext cx="7772400" cy="21336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Times" charset="0"/>
              <a:buAutoNum type="arabicPeriod"/>
            </a:pPr>
            <a:r>
              <a:rPr lang="fr-FR" altLang="fr-FR" sz="2400" dirty="0" smtClean="0">
                <a:solidFill>
                  <a:schemeClr val="accent2"/>
                </a:solidFill>
              </a:rPr>
              <a:t>Induction and </a:t>
            </a:r>
            <a:r>
              <a:rPr lang="fr-FR" altLang="fr-FR" sz="2400" dirty="0" err="1" smtClean="0">
                <a:solidFill>
                  <a:schemeClr val="accent2"/>
                </a:solidFill>
              </a:rPr>
              <a:t>fluid</a:t>
            </a:r>
            <a:r>
              <a:rPr lang="fr-FR" altLang="fr-FR" sz="2400" dirty="0" smtClean="0">
                <a:solidFill>
                  <a:schemeClr val="accent2"/>
                </a:solidFill>
              </a:rPr>
              <a:t> dynamos </a:t>
            </a:r>
          </a:p>
          <a:p>
            <a:pPr marL="609600" indent="-609600" eaLnBrk="1" hangingPunct="1">
              <a:lnSpc>
                <a:spcPct val="90000"/>
              </a:lnSpc>
              <a:buFont typeface="Times" charset="0"/>
              <a:buAutoNum type="arabicPeriod"/>
            </a:pPr>
            <a:r>
              <a:rPr lang="fr-FR" altLang="fr-FR" sz="2400" dirty="0" err="1" smtClean="0">
                <a:solidFill>
                  <a:schemeClr val="accent2"/>
                </a:solidFill>
              </a:rPr>
              <a:t>Mean</a:t>
            </a:r>
            <a:r>
              <a:rPr lang="fr-FR" altLang="fr-FR" sz="2400" dirty="0" smtClean="0">
                <a:solidFill>
                  <a:schemeClr val="accent2"/>
                </a:solidFill>
              </a:rPr>
              <a:t> </a:t>
            </a:r>
            <a:r>
              <a:rPr lang="fr-FR" altLang="fr-FR" sz="2400" dirty="0" err="1" smtClean="0">
                <a:solidFill>
                  <a:schemeClr val="accent2"/>
                </a:solidFill>
              </a:rPr>
              <a:t>field</a:t>
            </a:r>
            <a:r>
              <a:rPr lang="fr-FR" altLang="fr-FR" sz="2400" dirty="0" smtClean="0">
                <a:solidFill>
                  <a:schemeClr val="accent2"/>
                </a:solidFill>
              </a:rPr>
              <a:t> dynamo </a:t>
            </a:r>
            <a:r>
              <a:rPr lang="fr-FR" altLang="fr-FR" sz="2400" dirty="0" err="1" smtClean="0">
                <a:solidFill>
                  <a:schemeClr val="accent2"/>
                </a:solidFill>
              </a:rPr>
              <a:t>models</a:t>
            </a:r>
            <a:r>
              <a:rPr lang="fr-FR" altLang="fr-FR" sz="2400" dirty="0" smtClean="0">
                <a:solidFill>
                  <a:schemeClr val="accent2"/>
                </a:solidFill>
              </a:rPr>
              <a:t> </a:t>
            </a:r>
          </a:p>
          <a:p>
            <a:pPr marL="609600" indent="-609600" eaLnBrk="1" hangingPunct="1">
              <a:lnSpc>
                <a:spcPct val="90000"/>
              </a:lnSpc>
              <a:buFont typeface="Times" charset="0"/>
              <a:buAutoNum type="arabicPeriod"/>
            </a:pPr>
            <a:r>
              <a:rPr lang="fr-FR" altLang="fr-FR" sz="2400" dirty="0" smtClean="0">
                <a:solidFill>
                  <a:schemeClr val="accent2"/>
                </a:solidFill>
              </a:rPr>
              <a:t>Babcock-Leighton dynamo </a:t>
            </a:r>
            <a:r>
              <a:rPr lang="fr-FR" altLang="fr-FR" sz="2400" dirty="0" err="1" smtClean="0">
                <a:solidFill>
                  <a:schemeClr val="accent2"/>
                </a:solidFill>
              </a:rPr>
              <a:t>models</a:t>
            </a:r>
            <a:endParaRPr lang="fr-FR" altLang="fr-FR" sz="2400" dirty="0">
              <a:solidFill>
                <a:schemeClr val="accent2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 typeface="Times" charset="0"/>
              <a:buAutoNum type="arabicPeriod"/>
            </a:pPr>
            <a:r>
              <a:rPr lang="fr-FR" altLang="fr-FR" sz="2400" dirty="0" smtClean="0">
                <a:solidFill>
                  <a:schemeClr val="accent2"/>
                </a:solidFill>
              </a:rPr>
              <a:t>Global MHD simulations</a:t>
            </a:r>
          </a:p>
          <a:p>
            <a:pPr marL="609600" indent="-609600" eaLnBrk="1" hangingPunct="1">
              <a:lnSpc>
                <a:spcPct val="90000"/>
              </a:lnSpc>
              <a:buFont typeface="Times" charset="0"/>
              <a:buAutoNum type="arabicPeriod"/>
            </a:pPr>
            <a:r>
              <a:rPr lang="fr-FR" altLang="fr-FR" sz="2400" dirty="0" smtClean="0">
                <a:solidFill>
                  <a:schemeClr val="accent2"/>
                </a:solidFill>
              </a:rPr>
              <a:t>How to converge to </a:t>
            </a:r>
            <a:r>
              <a:rPr lang="fr-FR" altLang="fr-FR" sz="2400" dirty="0" err="1" smtClean="0">
                <a:solidFill>
                  <a:schemeClr val="accent2"/>
                </a:solidFill>
              </a:rPr>
              <a:t>concensus</a:t>
            </a:r>
            <a:r>
              <a:rPr lang="fr-FR" altLang="fr-FR" sz="2400" dirty="0" smtClean="0">
                <a:solidFill>
                  <a:schemeClr val="accent2"/>
                </a:solidFill>
              </a:rPr>
              <a:t> ?</a:t>
            </a:r>
            <a:endParaRPr lang="fr-FR" altLang="fr-FR" sz="2400" dirty="0">
              <a:solidFill>
                <a:schemeClr val="accent2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 typeface="Times" charset="0"/>
              <a:buAutoNum type="arabicPeriod"/>
            </a:pPr>
            <a:endParaRPr lang="fr-FR" altLang="fr-FR" sz="2400" dirty="0">
              <a:solidFill>
                <a:schemeClr val="accent2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fr-FR" altLang="fr-FR" sz="2000" dirty="0">
                <a:solidFill>
                  <a:srgbClr val="00FF00"/>
                </a:solidFill>
              </a:rPr>
              <a:t>     </a:t>
            </a:r>
            <a:endParaRPr lang="fr-FR" altLang="fr-FR" sz="2000" dirty="0"/>
          </a:p>
        </p:txBody>
      </p:sp>
      <p:sp>
        <p:nvSpPr>
          <p:cNvPr id="15365" name="Line 4"/>
          <p:cNvSpPr>
            <a:spLocks noChangeShapeType="1"/>
          </p:cNvSpPr>
          <p:nvPr/>
        </p:nvSpPr>
        <p:spPr bwMode="auto">
          <a:xfrm>
            <a:off x="457200" y="2057400"/>
            <a:ext cx="8001000" cy="0"/>
          </a:xfrm>
          <a:prstGeom prst="line">
            <a:avLst/>
          </a:prstGeom>
          <a:noFill/>
          <a:ln w="38100">
            <a:solidFill>
              <a:srgbClr val="F40E1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366" name="Line 5"/>
          <p:cNvSpPr>
            <a:spLocks noChangeShapeType="1"/>
          </p:cNvSpPr>
          <p:nvPr/>
        </p:nvSpPr>
        <p:spPr bwMode="auto">
          <a:xfrm>
            <a:off x="457200" y="4581128"/>
            <a:ext cx="7848600" cy="0"/>
          </a:xfrm>
          <a:prstGeom prst="line">
            <a:avLst/>
          </a:prstGeom>
          <a:noFill/>
          <a:ln w="38100">
            <a:solidFill>
              <a:srgbClr val="F40E1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45024"/>
            <a:ext cx="1905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mi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76872"/>
            <a:ext cx="127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ZoneTexte 1"/>
          <p:cNvSpPr txBox="1">
            <a:spLocks noChangeArrowheads="1"/>
          </p:cNvSpPr>
          <p:nvPr/>
        </p:nvSpPr>
        <p:spPr bwMode="auto">
          <a:xfrm>
            <a:off x="179512" y="4653136"/>
            <a:ext cx="892609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baseline="0" dirty="0" err="1"/>
              <a:t>Collaborators</a:t>
            </a:r>
            <a:r>
              <a:rPr lang="fr-FR" altLang="fr-FR" sz="2000" b="1" baseline="0" dirty="0"/>
              <a:t>:</a:t>
            </a:r>
            <a:r>
              <a:rPr lang="fr-FR" altLang="fr-FR" sz="2000" baseline="0" dirty="0"/>
              <a:t> Piotr </a:t>
            </a:r>
            <a:r>
              <a:rPr lang="fr-FR" altLang="fr-FR" sz="2000" baseline="0" dirty="0" err="1"/>
              <a:t>Smolarkiewicz</a:t>
            </a:r>
            <a:r>
              <a:rPr lang="fr-FR" altLang="fr-FR" sz="2000" baseline="0" dirty="0"/>
              <a:t>, </a:t>
            </a:r>
            <a:r>
              <a:rPr lang="fr-FR" altLang="fr-FR" sz="2000" baseline="0" dirty="0" err="1"/>
              <a:t>Mihai</a:t>
            </a:r>
            <a:r>
              <a:rPr lang="fr-FR" altLang="fr-FR" sz="2000" baseline="0" dirty="0"/>
              <a:t> </a:t>
            </a:r>
            <a:r>
              <a:rPr lang="fr-FR" altLang="fr-FR" sz="2000" baseline="0" dirty="0" err="1"/>
              <a:t>Ghizaru</a:t>
            </a:r>
            <a:r>
              <a:rPr lang="fr-FR" altLang="fr-FR" sz="2000" baseline="0" dirty="0"/>
              <a:t>, Dario </a:t>
            </a:r>
            <a:r>
              <a:rPr lang="fr-FR" altLang="fr-FR" sz="2000" baseline="0" dirty="0" err="1"/>
              <a:t>Passos</a:t>
            </a:r>
            <a:r>
              <a:rPr lang="fr-FR" altLang="fr-FR" sz="2000" baseline="0" dirty="0"/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 dirty="0"/>
              <a:t>Antoine </a:t>
            </a:r>
            <a:r>
              <a:rPr lang="fr-FR" altLang="fr-FR" sz="2000" baseline="0" dirty="0" err="1"/>
              <a:t>Strugarek</a:t>
            </a:r>
            <a:r>
              <a:rPr lang="fr-FR" altLang="fr-FR" sz="2000" baseline="0" dirty="0"/>
              <a:t>, Jean-François Cossette, Patrice Beaudoin</a:t>
            </a:r>
            <a:r>
              <a:rPr lang="fr-FR" altLang="fr-FR" sz="2000" baseline="0" dirty="0" smtClean="0"/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 dirty="0" smtClean="0"/>
              <a:t>Corinne Simard, Alexandre </a:t>
            </a:r>
            <a:r>
              <a:rPr lang="fr-FR" altLang="fr-FR" sz="2000" baseline="0" dirty="0" err="1" smtClean="0"/>
              <a:t>Lemerle</a:t>
            </a:r>
            <a:r>
              <a:rPr lang="fr-FR" altLang="fr-FR" sz="2000" baseline="0" dirty="0" smtClean="0"/>
              <a:t>, Caroline </a:t>
            </a:r>
            <a:r>
              <a:rPr lang="fr-FR" altLang="fr-FR" sz="2000" baseline="0" dirty="0"/>
              <a:t>Dubé, Nicolas Lawson, </a:t>
            </a:r>
            <a:endParaRPr lang="fr-FR" altLang="fr-FR" sz="2000" baseline="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 dirty="0" smtClean="0"/>
              <a:t>Melinda Nagy, Amélie Bouchat, Étienne </a:t>
            </a:r>
            <a:r>
              <a:rPr lang="fr-FR" altLang="fr-FR" sz="2000" baseline="0" dirty="0"/>
              <a:t>Racine, </a:t>
            </a:r>
            <a:r>
              <a:rPr lang="fr-FR" altLang="fr-FR" sz="2000" baseline="0" dirty="0" smtClean="0"/>
              <a:t>Gustavo Guerrero.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 dirty="0" err="1" smtClean="0"/>
              <a:t>Deniz</a:t>
            </a:r>
            <a:r>
              <a:rPr lang="fr-FR" altLang="fr-FR" sz="2000" baseline="0" dirty="0" smtClean="0"/>
              <a:t> </a:t>
            </a:r>
            <a:r>
              <a:rPr lang="fr-FR" altLang="fr-FR" sz="2000" baseline="0" dirty="0" err="1" smtClean="0"/>
              <a:t>Ölçek</a:t>
            </a:r>
            <a:r>
              <a:rPr lang="fr-FR" altLang="fr-FR" sz="2000" baseline="0" dirty="0" smtClean="0"/>
              <a:t>, François </a:t>
            </a:r>
            <a:r>
              <a:rPr lang="fr-FR" altLang="fr-FR" sz="2000" baseline="0" dirty="0" err="1" smtClean="0"/>
              <a:t>Labonville</a:t>
            </a:r>
            <a:r>
              <a:rPr lang="fr-FR" altLang="fr-FR" sz="2000" baseline="0" dirty="0" smtClean="0"/>
              <a:t>, Kristof </a:t>
            </a:r>
            <a:r>
              <a:rPr lang="fr-FR" altLang="fr-FR" sz="2000" baseline="0" dirty="0" err="1" smtClean="0"/>
              <a:t>Petrovay</a:t>
            </a:r>
            <a:r>
              <a:rPr lang="fr-FR" altLang="fr-FR" sz="2000" baseline="0" dirty="0" smtClean="0"/>
              <a:t>, </a:t>
            </a:r>
            <a:r>
              <a:rPr lang="fr-FR" altLang="fr-FR" sz="2000" baseline="0" dirty="0"/>
              <a:t>S</a:t>
            </a:r>
            <a:r>
              <a:rPr lang="fr-FR" altLang="fr-FR" sz="2000" baseline="0" dirty="0" smtClean="0"/>
              <a:t>acha Brun, Mark </a:t>
            </a:r>
            <a:r>
              <a:rPr lang="fr-FR" altLang="fr-FR" sz="2000" baseline="0" dirty="0" err="1" smtClean="0"/>
              <a:t>Miesch</a:t>
            </a:r>
            <a:endParaRPr lang="fr-FR" altLang="fr-FR" sz="20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5017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594BBD-BFC2-AA41-AFEF-DED88E39FFC0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1400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3200"/>
            <a:ext cx="8839200" cy="1143000"/>
          </a:xfrm>
        </p:spPr>
        <p:txBody>
          <a:bodyPr/>
          <a:lstStyle/>
          <a:p>
            <a:pPr eaLnBrk="1" hangingPunct="1"/>
            <a:r>
              <a:rPr lang="fr-FR" altLang="fr-FR" sz="3600" b="1" dirty="0" err="1" smtClean="0">
                <a:solidFill>
                  <a:schemeClr val="accent2"/>
                </a:solidFill>
              </a:rPr>
              <a:t>Magnetohydrodynamical</a:t>
            </a:r>
            <a:r>
              <a:rPr lang="fr-FR" altLang="fr-FR" sz="3600" b="1" dirty="0" smtClean="0">
                <a:solidFill>
                  <a:schemeClr val="accent2"/>
                </a:solidFill>
              </a:rPr>
              <a:t> simulations of </a:t>
            </a:r>
            <a:r>
              <a:rPr lang="fr-FR" altLang="fr-FR" sz="3600" b="1" dirty="0" err="1" smtClean="0">
                <a:solidFill>
                  <a:schemeClr val="accent2"/>
                </a:solidFill>
              </a:rPr>
              <a:t>solar</a:t>
            </a:r>
            <a:r>
              <a:rPr lang="fr-FR" altLang="fr-FR" sz="3600" b="1" dirty="0">
                <a:solidFill>
                  <a:schemeClr val="accent2"/>
                </a:solidFill>
              </a:rPr>
              <a:t> </a:t>
            </a:r>
            <a:r>
              <a:rPr lang="fr-FR" altLang="fr-FR" sz="3600" b="1" dirty="0" smtClean="0">
                <a:solidFill>
                  <a:schemeClr val="accent2"/>
                </a:solidFill>
              </a:rPr>
              <a:t>and </a:t>
            </a:r>
            <a:r>
              <a:rPr lang="fr-FR" altLang="fr-FR" sz="3600" b="1" dirty="0" err="1" smtClean="0">
                <a:solidFill>
                  <a:schemeClr val="accent2"/>
                </a:solidFill>
              </a:rPr>
              <a:t>stellar</a:t>
            </a:r>
            <a:r>
              <a:rPr lang="fr-FR" altLang="fr-FR" sz="3600" b="1" dirty="0" smtClean="0">
                <a:solidFill>
                  <a:schemeClr val="accent2"/>
                </a:solidFill>
              </a:rPr>
              <a:t> dynamos</a:t>
            </a:r>
            <a:endParaRPr lang="fr-FR" altLang="fr-FR" sz="3600" b="1" dirty="0">
              <a:solidFill>
                <a:schemeClr val="folHlink"/>
              </a:solidFill>
            </a:endParaRPr>
          </a:p>
        </p:txBody>
      </p:sp>
      <p:sp>
        <p:nvSpPr>
          <p:cNvPr id="50180" name="Line 3"/>
          <p:cNvSpPr>
            <a:spLocks noChangeShapeType="1"/>
          </p:cNvSpPr>
          <p:nvPr/>
        </p:nvSpPr>
        <p:spPr bwMode="auto">
          <a:xfrm>
            <a:off x="533400" y="2209800"/>
            <a:ext cx="7924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0181" name="Line 4"/>
          <p:cNvSpPr>
            <a:spLocks noChangeShapeType="1"/>
          </p:cNvSpPr>
          <p:nvPr/>
        </p:nvSpPr>
        <p:spPr bwMode="auto">
          <a:xfrm>
            <a:off x="533400" y="4495800"/>
            <a:ext cx="7924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3584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4E4CB40-3B25-984B-9282-F38665455F84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140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fr-FR" sz="3600" b="1" dirty="0">
                <a:solidFill>
                  <a:srgbClr val="F40E19"/>
                </a:solidFill>
              </a:rPr>
              <a:t>The MHD </a:t>
            </a:r>
            <a:r>
              <a:rPr lang="fr-FR" altLang="fr-FR" sz="3600" b="1" dirty="0" err="1">
                <a:solidFill>
                  <a:srgbClr val="F40E19"/>
                </a:solidFill>
              </a:rPr>
              <a:t>equations</a:t>
            </a:r>
            <a:endParaRPr lang="fr-FR" altLang="fr-FR" sz="3600" b="1" dirty="0">
              <a:solidFill>
                <a:srgbClr val="F40E19"/>
              </a:solidFill>
            </a:endParaRP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79500"/>
            <a:ext cx="74549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2362200" y="4648200"/>
            <a:ext cx="4343400" cy="9144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F40E19"/>
              </a:solidFill>
            </a:endParaRPr>
          </a:p>
        </p:txBody>
      </p:sp>
      <p:sp>
        <p:nvSpPr>
          <p:cNvPr id="35846" name="Rectangle 5"/>
          <p:cNvSpPr>
            <a:spLocks noChangeArrowheads="1"/>
          </p:cNvSpPr>
          <p:nvPr/>
        </p:nvSpPr>
        <p:spPr bwMode="auto">
          <a:xfrm>
            <a:off x="914400" y="1066800"/>
            <a:ext cx="7467600" cy="4724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F40E19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067175" y="2276475"/>
            <a:ext cx="2233613" cy="914400"/>
          </a:xfrm>
          <a:prstGeom prst="rect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4403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9FF3D5-7219-E740-BFD7-453BC56B026A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1400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610600" cy="838200"/>
          </a:xfrm>
        </p:spPr>
        <p:txBody>
          <a:bodyPr/>
          <a:lstStyle/>
          <a:p>
            <a:pPr eaLnBrk="1" hangingPunct="1"/>
            <a:r>
              <a:rPr lang="fr-FR" altLang="fr-FR" sz="3200" dirty="0" err="1">
                <a:solidFill>
                  <a:schemeClr val="folHlink"/>
                </a:solidFill>
              </a:rPr>
              <a:t>Magnetic</a:t>
            </a:r>
            <a:r>
              <a:rPr lang="fr-FR" altLang="fr-FR" sz="3200" dirty="0">
                <a:solidFill>
                  <a:schemeClr val="folHlink"/>
                </a:solidFill>
              </a:rPr>
              <a:t> cycles (1)</a:t>
            </a:r>
            <a:endParaRPr lang="fr-FR" altLang="fr-FR" dirty="0"/>
          </a:p>
        </p:txBody>
      </p:sp>
      <p:pic>
        <p:nvPicPr>
          <p:cNvPr id="44036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3584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A597CD-BFD4-2743-999F-98A3353951B4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140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610600" cy="838200"/>
          </a:xfrm>
        </p:spPr>
        <p:txBody>
          <a:bodyPr/>
          <a:lstStyle/>
          <a:p>
            <a:pPr eaLnBrk="1" hangingPunct="1"/>
            <a:r>
              <a:rPr lang="fr-FR" altLang="fr-FR" sz="3200" dirty="0" err="1">
                <a:solidFill>
                  <a:schemeClr val="folHlink"/>
                </a:solidFill>
              </a:rPr>
              <a:t>Magnetic</a:t>
            </a:r>
            <a:r>
              <a:rPr lang="fr-FR" altLang="fr-FR" sz="3200" dirty="0">
                <a:solidFill>
                  <a:schemeClr val="folHlink"/>
                </a:solidFill>
              </a:rPr>
              <a:t> cycles (1)</a:t>
            </a:r>
            <a:endParaRPr lang="fr-FR" altLang="fr-FR" dirty="0"/>
          </a:p>
        </p:txBody>
      </p:sp>
      <p:pic>
        <p:nvPicPr>
          <p:cNvPr id="2" name="bx_15_1814_2814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84279" y="2876078"/>
            <a:ext cx="2135521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F40E19"/>
            </a:solidFill>
          </a:ln>
        </p:spPr>
        <p:txBody>
          <a:bodyPr wrap="none">
            <a:spAutoFit/>
          </a:bodyPr>
          <a:lstStyle/>
          <a:p>
            <a:r>
              <a:rPr lang="fr-FR" b="1" baseline="0" dirty="0" smtClean="0">
                <a:solidFill>
                  <a:srgbClr val="FF0000"/>
                </a:solidFill>
              </a:rPr>
              <a:t>Convergence</a:t>
            </a:r>
            <a:endParaRPr lang="fr-FR" b="1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5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5837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4946E4-09F2-924A-BE9D-A87DC26B353A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1400"/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762000"/>
          </a:xfrm>
        </p:spPr>
        <p:txBody>
          <a:bodyPr/>
          <a:lstStyle/>
          <a:p>
            <a:pPr eaLnBrk="1" hangingPunct="1"/>
            <a:r>
              <a:rPr lang="fr-FR" altLang="fr-FR" sz="3600" b="1" dirty="0">
                <a:solidFill>
                  <a:srgbClr val="FF0000"/>
                </a:solidFill>
              </a:rPr>
              <a:t>MHD: </a:t>
            </a:r>
            <a:r>
              <a:rPr lang="fr-FR" altLang="fr-FR" sz="3600" b="1" dirty="0" err="1">
                <a:solidFill>
                  <a:srgbClr val="FF0000"/>
                </a:solidFill>
              </a:rPr>
              <a:t>extracting</a:t>
            </a:r>
            <a:r>
              <a:rPr lang="fr-FR" altLang="fr-FR" sz="3600" b="1" dirty="0">
                <a:solidFill>
                  <a:srgbClr val="FF0000"/>
                </a:solidFill>
              </a:rPr>
              <a:t> the turbulent EMF</a:t>
            </a:r>
            <a:br>
              <a:rPr lang="fr-FR" altLang="fr-FR" sz="3600" b="1" dirty="0">
                <a:solidFill>
                  <a:srgbClr val="FF0000"/>
                </a:solidFill>
              </a:rPr>
            </a:br>
            <a:r>
              <a:rPr lang="fr-FR" altLang="fr-FR" sz="2400" dirty="0">
                <a:solidFill>
                  <a:srgbClr val="FF0000"/>
                </a:solidFill>
              </a:rPr>
              <a:t>[ Simard et al., Adv. </a:t>
            </a:r>
            <a:r>
              <a:rPr lang="fr-FR" altLang="fr-FR" sz="2400" dirty="0" err="1">
                <a:solidFill>
                  <a:srgbClr val="FF0000"/>
                </a:solidFill>
              </a:rPr>
              <a:t>Sp</a:t>
            </a:r>
            <a:r>
              <a:rPr lang="fr-FR" altLang="fr-FR" sz="2400" dirty="0">
                <a:solidFill>
                  <a:srgbClr val="FF0000"/>
                </a:solidFill>
              </a:rPr>
              <a:t>. </a:t>
            </a:r>
            <a:r>
              <a:rPr lang="fr-FR" altLang="fr-FR" sz="2400" dirty="0" err="1">
                <a:solidFill>
                  <a:srgbClr val="FF0000"/>
                </a:solidFill>
              </a:rPr>
              <a:t>Res</a:t>
            </a:r>
            <a:r>
              <a:rPr lang="fr-FR" altLang="fr-FR" sz="2400" dirty="0">
                <a:solidFill>
                  <a:srgbClr val="FF0000"/>
                </a:solidFill>
              </a:rPr>
              <a:t>. </a:t>
            </a:r>
            <a:r>
              <a:rPr lang="fr-FR" altLang="fr-FR" sz="2400" b="1" dirty="0">
                <a:solidFill>
                  <a:srgbClr val="FF0000"/>
                </a:solidFill>
              </a:rPr>
              <a:t>58</a:t>
            </a:r>
            <a:r>
              <a:rPr lang="fr-FR" altLang="fr-FR" sz="2400" dirty="0">
                <a:solidFill>
                  <a:srgbClr val="FF0000"/>
                </a:solidFill>
              </a:rPr>
              <a:t>, 1522 (2016) ]</a:t>
            </a:r>
            <a:endParaRPr lang="fr-FR" altLang="fr-FR" sz="2400" b="1" dirty="0">
              <a:solidFill>
                <a:srgbClr val="FF0000"/>
              </a:solidFill>
            </a:endParaRPr>
          </a:p>
        </p:txBody>
      </p:sp>
      <p:sp>
        <p:nvSpPr>
          <p:cNvPr id="58372" name="Rectangle 1"/>
          <p:cNvSpPr>
            <a:spLocks noChangeArrowheads="1"/>
          </p:cNvSpPr>
          <p:nvPr/>
        </p:nvSpPr>
        <p:spPr bwMode="auto">
          <a:xfrm>
            <a:off x="2933700" y="1158875"/>
            <a:ext cx="698500" cy="6270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</a:endParaRPr>
          </a:p>
        </p:txBody>
      </p:sp>
      <p:pic>
        <p:nvPicPr>
          <p:cNvPr id="58373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052513"/>
            <a:ext cx="47625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54425"/>
            <a:ext cx="608488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76500"/>
            <a:ext cx="202247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8376" name="Connecteur droit avec flèche 5"/>
          <p:cNvCxnSpPr>
            <a:cxnSpLocks noChangeShapeType="1"/>
          </p:cNvCxnSpPr>
          <p:nvPr/>
        </p:nvCxnSpPr>
        <p:spPr bwMode="auto">
          <a:xfrm>
            <a:off x="2051050" y="1785938"/>
            <a:ext cx="0" cy="749300"/>
          </a:xfrm>
          <a:prstGeom prst="straightConnector1">
            <a:avLst/>
          </a:prstGeom>
          <a:noFill/>
          <a:ln w="38100">
            <a:solidFill>
              <a:srgbClr val="7030A0"/>
            </a:solidFill>
            <a:round/>
            <a:headEnd/>
            <a:tailEnd type="triangle" w="med" len="med"/>
          </a:ln>
        </p:spPr>
      </p:cxnSp>
      <p:cxnSp>
        <p:nvCxnSpPr>
          <p:cNvPr id="58377" name="Connecteur droit avec flèche 15"/>
          <p:cNvCxnSpPr>
            <a:cxnSpLocks noChangeShapeType="1"/>
          </p:cNvCxnSpPr>
          <p:nvPr/>
        </p:nvCxnSpPr>
        <p:spPr bwMode="auto">
          <a:xfrm flipV="1">
            <a:off x="684213" y="2876550"/>
            <a:ext cx="0" cy="327025"/>
          </a:xfrm>
          <a:prstGeom prst="straightConnector1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58378" name="Connecteur droit avec flèche 16"/>
          <p:cNvCxnSpPr>
            <a:cxnSpLocks noChangeShapeType="1"/>
          </p:cNvCxnSpPr>
          <p:nvPr/>
        </p:nvCxnSpPr>
        <p:spPr bwMode="auto">
          <a:xfrm flipV="1">
            <a:off x="2411413" y="4005263"/>
            <a:ext cx="0" cy="863600"/>
          </a:xfrm>
          <a:prstGeom prst="straightConnector1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</p:spPr>
      </p:cxnSp>
      <p:cxnSp>
        <p:nvCxnSpPr>
          <p:cNvPr id="58379" name="Connecteur droit avec flèche 17"/>
          <p:cNvCxnSpPr>
            <a:cxnSpLocks noChangeShapeType="1"/>
          </p:cNvCxnSpPr>
          <p:nvPr/>
        </p:nvCxnSpPr>
        <p:spPr bwMode="auto">
          <a:xfrm>
            <a:off x="1331913" y="1785938"/>
            <a:ext cx="0" cy="749300"/>
          </a:xfrm>
          <a:prstGeom prst="straightConnector1">
            <a:avLst/>
          </a:prstGeom>
          <a:noFill/>
          <a:ln w="38100">
            <a:solidFill>
              <a:srgbClr val="7030A0"/>
            </a:solidFill>
            <a:round/>
            <a:headEnd/>
            <a:tailEnd type="triangle" w="med" len="med"/>
          </a:ln>
        </p:spPr>
      </p:cxnSp>
      <p:cxnSp>
        <p:nvCxnSpPr>
          <p:cNvPr id="58380" name="Connecteur droit avec flèche 21"/>
          <p:cNvCxnSpPr>
            <a:cxnSpLocks noChangeShapeType="1"/>
          </p:cNvCxnSpPr>
          <p:nvPr/>
        </p:nvCxnSpPr>
        <p:spPr bwMode="auto">
          <a:xfrm flipH="1">
            <a:off x="3049588" y="1773238"/>
            <a:ext cx="9525" cy="1916112"/>
          </a:xfrm>
          <a:prstGeom prst="straightConnector1">
            <a:avLst/>
          </a:prstGeom>
          <a:noFill/>
          <a:ln w="38100">
            <a:solidFill>
              <a:srgbClr val="7030A0"/>
            </a:solidFill>
            <a:round/>
            <a:headEnd/>
            <a:tailEnd type="triangle" w="med" len="med"/>
          </a:ln>
        </p:spPr>
      </p:cxnSp>
      <p:cxnSp>
        <p:nvCxnSpPr>
          <p:cNvPr id="58381" name="Connecteur droit avec flèche 22"/>
          <p:cNvCxnSpPr>
            <a:cxnSpLocks noChangeShapeType="1"/>
          </p:cNvCxnSpPr>
          <p:nvPr/>
        </p:nvCxnSpPr>
        <p:spPr bwMode="auto">
          <a:xfrm flipV="1">
            <a:off x="1187450" y="4005263"/>
            <a:ext cx="0" cy="863600"/>
          </a:xfrm>
          <a:prstGeom prst="straightConnector1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</p:spPr>
      </p:cxnSp>
      <p:sp>
        <p:nvSpPr>
          <p:cNvPr id="58382" name="ZoneTexte 12"/>
          <p:cNvSpPr txBox="1">
            <a:spLocks noChangeArrowheads="1"/>
          </p:cNvSpPr>
          <p:nvPr/>
        </p:nvSpPr>
        <p:spPr bwMode="auto">
          <a:xfrm>
            <a:off x="461963" y="1403350"/>
            <a:ext cx="2814637" cy="369888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800" baseline="0">
                <a:solidFill>
                  <a:srgbClr val="7030A0"/>
                </a:solidFill>
              </a:rPr>
              <a:t>Get these from simulation</a:t>
            </a:r>
          </a:p>
        </p:txBody>
      </p:sp>
      <p:sp>
        <p:nvSpPr>
          <p:cNvPr id="58383" name="ZoneTexte 24"/>
          <p:cNvSpPr txBox="1">
            <a:spLocks noChangeArrowheads="1"/>
          </p:cNvSpPr>
          <p:nvPr/>
        </p:nvSpPr>
        <p:spPr bwMode="auto">
          <a:xfrm>
            <a:off x="434975" y="3203575"/>
            <a:ext cx="1544638" cy="369888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800" baseline="0">
                <a:solidFill>
                  <a:srgbClr val="00B0F0"/>
                </a:solidFill>
              </a:rPr>
              <a:t>Compute this</a:t>
            </a:r>
          </a:p>
        </p:txBody>
      </p:sp>
      <p:sp>
        <p:nvSpPr>
          <p:cNvPr id="58384" name="ZoneTexte 26"/>
          <p:cNvSpPr txBox="1">
            <a:spLocks noChangeArrowheads="1"/>
          </p:cNvSpPr>
          <p:nvPr/>
        </p:nvSpPr>
        <p:spPr bwMode="auto">
          <a:xfrm>
            <a:off x="476250" y="4859338"/>
            <a:ext cx="3184525" cy="369887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800" baseline="0">
                <a:solidFill>
                  <a:srgbClr val="00B050"/>
                </a:solidFill>
              </a:rPr>
              <a:t>Get these by least-squares fit</a:t>
            </a:r>
          </a:p>
        </p:txBody>
      </p:sp>
      <p:sp>
        <p:nvSpPr>
          <p:cNvPr id="58385" name="Rectangle 27"/>
          <p:cNvSpPr>
            <a:spLocks noChangeArrowheads="1"/>
          </p:cNvSpPr>
          <p:nvPr/>
        </p:nvSpPr>
        <p:spPr bwMode="auto">
          <a:xfrm>
            <a:off x="420688" y="5517232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2000" baseline="0" dirty="0" err="1">
                <a:solidFill>
                  <a:srgbClr val="FF0000"/>
                </a:solidFill>
              </a:rPr>
              <a:t>See</a:t>
            </a:r>
            <a:r>
              <a:rPr lang="fr-FR" altLang="fr-FR" sz="2000" baseline="0" dirty="0">
                <a:solidFill>
                  <a:srgbClr val="FF0000"/>
                </a:solidFill>
              </a:rPr>
              <a:t> </a:t>
            </a:r>
            <a:r>
              <a:rPr lang="fr-FR" altLang="fr-FR" sz="2000" baseline="0" dirty="0" err="1">
                <a:solidFill>
                  <a:srgbClr val="FF0000"/>
                </a:solidFill>
              </a:rPr>
              <a:t>also</a:t>
            </a:r>
            <a:r>
              <a:rPr lang="fr-FR" altLang="fr-FR" sz="2000" baseline="0" dirty="0">
                <a:solidFill>
                  <a:srgbClr val="FF0000"/>
                </a:solidFill>
              </a:rPr>
              <a:t> </a:t>
            </a:r>
            <a:r>
              <a:rPr lang="fr-FR" altLang="fr-FR" sz="2000" baseline="0" dirty="0" err="1">
                <a:solidFill>
                  <a:srgbClr val="FF0000"/>
                </a:solidFill>
              </a:rPr>
              <a:t>Augustson</a:t>
            </a:r>
            <a:r>
              <a:rPr lang="fr-FR" altLang="fr-FR" sz="2000" baseline="0" dirty="0">
                <a:solidFill>
                  <a:srgbClr val="FF0000"/>
                </a:solidFill>
              </a:rPr>
              <a:t> et al. 2015, </a:t>
            </a:r>
          </a:p>
          <a:p>
            <a:r>
              <a:rPr lang="fr-FR" altLang="fr-FR" sz="2000" baseline="0" dirty="0" err="1">
                <a:solidFill>
                  <a:srgbClr val="FF0000"/>
                </a:solidFill>
              </a:rPr>
              <a:t>ApJ</a:t>
            </a:r>
            <a:r>
              <a:rPr lang="fr-FR" altLang="fr-FR" sz="2000" baseline="0" dirty="0">
                <a:solidFill>
                  <a:srgbClr val="FF0000"/>
                </a:solidFill>
              </a:rPr>
              <a:t> </a:t>
            </a:r>
            <a:r>
              <a:rPr lang="fr-FR" altLang="fr-FR" sz="2000" b="1" baseline="0" dirty="0">
                <a:solidFill>
                  <a:srgbClr val="FF0000"/>
                </a:solidFill>
              </a:rPr>
              <a:t>809</a:t>
            </a:r>
            <a:r>
              <a:rPr lang="fr-FR" altLang="fr-FR" sz="2000" baseline="0" dirty="0">
                <a:solidFill>
                  <a:srgbClr val="FF0000"/>
                </a:solidFill>
              </a:rPr>
              <a:t>, id149; </a:t>
            </a:r>
            <a:r>
              <a:rPr lang="fr-FR" altLang="fr-FR" sz="2000" baseline="0" dirty="0" err="1">
                <a:solidFill>
                  <a:srgbClr val="FF0000"/>
                </a:solidFill>
              </a:rPr>
              <a:t>Warnecke</a:t>
            </a:r>
            <a:r>
              <a:rPr lang="fr-FR" altLang="fr-FR" sz="2000" baseline="0" dirty="0">
                <a:solidFill>
                  <a:srgbClr val="FF0000"/>
                </a:solidFill>
              </a:rPr>
              <a:t> et al.</a:t>
            </a:r>
          </a:p>
          <a:p>
            <a:r>
              <a:rPr lang="fr-FR" altLang="fr-FR" sz="2000" baseline="0" dirty="0" smtClean="0">
                <a:solidFill>
                  <a:srgbClr val="FF0000"/>
                </a:solidFill>
              </a:rPr>
              <a:t>2018, A&amp;A 609, A51.</a:t>
            </a:r>
            <a:endParaRPr lang="fr-FR" altLang="fr-FR" sz="2000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53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7270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EB70BE-C42E-6E45-BCBF-8F8E2E6830CC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1400"/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13" y="115888"/>
            <a:ext cx="7772400" cy="609600"/>
          </a:xfrm>
        </p:spPr>
        <p:txBody>
          <a:bodyPr/>
          <a:lstStyle/>
          <a:p>
            <a:pPr eaLnBrk="1" hangingPunct="1"/>
            <a:r>
              <a:rPr lang="fr-FR" altLang="fr-FR" sz="3600" b="1" dirty="0" err="1">
                <a:solidFill>
                  <a:srgbClr val="F40E19"/>
                </a:solidFill>
              </a:rPr>
              <a:t>Low</a:t>
            </a:r>
            <a:r>
              <a:rPr lang="fr-FR" altLang="fr-FR" sz="3600" b="1" dirty="0">
                <a:solidFill>
                  <a:srgbClr val="F40E19"/>
                </a:solidFill>
              </a:rPr>
              <a:t> </a:t>
            </a:r>
            <a:r>
              <a:rPr lang="fr-FR" altLang="fr-FR" sz="3600" b="1" dirty="0" err="1">
                <a:solidFill>
                  <a:srgbClr val="F40E19"/>
                </a:solidFill>
              </a:rPr>
              <a:t>coherence</a:t>
            </a:r>
            <a:r>
              <a:rPr lang="fr-FR" altLang="fr-FR" sz="3600" b="1" dirty="0">
                <a:solidFill>
                  <a:srgbClr val="F40E19"/>
                </a:solidFill>
              </a:rPr>
              <a:t> time turbulence  ? </a:t>
            </a:r>
          </a:p>
        </p:txBody>
      </p:sp>
      <p:sp>
        <p:nvSpPr>
          <p:cNvPr id="66564" name="ZoneTexte 3"/>
          <p:cNvSpPr txBox="1">
            <a:spLocks noChangeArrowheads="1"/>
          </p:cNvSpPr>
          <p:nvPr/>
        </p:nvSpPr>
        <p:spPr bwMode="auto">
          <a:xfrm>
            <a:off x="611188" y="2420938"/>
            <a:ext cx="804098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 baseline="0" dirty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>
                <a:solidFill>
                  <a:srgbClr val="0070C0"/>
                </a:solidFill>
              </a:rPr>
              <a:t>Simulations and </a:t>
            </a:r>
            <a:r>
              <a:rPr lang="fr-FR" altLang="fr-FR" sz="2400" baseline="0" dirty="0" err="1">
                <a:solidFill>
                  <a:srgbClr val="0070C0"/>
                </a:solidFill>
              </a:rPr>
              <a:t>analytical</a:t>
            </a:r>
            <a:r>
              <a:rPr lang="fr-FR" altLang="fr-FR" sz="2400" baseline="0" dirty="0">
                <a:solidFill>
                  <a:srgbClr val="0070C0"/>
                </a:solidFill>
              </a:rPr>
              <a:t> (SOCA) </a:t>
            </a:r>
            <a:r>
              <a:rPr lang="fr-FR" altLang="fr-FR" sz="2400" baseline="0" dirty="0" err="1">
                <a:solidFill>
                  <a:srgbClr val="0070C0"/>
                </a:solidFill>
              </a:rPr>
              <a:t>theory</a:t>
            </a:r>
            <a:r>
              <a:rPr lang="fr-FR" altLang="fr-FR" sz="2400" baseline="0" dirty="0">
                <a:solidFill>
                  <a:srgbClr val="0070C0"/>
                </a:solidFill>
              </a:rPr>
              <a:t> match, but </a:t>
            </a:r>
            <a:r>
              <a:rPr lang="fr-FR" altLang="fr-FR" sz="2400" baseline="0" dirty="0" err="1">
                <a:solidFill>
                  <a:srgbClr val="0070C0"/>
                </a:solidFill>
              </a:rPr>
              <a:t>with</a:t>
            </a:r>
            <a:endParaRPr lang="fr-FR" altLang="fr-FR" sz="2400" baseline="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>
                <a:solidFill>
                  <a:srgbClr val="0070C0"/>
                </a:solidFill>
              </a:rPr>
              <a:t>an amplitude </a:t>
            </a:r>
            <a:r>
              <a:rPr lang="fr-FR" altLang="fr-FR" sz="2400" baseline="0" dirty="0" err="1">
                <a:solidFill>
                  <a:srgbClr val="0070C0"/>
                </a:solidFill>
              </a:rPr>
              <a:t>error</a:t>
            </a:r>
            <a:r>
              <a:rPr lang="fr-FR" altLang="fr-FR" sz="2400" baseline="0" dirty="0">
                <a:solidFill>
                  <a:srgbClr val="0070C0"/>
                </a:solidFill>
              </a:rPr>
              <a:t> by a factor of ~5; </a:t>
            </a:r>
            <a:r>
              <a:rPr lang="fr-FR" altLang="fr-FR" sz="2400" baseline="0" dirty="0" err="1">
                <a:solidFill>
                  <a:srgbClr val="0070C0"/>
                </a:solidFill>
              </a:rPr>
              <a:t>can</a:t>
            </a:r>
            <a:r>
              <a:rPr lang="fr-FR" altLang="fr-FR" sz="2400" baseline="0" dirty="0">
                <a:solidFill>
                  <a:srgbClr val="0070C0"/>
                </a:solidFill>
              </a:rPr>
              <a:t> </a:t>
            </a:r>
            <a:r>
              <a:rPr lang="fr-FR" altLang="fr-FR" sz="2400" baseline="0" dirty="0" err="1">
                <a:solidFill>
                  <a:srgbClr val="0070C0"/>
                </a:solidFill>
              </a:rPr>
              <a:t>be</a:t>
            </a:r>
            <a:r>
              <a:rPr lang="fr-FR" altLang="fr-FR" sz="2400" baseline="0" dirty="0">
                <a:solidFill>
                  <a:srgbClr val="0070C0"/>
                </a:solidFill>
              </a:rPr>
              <a:t> « </a:t>
            </a:r>
            <a:r>
              <a:rPr lang="fr-FR" altLang="fr-FR" sz="2400" baseline="0" dirty="0" err="1">
                <a:solidFill>
                  <a:srgbClr val="0070C0"/>
                </a:solidFill>
              </a:rPr>
              <a:t>explained</a:t>
            </a:r>
            <a:r>
              <a:rPr lang="fr-FR" altLang="fr-FR" sz="2400" baseline="0" dirty="0">
                <a:solidFill>
                  <a:srgbClr val="0070C0"/>
                </a:solidFill>
              </a:rPr>
              <a:t> »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>
                <a:solidFill>
                  <a:srgbClr val="0070C0"/>
                </a:solidFill>
              </a:rPr>
              <a:t>if </a:t>
            </a:r>
            <a:r>
              <a:rPr lang="fr-FR" altLang="fr-FR" sz="2400" baseline="0" dirty="0" err="1">
                <a:solidFill>
                  <a:srgbClr val="0070C0"/>
                </a:solidFill>
              </a:rPr>
              <a:t>coherence</a:t>
            </a:r>
            <a:r>
              <a:rPr lang="fr-FR" altLang="fr-FR" sz="2400" baseline="0" dirty="0">
                <a:solidFill>
                  <a:srgbClr val="0070C0"/>
                </a:solidFill>
              </a:rPr>
              <a:t> time of turbulent </a:t>
            </a:r>
            <a:r>
              <a:rPr lang="fr-FR" altLang="fr-FR" sz="2400" baseline="0" dirty="0" err="1">
                <a:solidFill>
                  <a:srgbClr val="0070C0"/>
                </a:solidFill>
              </a:rPr>
              <a:t>eddies</a:t>
            </a:r>
            <a:r>
              <a:rPr lang="fr-FR" altLang="fr-FR" sz="2400" baseline="0" dirty="0">
                <a:solidFill>
                  <a:srgbClr val="0070C0"/>
                </a:solidFill>
              </a:rPr>
              <a:t> </a:t>
            </a:r>
            <a:r>
              <a:rPr lang="fr-FR" altLang="fr-FR" sz="2400" baseline="0" dirty="0" err="1">
                <a:solidFill>
                  <a:srgbClr val="0070C0"/>
                </a:solidFill>
              </a:rPr>
              <a:t>is</a:t>
            </a:r>
            <a:r>
              <a:rPr lang="fr-FR" altLang="fr-FR" sz="2400" baseline="0" dirty="0">
                <a:solidFill>
                  <a:srgbClr val="0070C0"/>
                </a:solidFill>
              </a:rPr>
              <a:t> </a:t>
            </a:r>
            <a:r>
              <a:rPr lang="fr-FR" altLang="fr-FR" sz="2400" baseline="0" dirty="0" err="1">
                <a:solidFill>
                  <a:srgbClr val="0070C0"/>
                </a:solidFill>
              </a:rPr>
              <a:t>smaller</a:t>
            </a:r>
            <a:r>
              <a:rPr lang="fr-FR" altLang="fr-FR" sz="2400" baseline="0" dirty="0">
                <a:solidFill>
                  <a:srgbClr val="0070C0"/>
                </a:solidFill>
              </a:rPr>
              <a:t> </a:t>
            </a:r>
            <a:r>
              <a:rPr lang="fr-FR" altLang="fr-FR" sz="2400" baseline="0" dirty="0" err="1">
                <a:solidFill>
                  <a:srgbClr val="0070C0"/>
                </a:solidFill>
              </a:rPr>
              <a:t>than</a:t>
            </a:r>
            <a:endParaRPr lang="fr-FR" altLang="fr-FR" sz="2400" baseline="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>
                <a:solidFill>
                  <a:srgbClr val="0070C0"/>
                </a:solidFill>
              </a:rPr>
              <a:t>turnover time by a comparable factor.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baseline="0" dirty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baseline="0" dirty="0"/>
              <a:t>Conjecture</a:t>
            </a:r>
            <a:r>
              <a:rPr lang="fr-FR" altLang="fr-FR" sz="2400" baseline="0" dirty="0"/>
              <a:t>: the </a:t>
            </a:r>
            <a:r>
              <a:rPr lang="fr-FR" altLang="fr-FR" sz="2400" baseline="0" dirty="0" err="1"/>
              <a:t>scale-dependent</a:t>
            </a:r>
            <a:r>
              <a:rPr lang="fr-FR" altLang="fr-FR" sz="2400" baseline="0" dirty="0"/>
              <a:t> </a:t>
            </a:r>
            <a:r>
              <a:rPr lang="fr-FR" altLang="fr-FR" sz="2400" baseline="0" dirty="0" err="1"/>
              <a:t>implicit</a:t>
            </a:r>
            <a:r>
              <a:rPr lang="fr-FR" altLang="fr-FR" sz="2400" baseline="0" dirty="0"/>
              <a:t> dissipation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/>
              <a:t>o</a:t>
            </a:r>
            <a:r>
              <a:rPr lang="fr-FR" altLang="fr-FR" sz="2400" baseline="0" dirty="0" smtClean="0"/>
              <a:t>perating </a:t>
            </a:r>
            <a:r>
              <a:rPr lang="fr-FR" altLang="fr-FR" sz="2400" baseline="0" dirty="0" err="1" smtClean="0"/>
              <a:t>within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this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specific</a:t>
            </a:r>
            <a:r>
              <a:rPr lang="fr-FR" altLang="fr-FR" sz="2400" baseline="0" dirty="0" smtClean="0"/>
              <a:t> EULAG simulation leads </a:t>
            </a:r>
            <a:r>
              <a:rPr lang="fr-FR" altLang="fr-FR" sz="2400" baseline="0" dirty="0"/>
              <a:t>to </a:t>
            </a:r>
            <a:endParaRPr lang="fr-FR" altLang="fr-FR" sz="2400" baseline="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 smtClean="0">
                <a:solidFill>
                  <a:srgbClr val="F40E19"/>
                </a:solidFill>
              </a:rPr>
              <a:t>low</a:t>
            </a:r>
            <a:r>
              <a:rPr lang="fr-FR" altLang="fr-FR" sz="2400" baseline="0" dirty="0" smtClean="0">
                <a:solidFill>
                  <a:srgbClr val="F40E19"/>
                </a:solidFill>
              </a:rPr>
              <a:t> </a:t>
            </a:r>
            <a:r>
              <a:rPr lang="fr-FR" altLang="fr-FR" sz="2400" baseline="0" dirty="0" err="1">
                <a:solidFill>
                  <a:srgbClr val="F40E19"/>
                </a:solidFill>
              </a:rPr>
              <a:t>correlation</a:t>
            </a:r>
            <a:r>
              <a:rPr lang="fr-FR" altLang="fr-FR" sz="2400" baseline="0" dirty="0">
                <a:solidFill>
                  <a:srgbClr val="F40E19"/>
                </a:solidFill>
              </a:rPr>
              <a:t> </a:t>
            </a:r>
            <a:r>
              <a:rPr lang="fr-FR" altLang="fr-FR" sz="2400" baseline="0" dirty="0" smtClean="0">
                <a:solidFill>
                  <a:srgbClr val="F40E19"/>
                </a:solidFill>
              </a:rPr>
              <a:t>time turbulence </a:t>
            </a:r>
            <a:r>
              <a:rPr lang="fr-FR" altLang="fr-FR" sz="2400" baseline="0" dirty="0"/>
              <a:t>in the </a:t>
            </a:r>
            <a:r>
              <a:rPr lang="fr-FR" altLang="fr-FR" sz="2400" baseline="0" dirty="0" err="1"/>
              <a:t>physical</a:t>
            </a:r>
            <a:r>
              <a:rPr lang="fr-FR" altLang="fr-FR" sz="2400" baseline="0" dirty="0"/>
              <a:t> </a:t>
            </a:r>
            <a:r>
              <a:rPr lang="fr-FR" altLang="fr-FR" sz="2400" baseline="0" dirty="0" err="1"/>
              <a:t>regime</a:t>
            </a:r>
            <a:r>
              <a:rPr lang="fr-FR" altLang="fr-FR" sz="2400" baseline="0" dirty="0"/>
              <a:t> </a:t>
            </a:r>
            <a:endParaRPr lang="fr-FR" altLang="fr-FR" sz="2400" baseline="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smtClean="0"/>
              <a:t>of </a:t>
            </a:r>
            <a:r>
              <a:rPr lang="fr-FR" altLang="fr-FR" sz="2400" baseline="0" dirty="0" err="1"/>
              <a:t>our</a:t>
            </a:r>
            <a:r>
              <a:rPr lang="fr-FR" altLang="fr-FR" sz="2400" baseline="0" dirty="0"/>
              <a:t> </a:t>
            </a:r>
            <a:r>
              <a:rPr lang="fr-FR" altLang="fr-FR" sz="2400" baseline="0" dirty="0" err="1"/>
              <a:t>solar</a:t>
            </a:r>
            <a:r>
              <a:rPr lang="fr-FR" altLang="fr-FR" sz="2400" baseline="0" dirty="0"/>
              <a:t> simulations.</a:t>
            </a:r>
          </a:p>
        </p:txBody>
      </p:sp>
      <p:pic>
        <p:nvPicPr>
          <p:cNvPr id="72709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908050"/>
            <a:ext cx="33655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ZoneTexte 1"/>
          <p:cNvSpPr txBox="1">
            <a:spLocks noChangeArrowheads="1"/>
          </p:cNvSpPr>
          <p:nvPr/>
        </p:nvSpPr>
        <p:spPr bwMode="auto">
          <a:xfrm>
            <a:off x="6553200" y="1044575"/>
            <a:ext cx="1157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>
                <a:solidFill>
                  <a:srgbClr val="FF0000"/>
                </a:solidFill>
              </a:rPr>
              <a:t>( / 4.5 )</a:t>
            </a:r>
          </a:p>
        </p:txBody>
      </p:sp>
      <p:sp>
        <p:nvSpPr>
          <p:cNvPr id="72711" name="Rectangle 2"/>
          <p:cNvSpPr>
            <a:spLocks noChangeArrowheads="1"/>
          </p:cNvSpPr>
          <p:nvPr/>
        </p:nvSpPr>
        <p:spPr bwMode="auto">
          <a:xfrm>
            <a:off x="6553200" y="1976438"/>
            <a:ext cx="1157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>
                <a:solidFill>
                  <a:srgbClr val="FF0000"/>
                </a:solidFill>
              </a:rPr>
              <a:t>( / 5.5 )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6246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29D404-BEC3-DE4B-920E-9B40CAABA9EF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1400"/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7848600" cy="762000"/>
          </a:xfrm>
        </p:spPr>
        <p:txBody>
          <a:bodyPr/>
          <a:lstStyle/>
          <a:p>
            <a:pPr eaLnBrk="1" hangingPunct="1"/>
            <a:r>
              <a:rPr lang="fr-FR" altLang="fr-FR" sz="3600" b="1" dirty="0">
                <a:solidFill>
                  <a:srgbClr val="FF0000"/>
                </a:solidFill>
              </a:rPr>
              <a:t>MHD: beta vs turbulent </a:t>
            </a:r>
            <a:r>
              <a:rPr lang="fr-FR" altLang="fr-FR" sz="3600" b="1" dirty="0" err="1">
                <a:solidFill>
                  <a:srgbClr val="FF0000"/>
                </a:solidFill>
              </a:rPr>
              <a:t>intensity</a:t>
            </a:r>
            <a:r>
              <a:rPr lang="fr-FR" altLang="fr-FR" sz="3600" b="1" dirty="0">
                <a:solidFill>
                  <a:srgbClr val="FF0000"/>
                </a:solidFill>
              </a:rPr>
              <a:t/>
            </a:r>
            <a:br>
              <a:rPr lang="fr-FR" altLang="fr-FR" sz="3600" b="1" dirty="0">
                <a:solidFill>
                  <a:srgbClr val="FF0000"/>
                </a:solidFill>
              </a:rPr>
            </a:br>
            <a:r>
              <a:rPr lang="fr-FR" altLang="fr-FR" sz="2400" dirty="0">
                <a:solidFill>
                  <a:srgbClr val="FF0000"/>
                </a:solidFill>
              </a:rPr>
              <a:t>[ Simard et al., Adv. </a:t>
            </a:r>
            <a:r>
              <a:rPr lang="fr-FR" altLang="fr-FR" sz="2400" dirty="0" err="1">
                <a:solidFill>
                  <a:srgbClr val="FF0000"/>
                </a:solidFill>
              </a:rPr>
              <a:t>Sp</a:t>
            </a:r>
            <a:r>
              <a:rPr lang="fr-FR" altLang="fr-FR" sz="2400" dirty="0">
                <a:solidFill>
                  <a:srgbClr val="FF0000"/>
                </a:solidFill>
              </a:rPr>
              <a:t>. </a:t>
            </a:r>
            <a:r>
              <a:rPr lang="fr-FR" altLang="fr-FR" sz="2400" dirty="0" err="1">
                <a:solidFill>
                  <a:srgbClr val="FF0000"/>
                </a:solidFill>
              </a:rPr>
              <a:t>Res</a:t>
            </a:r>
            <a:r>
              <a:rPr lang="fr-FR" altLang="fr-FR" sz="2400" dirty="0">
                <a:solidFill>
                  <a:srgbClr val="FF0000"/>
                </a:solidFill>
              </a:rPr>
              <a:t>. </a:t>
            </a:r>
            <a:r>
              <a:rPr lang="fr-FR" altLang="fr-FR" sz="2400" b="1" dirty="0">
                <a:solidFill>
                  <a:srgbClr val="FF0000"/>
                </a:solidFill>
              </a:rPr>
              <a:t>58</a:t>
            </a:r>
            <a:r>
              <a:rPr lang="fr-FR" altLang="fr-FR" sz="2400" dirty="0">
                <a:solidFill>
                  <a:srgbClr val="FF0000"/>
                </a:solidFill>
              </a:rPr>
              <a:t>, 1522 (2016) ]</a:t>
            </a:r>
            <a:endParaRPr lang="fr-FR" altLang="fr-FR" sz="2400" b="1" dirty="0">
              <a:solidFill>
                <a:srgbClr val="FF0000"/>
              </a:solidFill>
            </a:endParaRPr>
          </a:p>
        </p:txBody>
      </p:sp>
      <p:pic>
        <p:nvPicPr>
          <p:cNvPr id="62468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2849562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4437063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99792" y="3623617"/>
            <a:ext cx="2135521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F40E19"/>
            </a:solidFill>
          </a:ln>
        </p:spPr>
        <p:txBody>
          <a:bodyPr wrap="none">
            <a:spAutoFit/>
          </a:bodyPr>
          <a:lstStyle/>
          <a:p>
            <a:r>
              <a:rPr lang="fr-FR" b="1" baseline="0" dirty="0" smtClean="0">
                <a:solidFill>
                  <a:srgbClr val="FF0000"/>
                </a:solidFill>
              </a:rPr>
              <a:t>Convergence</a:t>
            </a:r>
            <a:endParaRPr lang="fr-FR" b="1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9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6041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94C01B-EDB1-474A-9D34-D60147C454AE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1400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7991475" cy="762000"/>
          </a:xfrm>
        </p:spPr>
        <p:txBody>
          <a:bodyPr/>
          <a:lstStyle/>
          <a:p>
            <a:pPr eaLnBrk="1" hangingPunct="1"/>
            <a:r>
              <a:rPr lang="fr-FR" altLang="fr-FR" sz="3600" b="1" dirty="0">
                <a:solidFill>
                  <a:srgbClr val="FF0000"/>
                </a:solidFill>
              </a:rPr>
              <a:t>MHD: alpha vs </a:t>
            </a:r>
            <a:r>
              <a:rPr lang="fr-FR" altLang="fr-FR" sz="3600" b="1" dirty="0" err="1">
                <a:solidFill>
                  <a:srgbClr val="FF0000"/>
                </a:solidFill>
              </a:rPr>
              <a:t>kinetic</a:t>
            </a:r>
            <a:r>
              <a:rPr lang="fr-FR" altLang="fr-FR" sz="3600" b="1" dirty="0">
                <a:solidFill>
                  <a:srgbClr val="FF0000"/>
                </a:solidFill>
              </a:rPr>
              <a:t> </a:t>
            </a:r>
            <a:r>
              <a:rPr lang="fr-FR" altLang="fr-FR" sz="3600" b="1" dirty="0" err="1">
                <a:solidFill>
                  <a:srgbClr val="FF0000"/>
                </a:solidFill>
              </a:rPr>
              <a:t>helicity</a:t>
            </a:r>
            <a:r>
              <a:rPr lang="fr-FR" altLang="fr-FR" sz="3600" b="1" dirty="0">
                <a:solidFill>
                  <a:srgbClr val="FF0000"/>
                </a:solidFill>
              </a:rPr>
              <a:t/>
            </a:r>
            <a:br>
              <a:rPr lang="fr-FR" altLang="fr-FR" sz="3600" b="1" dirty="0">
                <a:solidFill>
                  <a:srgbClr val="FF0000"/>
                </a:solidFill>
              </a:rPr>
            </a:br>
            <a:r>
              <a:rPr lang="fr-FR" altLang="fr-FR" sz="2400" dirty="0">
                <a:solidFill>
                  <a:srgbClr val="FF0000"/>
                </a:solidFill>
              </a:rPr>
              <a:t>[ Simard et al., Adv. </a:t>
            </a:r>
            <a:r>
              <a:rPr lang="fr-FR" altLang="fr-FR" sz="2400" dirty="0" err="1">
                <a:solidFill>
                  <a:srgbClr val="FF0000"/>
                </a:solidFill>
              </a:rPr>
              <a:t>Sp</a:t>
            </a:r>
            <a:r>
              <a:rPr lang="fr-FR" altLang="fr-FR" sz="2400" dirty="0">
                <a:solidFill>
                  <a:srgbClr val="FF0000"/>
                </a:solidFill>
              </a:rPr>
              <a:t>. </a:t>
            </a:r>
            <a:r>
              <a:rPr lang="fr-FR" altLang="fr-FR" sz="2400" dirty="0" err="1">
                <a:solidFill>
                  <a:srgbClr val="FF0000"/>
                </a:solidFill>
              </a:rPr>
              <a:t>Res</a:t>
            </a:r>
            <a:r>
              <a:rPr lang="fr-FR" altLang="fr-FR" sz="2400" dirty="0">
                <a:solidFill>
                  <a:srgbClr val="FF0000"/>
                </a:solidFill>
              </a:rPr>
              <a:t>. </a:t>
            </a:r>
            <a:r>
              <a:rPr lang="fr-FR" altLang="fr-FR" sz="2400" b="1" dirty="0">
                <a:solidFill>
                  <a:srgbClr val="FF0000"/>
                </a:solidFill>
              </a:rPr>
              <a:t>58</a:t>
            </a:r>
            <a:r>
              <a:rPr lang="fr-FR" altLang="fr-FR" sz="2400" dirty="0">
                <a:solidFill>
                  <a:srgbClr val="FF0000"/>
                </a:solidFill>
              </a:rPr>
              <a:t>, 1522 (2016) ]</a:t>
            </a:r>
            <a:endParaRPr lang="fr-FR" altLang="fr-FR" sz="2400" b="1" dirty="0">
              <a:solidFill>
                <a:srgbClr val="FF0000"/>
              </a:solidFill>
            </a:endParaRPr>
          </a:p>
        </p:txBody>
      </p:sp>
      <p:pic>
        <p:nvPicPr>
          <p:cNvPr id="60420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25538"/>
            <a:ext cx="3106737" cy="566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196975"/>
            <a:ext cx="39116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Rectangle 1"/>
          <p:cNvSpPr>
            <a:spLocks noChangeArrowheads="1"/>
          </p:cNvSpPr>
          <p:nvPr/>
        </p:nvSpPr>
        <p:spPr bwMode="auto">
          <a:xfrm>
            <a:off x="2933700" y="1158875"/>
            <a:ext cx="698500" cy="6270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82950" y="3914923"/>
            <a:ext cx="2135521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F40E19"/>
            </a:solidFill>
          </a:ln>
        </p:spPr>
        <p:txBody>
          <a:bodyPr wrap="none">
            <a:spAutoFit/>
          </a:bodyPr>
          <a:lstStyle/>
          <a:p>
            <a:r>
              <a:rPr lang="fr-FR" b="1" baseline="0" dirty="0" smtClean="0">
                <a:solidFill>
                  <a:srgbClr val="FF0000"/>
                </a:solidFill>
              </a:rPr>
              <a:t>Convergence</a:t>
            </a:r>
            <a:endParaRPr lang="fr-FR" b="1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9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260350"/>
            <a:ext cx="6912768" cy="762000"/>
          </a:xfrm>
        </p:spPr>
        <p:txBody>
          <a:bodyPr/>
          <a:lstStyle/>
          <a:p>
            <a:r>
              <a:rPr lang="fr-FR" altLang="fr-FR" sz="3600" b="1" dirty="0" err="1" smtClean="0">
                <a:solidFill>
                  <a:srgbClr val="F40E19"/>
                </a:solidFill>
              </a:rPr>
              <a:t>Quenching</a:t>
            </a:r>
            <a:r>
              <a:rPr lang="fr-FR" altLang="fr-FR" sz="3600" b="1" dirty="0" smtClean="0">
                <a:solidFill>
                  <a:schemeClr val="accent2"/>
                </a:solidFill>
              </a:rPr>
              <a:t> </a:t>
            </a:r>
            <a:r>
              <a:rPr lang="fr-FR" altLang="fr-FR" sz="3600" b="1" dirty="0" smtClean="0">
                <a:solidFill>
                  <a:srgbClr val="FF0000"/>
                </a:solidFill>
              </a:rPr>
              <a:t>of alpha-</a:t>
            </a:r>
            <a:r>
              <a:rPr lang="fr-FR" altLang="fr-FR" sz="3600" b="1" dirty="0" err="1" smtClean="0">
                <a:solidFill>
                  <a:srgbClr val="FF0000"/>
                </a:solidFill>
              </a:rPr>
              <a:t>effect</a:t>
            </a:r>
            <a:r>
              <a:rPr lang="fr-FR" altLang="fr-FR" sz="3600" b="1" dirty="0" smtClean="0">
                <a:solidFill>
                  <a:srgbClr val="FF0000"/>
                </a:solidFill>
              </a:rPr>
              <a:t> (1)</a:t>
            </a:r>
            <a:r>
              <a:rPr lang="fr-FR" altLang="fr-FR" sz="4000" dirty="0" smtClean="0">
                <a:solidFill>
                  <a:srgbClr val="FF0000"/>
                </a:solidFill>
              </a:rPr>
              <a:t/>
            </a:r>
            <a:br>
              <a:rPr lang="fr-FR" altLang="fr-FR" sz="4000" dirty="0" smtClean="0">
                <a:solidFill>
                  <a:srgbClr val="FF0000"/>
                </a:solidFill>
              </a:rPr>
            </a:br>
            <a:r>
              <a:rPr lang="fr-FR" altLang="fr-FR" sz="2400" dirty="0" smtClean="0">
                <a:solidFill>
                  <a:srgbClr val="FF0000"/>
                </a:solidFill>
              </a:rPr>
              <a:t>[ Simard et al., Adv. </a:t>
            </a:r>
            <a:r>
              <a:rPr lang="fr-FR" altLang="fr-FR" sz="2400" dirty="0" err="1" smtClean="0">
                <a:solidFill>
                  <a:srgbClr val="FF0000"/>
                </a:solidFill>
              </a:rPr>
              <a:t>Sp</a:t>
            </a:r>
            <a:r>
              <a:rPr lang="fr-FR" altLang="fr-FR" sz="2400" dirty="0" smtClean="0">
                <a:solidFill>
                  <a:srgbClr val="FF0000"/>
                </a:solidFill>
              </a:rPr>
              <a:t>. </a:t>
            </a:r>
            <a:r>
              <a:rPr lang="fr-FR" altLang="fr-FR" sz="2400" dirty="0" err="1" smtClean="0">
                <a:solidFill>
                  <a:srgbClr val="FF0000"/>
                </a:solidFill>
              </a:rPr>
              <a:t>Res</a:t>
            </a:r>
            <a:r>
              <a:rPr lang="fr-FR" altLang="fr-FR" sz="2400" dirty="0" smtClean="0">
                <a:solidFill>
                  <a:srgbClr val="FF0000"/>
                </a:solidFill>
              </a:rPr>
              <a:t>. </a:t>
            </a:r>
            <a:r>
              <a:rPr lang="fr-FR" altLang="fr-FR" sz="2400" b="1" dirty="0" smtClean="0">
                <a:solidFill>
                  <a:srgbClr val="FF0000"/>
                </a:solidFill>
              </a:rPr>
              <a:t>58</a:t>
            </a:r>
            <a:r>
              <a:rPr lang="fr-FR" altLang="fr-FR" sz="2400" dirty="0" smtClean="0">
                <a:solidFill>
                  <a:srgbClr val="FF0000"/>
                </a:solidFill>
              </a:rPr>
              <a:t>, 1522 (2016) ] </a:t>
            </a:r>
            <a:r>
              <a:rPr lang="fr-FR" altLang="fr-FR" sz="2400" dirty="0" smtClean="0">
                <a:solidFill>
                  <a:schemeClr val="accent2"/>
                </a:solidFill>
              </a:rPr>
              <a:t> </a:t>
            </a:r>
            <a:endParaRPr lang="fr-FR" altLang="fr-FR" dirty="0"/>
          </a:p>
        </p:txBody>
      </p:sp>
      <p:sp>
        <p:nvSpPr>
          <p:cNvPr id="713740" name="Text Box 12"/>
          <p:cNvSpPr txBox="1">
            <a:spLocks noChangeArrowheads="1"/>
          </p:cNvSpPr>
          <p:nvPr/>
        </p:nvSpPr>
        <p:spPr bwMode="auto">
          <a:xfrm>
            <a:off x="323850" y="5334000"/>
            <a:ext cx="8515350" cy="830997"/>
          </a:xfrm>
          <a:prstGeom prst="rect">
            <a:avLst/>
          </a:prstGeom>
          <a:noFill/>
          <a:ln w="38100">
            <a:solidFill>
              <a:srgbClr val="F40E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smtClean="0">
                <a:solidFill>
                  <a:srgbClr val="0070C0"/>
                </a:solidFill>
              </a:rPr>
              <a:t>SVD fit on </a:t>
            </a:r>
            <a:r>
              <a:rPr lang="fr-FR" altLang="fr-FR" sz="2400" baseline="0" dirty="0" err="1" smtClean="0">
                <a:solidFill>
                  <a:srgbClr val="0070C0"/>
                </a:solidFill>
              </a:rPr>
              <a:t>individual</a:t>
            </a:r>
            <a:r>
              <a:rPr lang="fr-FR" altLang="fr-FR" sz="2400" baseline="0" dirty="0" smtClean="0">
                <a:solidFill>
                  <a:srgbClr val="0070C0"/>
                </a:solidFill>
              </a:rPr>
              <a:t> cycles, </a:t>
            </a:r>
            <a:r>
              <a:rPr lang="fr-FR" altLang="fr-FR" sz="2400" baseline="0" dirty="0" err="1" smtClean="0">
                <a:solidFill>
                  <a:srgbClr val="0070C0"/>
                </a:solidFill>
              </a:rPr>
              <a:t>subdivided</a:t>
            </a:r>
            <a:r>
              <a:rPr lang="fr-FR" altLang="fr-FR" sz="2400" baseline="0" dirty="0" smtClean="0">
                <a:solidFill>
                  <a:srgbClr val="0070C0"/>
                </a:solidFill>
              </a:rPr>
              <a:t> </a:t>
            </a:r>
            <a:r>
              <a:rPr lang="fr-FR" altLang="fr-FR" sz="2400" baseline="0" dirty="0" err="1" smtClean="0">
                <a:solidFill>
                  <a:srgbClr val="0070C0"/>
                </a:solidFill>
              </a:rPr>
              <a:t>into</a:t>
            </a:r>
            <a:r>
              <a:rPr lang="fr-FR" altLang="fr-FR" sz="2400" baseline="0" dirty="0" smtClean="0">
                <a:solidFill>
                  <a:srgbClr val="0070C0"/>
                </a:solidFill>
              </a:rPr>
              <a:t> « maximum » and « minimum » phases </a:t>
            </a:r>
            <a:r>
              <a:rPr lang="fr-FR" altLang="fr-FR" sz="2400" baseline="0" dirty="0" err="1" smtClean="0">
                <a:solidFill>
                  <a:srgbClr val="0070C0"/>
                </a:solidFill>
              </a:rPr>
              <a:t>separately</a:t>
            </a:r>
            <a:r>
              <a:rPr lang="fr-FR" altLang="fr-FR" sz="2400" baseline="0" dirty="0" smtClean="0">
                <a:solidFill>
                  <a:srgbClr val="0070C0"/>
                </a:solidFill>
              </a:rPr>
              <a:t> in </a:t>
            </a:r>
            <a:r>
              <a:rPr lang="fr-FR" altLang="fr-FR" sz="2400" baseline="0" dirty="0" err="1" smtClean="0">
                <a:solidFill>
                  <a:srgbClr val="0070C0"/>
                </a:solidFill>
              </a:rPr>
              <a:t>each</a:t>
            </a:r>
            <a:r>
              <a:rPr lang="fr-FR" altLang="fr-FR" sz="2400" baseline="0" dirty="0" smtClean="0">
                <a:solidFill>
                  <a:srgbClr val="0070C0"/>
                </a:solidFill>
              </a:rPr>
              <a:t> </a:t>
            </a:r>
            <a:r>
              <a:rPr lang="fr-FR" altLang="fr-FR" sz="2400" baseline="0" dirty="0" err="1" smtClean="0">
                <a:solidFill>
                  <a:srgbClr val="0070C0"/>
                </a:solidFill>
              </a:rPr>
              <a:t>hemisphere</a:t>
            </a:r>
            <a:r>
              <a:rPr lang="fr-FR" altLang="fr-FR" sz="2400" baseline="0" dirty="0" smtClean="0">
                <a:solidFill>
                  <a:srgbClr val="0070C0"/>
                </a:solidFill>
              </a:rPr>
              <a:t>. </a:t>
            </a:r>
            <a:endParaRPr lang="fr-FR" altLang="fr-FR" sz="2400" baseline="0" dirty="0">
              <a:solidFill>
                <a:srgbClr val="0070C0"/>
              </a:solidFill>
            </a:endParaRPr>
          </a:p>
        </p:txBody>
      </p:sp>
      <p:sp>
        <p:nvSpPr>
          <p:cNvPr id="70667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71E2104-4553-1847-89C3-D703319B9798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1400"/>
          </a:p>
        </p:txBody>
      </p:sp>
      <p:pic>
        <p:nvPicPr>
          <p:cNvPr id="70668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36675"/>
            <a:ext cx="80137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13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5" y="115888"/>
            <a:ext cx="6920309" cy="762000"/>
          </a:xfrm>
        </p:spPr>
        <p:txBody>
          <a:bodyPr/>
          <a:lstStyle/>
          <a:p>
            <a:r>
              <a:rPr lang="fr-FR" altLang="fr-FR" sz="3600" b="1" dirty="0" err="1" smtClean="0">
                <a:solidFill>
                  <a:srgbClr val="F40E19"/>
                </a:solidFill>
              </a:rPr>
              <a:t>Quenching</a:t>
            </a:r>
            <a:r>
              <a:rPr lang="fr-FR" altLang="fr-FR" sz="3600" b="1" dirty="0" smtClean="0">
                <a:solidFill>
                  <a:schemeClr val="accent2"/>
                </a:solidFill>
              </a:rPr>
              <a:t> </a:t>
            </a:r>
            <a:r>
              <a:rPr lang="fr-FR" altLang="fr-FR" sz="3600" b="1" dirty="0" smtClean="0">
                <a:solidFill>
                  <a:srgbClr val="FF0000"/>
                </a:solidFill>
              </a:rPr>
              <a:t>of alpha-</a:t>
            </a:r>
            <a:r>
              <a:rPr lang="fr-FR" altLang="fr-FR" sz="3600" b="1" dirty="0" err="1" smtClean="0">
                <a:solidFill>
                  <a:srgbClr val="FF0000"/>
                </a:solidFill>
              </a:rPr>
              <a:t>effect</a:t>
            </a:r>
            <a:r>
              <a:rPr lang="fr-FR" altLang="fr-FR" sz="3600" b="1" dirty="0" smtClean="0">
                <a:solidFill>
                  <a:srgbClr val="FF0000"/>
                </a:solidFill>
              </a:rPr>
              <a:t> (2)</a:t>
            </a:r>
            <a:r>
              <a:rPr lang="fr-FR" altLang="fr-FR" sz="6000" dirty="0" smtClean="0">
                <a:solidFill>
                  <a:srgbClr val="FF0000"/>
                </a:solidFill>
              </a:rPr>
              <a:t/>
            </a:r>
            <a:br>
              <a:rPr lang="fr-FR" altLang="fr-FR" sz="6000" dirty="0" smtClean="0">
                <a:solidFill>
                  <a:srgbClr val="FF0000"/>
                </a:solidFill>
              </a:rPr>
            </a:br>
            <a:r>
              <a:rPr lang="fr-FR" altLang="fr-FR" sz="2400" dirty="0" smtClean="0">
                <a:solidFill>
                  <a:srgbClr val="FF0000"/>
                </a:solidFill>
              </a:rPr>
              <a:t>[ Simard et al., Adv. </a:t>
            </a:r>
            <a:r>
              <a:rPr lang="fr-FR" altLang="fr-FR" sz="2400" dirty="0" err="1" smtClean="0">
                <a:solidFill>
                  <a:srgbClr val="FF0000"/>
                </a:solidFill>
              </a:rPr>
              <a:t>Sp</a:t>
            </a:r>
            <a:r>
              <a:rPr lang="fr-FR" altLang="fr-FR" sz="2400" dirty="0" smtClean="0">
                <a:solidFill>
                  <a:srgbClr val="FF0000"/>
                </a:solidFill>
              </a:rPr>
              <a:t>. </a:t>
            </a:r>
            <a:r>
              <a:rPr lang="fr-FR" altLang="fr-FR" sz="2400" dirty="0" err="1" smtClean="0">
                <a:solidFill>
                  <a:srgbClr val="FF0000"/>
                </a:solidFill>
              </a:rPr>
              <a:t>Res</a:t>
            </a:r>
            <a:r>
              <a:rPr lang="fr-FR" altLang="fr-FR" sz="2400" dirty="0" smtClean="0">
                <a:solidFill>
                  <a:srgbClr val="FF0000"/>
                </a:solidFill>
              </a:rPr>
              <a:t>. </a:t>
            </a:r>
            <a:r>
              <a:rPr lang="fr-FR" altLang="fr-FR" sz="2400" b="1" dirty="0" smtClean="0">
                <a:solidFill>
                  <a:srgbClr val="FF0000"/>
                </a:solidFill>
              </a:rPr>
              <a:t>58</a:t>
            </a:r>
            <a:r>
              <a:rPr lang="fr-FR" altLang="fr-FR" sz="2400" dirty="0" smtClean="0">
                <a:solidFill>
                  <a:srgbClr val="FF0000"/>
                </a:solidFill>
              </a:rPr>
              <a:t>, 1522 (2016) ] </a:t>
            </a:r>
            <a:endParaRPr lang="fr-FR" altLang="fr-FR" dirty="0"/>
          </a:p>
        </p:txBody>
      </p:sp>
      <p:sp>
        <p:nvSpPr>
          <p:cNvPr id="713739" name="Text Box 11"/>
          <p:cNvSpPr txBox="1">
            <a:spLocks noChangeArrowheads="1"/>
          </p:cNvSpPr>
          <p:nvPr/>
        </p:nvSpPr>
        <p:spPr bwMode="auto">
          <a:xfrm>
            <a:off x="5916613" y="1160463"/>
            <a:ext cx="1608133" cy="830997"/>
          </a:xfrm>
          <a:prstGeom prst="rect">
            <a:avLst/>
          </a:prstGeom>
          <a:noFill/>
          <a:ln w="38100">
            <a:solidFill>
              <a:srgbClr val="F40E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smtClean="0"/>
              <a:t>« </a:t>
            </a:r>
            <a:r>
              <a:rPr lang="fr-FR" altLang="fr-FR" sz="2400" baseline="0" dirty="0" err="1" smtClean="0"/>
              <a:t>weak</a:t>
            </a:r>
            <a:r>
              <a:rPr lang="fr-FR" altLang="fr-FR" sz="2400" baseline="0" dirty="0" smtClean="0"/>
              <a:t> »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/>
              <a:t>q</a:t>
            </a:r>
            <a:r>
              <a:rPr lang="fr-FR" altLang="fr-FR" sz="2400" baseline="0" dirty="0" err="1" smtClean="0"/>
              <a:t>uenching</a:t>
            </a:r>
            <a:endParaRPr lang="fr-FR" altLang="fr-FR" sz="2400" baseline="0" dirty="0"/>
          </a:p>
        </p:txBody>
      </p:sp>
      <p:sp>
        <p:nvSpPr>
          <p:cNvPr id="7270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E1632B-A278-6948-850E-0A3608C7E97E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1400"/>
          </a:p>
        </p:txBody>
      </p:sp>
      <p:pic>
        <p:nvPicPr>
          <p:cNvPr id="72709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89025"/>
            <a:ext cx="50292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060575"/>
            <a:ext cx="27432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437063"/>
            <a:ext cx="2908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2712" name="Connecteur droit avec flèche 5"/>
          <p:cNvCxnSpPr>
            <a:cxnSpLocks noChangeShapeType="1"/>
            <a:stCxn id="713739" idx="1"/>
          </p:cNvCxnSpPr>
          <p:nvPr/>
        </p:nvCxnSpPr>
        <p:spPr bwMode="auto">
          <a:xfrm flipH="1">
            <a:off x="2843213" y="1575962"/>
            <a:ext cx="3073400" cy="1781601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72713" name="Rectangle 6"/>
          <p:cNvSpPr>
            <a:spLocks noChangeArrowheads="1"/>
          </p:cNvSpPr>
          <p:nvPr/>
        </p:nvSpPr>
        <p:spPr bwMode="auto">
          <a:xfrm>
            <a:off x="6053138" y="3459163"/>
            <a:ext cx="1636712" cy="830997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baseline="0" dirty="0" smtClean="0"/>
              <a:t>«</a:t>
            </a:r>
            <a:r>
              <a:rPr lang="fr-FR" altLang="fr-FR" baseline="0" dirty="0"/>
              <a:t> </a:t>
            </a:r>
            <a:r>
              <a:rPr lang="fr-FR" altLang="fr-FR" baseline="0" dirty="0" err="1" smtClean="0"/>
              <a:t>strong</a:t>
            </a:r>
            <a:r>
              <a:rPr lang="fr-FR" altLang="fr-FR" baseline="0" dirty="0"/>
              <a:t> </a:t>
            </a:r>
            <a:r>
              <a:rPr lang="fr-FR" altLang="fr-FR" baseline="0" dirty="0" smtClean="0"/>
              <a:t>»</a:t>
            </a:r>
          </a:p>
          <a:p>
            <a:r>
              <a:rPr lang="fr-FR" altLang="fr-FR" baseline="0" dirty="0" err="1" smtClean="0"/>
              <a:t>quenching</a:t>
            </a:r>
            <a:endParaRPr lang="fr-FR" altLang="fr-FR" baseline="0" dirty="0"/>
          </a:p>
        </p:txBody>
      </p:sp>
      <p:cxnSp>
        <p:nvCxnSpPr>
          <p:cNvPr id="72714" name="Connecteur droit avec flèche 21"/>
          <p:cNvCxnSpPr>
            <a:cxnSpLocks noChangeShapeType="1"/>
            <a:stCxn id="72713" idx="1"/>
          </p:cNvCxnSpPr>
          <p:nvPr/>
        </p:nvCxnSpPr>
        <p:spPr bwMode="auto">
          <a:xfrm flipH="1">
            <a:off x="2530476" y="3874662"/>
            <a:ext cx="3522662" cy="803701"/>
          </a:xfrm>
          <a:prstGeom prst="straightConnector1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</p:spPr>
      </p:cxnSp>
      <p:cxnSp>
        <p:nvCxnSpPr>
          <p:cNvPr id="72715" name="Connecteur droit avec flèche 22"/>
          <p:cNvCxnSpPr>
            <a:cxnSpLocks noChangeShapeType="1"/>
            <a:stCxn id="72713" idx="1"/>
          </p:cNvCxnSpPr>
          <p:nvPr/>
        </p:nvCxnSpPr>
        <p:spPr bwMode="auto">
          <a:xfrm flipH="1">
            <a:off x="2946400" y="3874662"/>
            <a:ext cx="3106738" cy="1603801"/>
          </a:xfrm>
          <a:prstGeom prst="straightConnector1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</p:spPr>
      </p:cxnSp>
      <p:sp>
        <p:nvSpPr>
          <p:cNvPr id="2" name="ZoneTexte 1"/>
          <p:cNvSpPr txBox="1"/>
          <p:nvPr/>
        </p:nvSpPr>
        <p:spPr>
          <a:xfrm>
            <a:off x="6121910" y="5738813"/>
            <a:ext cx="2135521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F40E19"/>
            </a:solidFill>
          </a:ln>
        </p:spPr>
        <p:txBody>
          <a:bodyPr wrap="none" rtlCol="0">
            <a:spAutoFit/>
          </a:bodyPr>
          <a:lstStyle/>
          <a:p>
            <a:r>
              <a:rPr lang="fr-FR" b="1" baseline="0" dirty="0" smtClean="0">
                <a:solidFill>
                  <a:srgbClr val="FF0000"/>
                </a:solidFill>
              </a:rPr>
              <a:t>Convergence</a:t>
            </a:r>
            <a:endParaRPr lang="fr-FR" b="1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12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39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174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4822C4-382E-7747-8CA7-CD4C7AEB8CC0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140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fr-FR" altLang="fr-FR" sz="3600" b="1" dirty="0">
                <a:solidFill>
                  <a:srgbClr val="F40E19"/>
                </a:solidFill>
              </a:rPr>
              <a:t>Dynamo = </a:t>
            </a:r>
            <a:r>
              <a:rPr lang="fr-FR" altLang="fr-FR" sz="3600" b="1" dirty="0" err="1">
                <a:solidFill>
                  <a:srgbClr val="F40E19"/>
                </a:solidFill>
              </a:rPr>
              <a:t>kinetic</a:t>
            </a:r>
            <a:r>
              <a:rPr lang="fr-FR" altLang="fr-FR" sz="3600" b="1" dirty="0">
                <a:solidFill>
                  <a:srgbClr val="F40E19"/>
                </a:solidFill>
              </a:rPr>
              <a:t> to </a:t>
            </a:r>
            <a:r>
              <a:rPr lang="fr-FR" altLang="fr-FR" sz="3600" b="1" dirty="0" err="1">
                <a:solidFill>
                  <a:srgbClr val="F40E19"/>
                </a:solidFill>
              </a:rPr>
              <a:t>magnetic</a:t>
            </a:r>
            <a:r>
              <a:rPr lang="fr-FR" altLang="fr-FR" sz="3600" b="1" dirty="0">
                <a:solidFill>
                  <a:srgbClr val="F40E19"/>
                </a:solidFill>
              </a:rPr>
              <a:t> </a:t>
            </a:r>
            <a:r>
              <a:rPr lang="fr-FR" altLang="fr-FR" sz="3600" b="1" dirty="0" err="1">
                <a:solidFill>
                  <a:srgbClr val="F40E19"/>
                </a:solidFill>
              </a:rPr>
              <a:t>energy</a:t>
            </a:r>
            <a:endParaRPr lang="fr-FR" altLang="fr-FR" sz="3600" b="1" dirty="0">
              <a:solidFill>
                <a:srgbClr val="F40E19"/>
              </a:solidFill>
            </a:endParaRPr>
          </a:p>
        </p:txBody>
      </p:sp>
      <p:sp>
        <p:nvSpPr>
          <p:cNvPr id="17412" name="ZoneTexte 1"/>
          <p:cNvSpPr txBox="1">
            <a:spLocks noChangeArrowheads="1"/>
          </p:cNvSpPr>
          <p:nvPr/>
        </p:nvSpPr>
        <p:spPr bwMode="auto">
          <a:xfrm>
            <a:off x="427038" y="1052513"/>
            <a:ext cx="816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baseline="0">
                <a:solidFill>
                  <a:srgbClr val="7030A0"/>
                </a:solidFill>
              </a:rPr>
              <a:t>Magnetohydrodynamical induction: </a:t>
            </a:r>
            <a:r>
              <a:rPr lang="fr-FR" altLang="fr-FR" sz="2000" baseline="0">
                <a:solidFill>
                  <a:srgbClr val="7030A0"/>
                </a:solidFill>
              </a:rPr>
              <a:t>flow of electrically conducting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>
                <a:solidFill>
                  <a:srgbClr val="7030A0"/>
                </a:solidFill>
              </a:rPr>
              <a:t>fluid across magnetic fields, in collisionnally-dominated plasma regime:</a:t>
            </a:r>
          </a:p>
        </p:txBody>
      </p:sp>
      <p:sp>
        <p:nvSpPr>
          <p:cNvPr id="17413" name="Rectangle 2"/>
          <p:cNvSpPr>
            <a:spLocks noChangeArrowheads="1"/>
          </p:cNvSpPr>
          <p:nvPr/>
        </p:nvSpPr>
        <p:spPr bwMode="auto">
          <a:xfrm>
            <a:off x="2411413" y="5373688"/>
            <a:ext cx="1652587" cy="40005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>
                <a:solidFill>
                  <a:srgbClr val="0070C0"/>
                </a:solidFill>
              </a:rPr>
              <a:t>Poynting flux</a:t>
            </a:r>
          </a:p>
        </p:txBody>
      </p:sp>
      <p:pic>
        <p:nvPicPr>
          <p:cNvPr id="17414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1946275"/>
            <a:ext cx="373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4005263"/>
            <a:ext cx="83693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Rectangle 3"/>
          <p:cNvSpPr>
            <a:spLocks noChangeArrowheads="1"/>
          </p:cNvSpPr>
          <p:nvPr/>
        </p:nvSpPr>
        <p:spPr bwMode="auto">
          <a:xfrm>
            <a:off x="7380288" y="5343525"/>
            <a:ext cx="1677987" cy="40005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>
                <a:solidFill>
                  <a:srgbClr val="0070C0"/>
                </a:solidFill>
              </a:rPr>
              <a:t>Lorentz force</a:t>
            </a:r>
          </a:p>
        </p:txBody>
      </p:sp>
      <p:sp>
        <p:nvSpPr>
          <p:cNvPr id="17417" name="ZoneTexte 4"/>
          <p:cNvSpPr txBox="1">
            <a:spLocks noChangeArrowheads="1"/>
          </p:cNvSpPr>
          <p:nvPr/>
        </p:nvSpPr>
        <p:spPr bwMode="auto">
          <a:xfrm>
            <a:off x="539750" y="2852738"/>
            <a:ext cx="8316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>
                <a:solidFill>
                  <a:srgbClr val="7030A0"/>
                </a:solidFill>
              </a:rPr>
              <a:t>Form magnetic energy equation by dotting </a:t>
            </a:r>
            <a:r>
              <a:rPr lang="fr-FR" altLang="fr-FR" sz="2000" b="1" baseline="0">
                <a:solidFill>
                  <a:srgbClr val="7030A0"/>
                </a:solidFill>
              </a:rPr>
              <a:t>B</a:t>
            </a:r>
            <a:r>
              <a:rPr lang="fr-FR" altLang="fr-FR" sz="2000" baseline="0">
                <a:solidFill>
                  <a:srgbClr val="7030A0"/>
                </a:solidFill>
              </a:rPr>
              <a:t> into above, and integrating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>
                <a:solidFill>
                  <a:srgbClr val="7030A0"/>
                </a:solidFill>
              </a:rPr>
              <a:t>over volume of the sun/star:</a:t>
            </a:r>
          </a:p>
        </p:txBody>
      </p:sp>
      <p:cxnSp>
        <p:nvCxnSpPr>
          <p:cNvPr id="17418" name="Connecteur droit avec flèche 6"/>
          <p:cNvCxnSpPr>
            <a:cxnSpLocks noChangeShapeType="1"/>
          </p:cNvCxnSpPr>
          <p:nvPr/>
        </p:nvCxnSpPr>
        <p:spPr bwMode="auto">
          <a:xfrm flipH="1" flipV="1">
            <a:off x="7885113" y="4551363"/>
            <a:ext cx="287337" cy="822325"/>
          </a:xfrm>
          <a:prstGeom prst="straightConnector1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9" name="Connecteur droit avec flèche 16"/>
          <p:cNvCxnSpPr>
            <a:cxnSpLocks noChangeShapeType="1"/>
          </p:cNvCxnSpPr>
          <p:nvPr/>
        </p:nvCxnSpPr>
        <p:spPr bwMode="auto">
          <a:xfrm flipV="1">
            <a:off x="3851275" y="4581525"/>
            <a:ext cx="179388" cy="792163"/>
          </a:xfrm>
          <a:prstGeom prst="straightConnector1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20" name="Rectangle 14"/>
          <p:cNvSpPr>
            <a:spLocks noChangeArrowheads="1"/>
          </p:cNvSpPr>
          <p:nvPr/>
        </p:nvSpPr>
        <p:spPr bwMode="auto">
          <a:xfrm>
            <a:off x="4824413" y="5346700"/>
            <a:ext cx="1922462" cy="40005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>
                <a:solidFill>
                  <a:srgbClr val="0070C0"/>
                </a:solidFill>
              </a:rPr>
              <a:t>Current density</a:t>
            </a:r>
          </a:p>
        </p:txBody>
      </p:sp>
      <p:cxnSp>
        <p:nvCxnSpPr>
          <p:cNvPr id="17421" name="Connecteur droit avec flèche 23"/>
          <p:cNvCxnSpPr>
            <a:cxnSpLocks noChangeShapeType="1"/>
          </p:cNvCxnSpPr>
          <p:nvPr/>
        </p:nvCxnSpPr>
        <p:spPr bwMode="auto">
          <a:xfrm flipV="1">
            <a:off x="5795963" y="4581525"/>
            <a:ext cx="100012" cy="762000"/>
          </a:xfrm>
          <a:prstGeom prst="straightConnector1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323528" y="5991671"/>
            <a:ext cx="1843774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F40E19"/>
            </a:solidFill>
          </a:ln>
        </p:spPr>
        <p:txBody>
          <a:bodyPr wrap="none">
            <a:spAutoFit/>
          </a:bodyPr>
          <a:lstStyle/>
          <a:p>
            <a:r>
              <a:rPr lang="fr-FR" b="1" baseline="0" dirty="0" err="1" smtClean="0">
                <a:solidFill>
                  <a:srgbClr val="FF0000"/>
                </a:solidFill>
              </a:rPr>
              <a:t>Concensus</a:t>
            </a:r>
            <a:endParaRPr lang="fr-FR" b="1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0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0" y="685800"/>
            <a:ext cx="5105400" cy="762000"/>
          </a:xfrm>
        </p:spPr>
        <p:txBody>
          <a:bodyPr/>
          <a:lstStyle/>
          <a:p>
            <a:r>
              <a:rPr lang="fr-FR" altLang="fr-FR" sz="4000" dirty="0" smtClean="0">
                <a:solidFill>
                  <a:srgbClr val="FF0000"/>
                </a:solidFill>
              </a:rPr>
              <a:t>Dynamo </a:t>
            </a:r>
            <a:r>
              <a:rPr lang="fr-FR" altLang="fr-FR" sz="4000" dirty="0">
                <a:solidFill>
                  <a:srgbClr val="F40E19"/>
                </a:solidFill>
              </a:rPr>
              <a:t>s</a:t>
            </a:r>
            <a:r>
              <a:rPr lang="fr-FR" altLang="fr-FR" sz="4000" dirty="0" smtClean="0">
                <a:solidFill>
                  <a:srgbClr val="F40E19"/>
                </a:solidFill>
              </a:rPr>
              <a:t>aturation</a:t>
            </a:r>
            <a:r>
              <a:rPr lang="fr-FR" altLang="fr-FR" sz="4000" dirty="0" smtClean="0">
                <a:solidFill>
                  <a:schemeClr val="accent2"/>
                </a:solidFill>
              </a:rPr>
              <a:t> </a:t>
            </a:r>
            <a:r>
              <a:rPr lang="fr-FR" altLang="fr-FR" sz="4000" dirty="0">
                <a:solidFill>
                  <a:srgbClr val="FF0000"/>
                </a:solidFill>
              </a:rPr>
              <a:t/>
            </a:r>
            <a:br>
              <a:rPr lang="fr-FR" altLang="fr-FR" sz="4000" dirty="0">
                <a:solidFill>
                  <a:srgbClr val="FF0000"/>
                </a:solidFill>
              </a:rPr>
            </a:br>
            <a:r>
              <a:rPr lang="fr-FR" altLang="fr-FR" sz="2400" dirty="0">
                <a:solidFill>
                  <a:schemeClr val="accent2"/>
                </a:solidFill>
              </a:rPr>
              <a:t>(Racine et al. 2011, </a:t>
            </a:r>
            <a:r>
              <a:rPr lang="fr-FR" altLang="fr-FR" sz="2400" dirty="0" err="1">
                <a:solidFill>
                  <a:schemeClr val="accent2"/>
                </a:solidFill>
              </a:rPr>
              <a:t>ApJ</a:t>
            </a:r>
            <a:r>
              <a:rPr lang="fr-FR" altLang="fr-FR" sz="2400" dirty="0">
                <a:solidFill>
                  <a:schemeClr val="accent2"/>
                </a:solidFill>
              </a:rPr>
              <a:t>,</a:t>
            </a:r>
            <a:r>
              <a:rPr lang="fr-FR" altLang="fr-FR" sz="2400" b="1" dirty="0">
                <a:solidFill>
                  <a:schemeClr val="accent2"/>
                </a:solidFill>
              </a:rPr>
              <a:t> 735</a:t>
            </a:r>
            <a:r>
              <a:rPr lang="fr-FR" altLang="fr-FR" sz="2400" dirty="0">
                <a:solidFill>
                  <a:schemeClr val="accent2"/>
                </a:solidFill>
              </a:rPr>
              <a:t>)</a:t>
            </a:r>
            <a:endParaRPr lang="fr-FR" altLang="fr-FR" dirty="0"/>
          </a:p>
        </p:txBody>
      </p:sp>
      <p:pic>
        <p:nvPicPr>
          <p:cNvPr id="7137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12713"/>
            <a:ext cx="3186112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43200"/>
            <a:ext cx="444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33600"/>
            <a:ext cx="157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3735" name="Line 7"/>
          <p:cNvSpPr>
            <a:spLocks noChangeShapeType="1"/>
          </p:cNvSpPr>
          <p:nvPr/>
        </p:nvSpPr>
        <p:spPr bwMode="auto">
          <a:xfrm flipV="1">
            <a:off x="6019800" y="3352800"/>
            <a:ext cx="0" cy="990600"/>
          </a:xfrm>
          <a:prstGeom prst="line">
            <a:avLst/>
          </a:prstGeom>
          <a:noFill/>
          <a:ln w="38100">
            <a:solidFill>
              <a:srgbClr val="F40E1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13736" name="Line 8"/>
          <p:cNvSpPr>
            <a:spLocks noChangeShapeType="1"/>
          </p:cNvSpPr>
          <p:nvPr/>
        </p:nvSpPr>
        <p:spPr bwMode="auto">
          <a:xfrm flipV="1">
            <a:off x="7543800" y="3352800"/>
            <a:ext cx="0" cy="990600"/>
          </a:xfrm>
          <a:prstGeom prst="line">
            <a:avLst/>
          </a:prstGeom>
          <a:noFill/>
          <a:ln w="38100">
            <a:solidFill>
              <a:srgbClr val="F40E1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13737" name="Rectangle 9"/>
          <p:cNvSpPr>
            <a:spLocks noChangeArrowheads="1"/>
          </p:cNvSpPr>
          <p:nvPr/>
        </p:nvSpPr>
        <p:spPr bwMode="auto">
          <a:xfrm>
            <a:off x="5257800" y="2819400"/>
            <a:ext cx="1524000" cy="533400"/>
          </a:xfrm>
          <a:prstGeom prst="rect">
            <a:avLst/>
          </a:prstGeom>
          <a:noFill/>
          <a:ln w="38100">
            <a:solidFill>
              <a:srgbClr val="F40E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713738" name="Rectangle 10"/>
          <p:cNvSpPr>
            <a:spLocks noChangeArrowheads="1"/>
          </p:cNvSpPr>
          <p:nvPr/>
        </p:nvSpPr>
        <p:spPr bwMode="auto">
          <a:xfrm>
            <a:off x="6934200" y="2819400"/>
            <a:ext cx="1219200" cy="533400"/>
          </a:xfrm>
          <a:prstGeom prst="rect">
            <a:avLst/>
          </a:prstGeom>
          <a:noFill/>
          <a:ln w="38100">
            <a:solidFill>
              <a:srgbClr val="F40E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713739" name="Text Box 11"/>
          <p:cNvSpPr txBox="1">
            <a:spLocks noChangeArrowheads="1"/>
          </p:cNvSpPr>
          <p:nvPr/>
        </p:nvSpPr>
        <p:spPr bwMode="auto">
          <a:xfrm>
            <a:off x="6934200" y="4326195"/>
            <a:ext cx="1603324" cy="830997"/>
          </a:xfrm>
          <a:prstGeom prst="rect">
            <a:avLst/>
          </a:prstGeom>
          <a:noFill/>
          <a:ln w="38100">
            <a:solidFill>
              <a:srgbClr val="F40E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s-IS" altLang="fr-FR" sz="2400" baseline="0" dirty="0" smtClean="0"/>
              <a:t>…if this is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s-IS" altLang="fr-FR" sz="2400" baseline="0" dirty="0" smtClean="0"/>
              <a:t>small</a:t>
            </a:r>
            <a:endParaRPr lang="fr-FR" altLang="fr-FR" sz="2400" baseline="0" dirty="0"/>
          </a:p>
        </p:txBody>
      </p:sp>
      <p:sp>
        <p:nvSpPr>
          <p:cNvPr id="713740" name="Text Box 12"/>
          <p:cNvSpPr txBox="1">
            <a:spLocks noChangeArrowheads="1"/>
          </p:cNvSpPr>
          <p:nvPr/>
        </p:nvSpPr>
        <p:spPr bwMode="auto">
          <a:xfrm>
            <a:off x="3352800" y="4343400"/>
            <a:ext cx="3429000" cy="1938992"/>
          </a:xfrm>
          <a:prstGeom prst="rect">
            <a:avLst/>
          </a:prstGeom>
          <a:noFill/>
          <a:ln w="38100">
            <a:solidFill>
              <a:srgbClr val="F40E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s-IS" altLang="fr-FR" sz="2400" baseline="0" dirty="0" smtClean="0"/>
              <a:t>…t</a:t>
            </a:r>
            <a:r>
              <a:rPr lang="fr-FR" altLang="fr-FR" sz="2400" baseline="0" dirty="0" err="1" smtClean="0"/>
              <a:t>hen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these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two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terms</a:t>
            </a:r>
            <a:r>
              <a:rPr lang="fr-FR" altLang="fr-FR" sz="2400" baseline="0" dirty="0" smtClean="0"/>
              <a:t> must </a:t>
            </a:r>
            <a:r>
              <a:rPr lang="fr-FR" altLang="fr-FR" sz="2400" baseline="0" dirty="0" err="1" smtClean="0"/>
              <a:t>nearly</a:t>
            </a:r>
            <a:r>
              <a:rPr lang="fr-FR" altLang="fr-FR" sz="2400" baseline="0" dirty="0" smtClean="0"/>
              <a:t> cancel </a:t>
            </a:r>
            <a:r>
              <a:rPr lang="fr-FR" altLang="fr-FR" sz="2400" baseline="0" dirty="0" err="1" smtClean="0"/>
              <a:t>each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other</a:t>
            </a:r>
            <a:r>
              <a:rPr lang="fr-FR" altLang="fr-FR" sz="2400" baseline="0" dirty="0" smtClean="0"/>
              <a:t> out in 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/>
              <a:t>s</a:t>
            </a:r>
            <a:r>
              <a:rPr lang="fr-FR" altLang="fr-FR" sz="2400" baseline="0" dirty="0" err="1" smtClean="0"/>
              <a:t>tatistically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stationary</a:t>
            </a:r>
            <a:endParaRPr lang="fr-FR" altLang="fr-FR" sz="2400" baseline="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/>
              <a:t>s</a:t>
            </a:r>
            <a:r>
              <a:rPr lang="fr-FR" altLang="fr-FR" sz="2400" baseline="0" dirty="0" smtClean="0"/>
              <a:t>tate</a:t>
            </a:r>
            <a:r>
              <a:rPr lang="is-IS" altLang="fr-FR" sz="2400" baseline="0" dirty="0" smtClean="0"/>
              <a:t>…</a:t>
            </a:r>
            <a:endParaRPr lang="fr-FR" altLang="fr-FR" sz="2400" baseline="0" dirty="0"/>
          </a:p>
        </p:txBody>
      </p:sp>
      <p:sp>
        <p:nvSpPr>
          <p:cNvPr id="41996" name="Line 13"/>
          <p:cNvSpPr>
            <a:spLocks noChangeShapeType="1"/>
          </p:cNvSpPr>
          <p:nvPr/>
        </p:nvSpPr>
        <p:spPr bwMode="auto">
          <a:xfrm flipV="1">
            <a:off x="6629400" y="2514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71374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670" y="457200"/>
            <a:ext cx="730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D33E7F-BD40-1240-8426-230A7840CC07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1400"/>
          </a:p>
        </p:txBody>
      </p:sp>
      <p:sp>
        <p:nvSpPr>
          <p:cNvPr id="2" name="Rectangle 1"/>
          <p:cNvSpPr/>
          <p:nvPr/>
        </p:nvSpPr>
        <p:spPr>
          <a:xfrm>
            <a:off x="4119774" y="1898303"/>
            <a:ext cx="1845377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F40E19"/>
            </a:solidFill>
          </a:ln>
        </p:spPr>
        <p:txBody>
          <a:bodyPr wrap="none">
            <a:spAutoFit/>
          </a:bodyPr>
          <a:lstStyle/>
          <a:p>
            <a:r>
              <a:rPr lang="fr-FR" b="1" baseline="0" dirty="0" smtClean="0">
                <a:solidFill>
                  <a:srgbClr val="FF0000"/>
                </a:solidFill>
              </a:rPr>
              <a:t>Divergence</a:t>
            </a:r>
            <a:endParaRPr lang="fr-FR" b="1" baseline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35" grpId="0" animBg="1"/>
      <p:bldP spid="713736" grpId="0" animBg="1"/>
      <p:bldP spid="713737" grpId="0" animBg="1"/>
      <p:bldP spid="713738" grpId="0" animBg="1"/>
      <p:bldP spid="713739" grpId="0" animBg="1"/>
      <p:bldP spid="713740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522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4242CF-8C36-0A4E-AACB-F1F82522DE5E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1400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036050" cy="841376"/>
          </a:xfrm>
        </p:spPr>
        <p:txBody>
          <a:bodyPr/>
          <a:lstStyle/>
          <a:p>
            <a:pPr eaLnBrk="1" hangingPunct="1"/>
            <a:r>
              <a:rPr lang="fr-FR" altLang="fr-FR" sz="3600" b="1" dirty="0" err="1">
                <a:solidFill>
                  <a:srgbClr val="F40E19"/>
                </a:solidFill>
              </a:rPr>
              <a:t>B</a:t>
            </a:r>
            <a:r>
              <a:rPr lang="fr-FR" altLang="fr-FR" sz="3600" b="1" dirty="0" err="1" smtClean="0">
                <a:solidFill>
                  <a:srgbClr val="F40E19"/>
                </a:solidFill>
              </a:rPr>
              <a:t>uoyant</a:t>
            </a:r>
            <a:r>
              <a:rPr lang="fr-FR" altLang="fr-FR" sz="3600" b="1" dirty="0" smtClean="0">
                <a:solidFill>
                  <a:srgbClr val="F40E19"/>
                </a:solidFill>
              </a:rPr>
              <a:t> « </a:t>
            </a:r>
            <a:r>
              <a:rPr lang="fr-FR" altLang="fr-FR" sz="3600" b="1" dirty="0" err="1" smtClean="0">
                <a:solidFill>
                  <a:srgbClr val="F40E19"/>
                </a:solidFill>
              </a:rPr>
              <a:t>magnetic</a:t>
            </a:r>
            <a:r>
              <a:rPr lang="fr-FR" altLang="fr-FR" sz="3600" b="1" dirty="0" smtClean="0">
                <a:solidFill>
                  <a:srgbClr val="F40E19"/>
                </a:solidFill>
              </a:rPr>
              <a:t> flux </a:t>
            </a:r>
            <a:r>
              <a:rPr lang="fr-FR" altLang="fr-FR" sz="3600" b="1" dirty="0" err="1" smtClean="0">
                <a:solidFill>
                  <a:srgbClr val="F40E19"/>
                </a:solidFill>
              </a:rPr>
              <a:t>ropes</a:t>
            </a:r>
            <a:r>
              <a:rPr lang="fr-FR" altLang="fr-FR" sz="3600" b="1" dirty="0" smtClean="0">
                <a:solidFill>
                  <a:srgbClr val="F40E19"/>
                </a:solidFill>
              </a:rPr>
              <a:t> » (</a:t>
            </a:r>
            <a:r>
              <a:rPr lang="fr-FR" altLang="fr-FR" sz="3600" b="1" dirty="0">
                <a:solidFill>
                  <a:srgbClr val="F40E19"/>
                </a:solidFill>
              </a:rPr>
              <a:t>1)</a:t>
            </a:r>
          </a:p>
        </p:txBody>
      </p:sp>
      <p:sp>
        <p:nvSpPr>
          <p:cNvPr id="52228" name="ZoneTexte 3"/>
          <p:cNvSpPr txBox="1">
            <a:spLocks noChangeArrowheads="1"/>
          </p:cNvSpPr>
          <p:nvPr/>
        </p:nvSpPr>
        <p:spPr bwMode="auto">
          <a:xfrm>
            <a:off x="2073275" y="620713"/>
            <a:ext cx="4802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>
                <a:solidFill>
                  <a:srgbClr val="F40E19"/>
                </a:solidFill>
              </a:rPr>
              <a:t>[ Nelson et al. 2013, ApJ </a:t>
            </a:r>
            <a:r>
              <a:rPr lang="fr-FR" altLang="fr-FR" sz="2400" b="1" baseline="0">
                <a:solidFill>
                  <a:srgbClr val="F40E19"/>
                </a:solidFill>
              </a:rPr>
              <a:t>762</a:t>
            </a:r>
            <a:r>
              <a:rPr lang="fr-FR" altLang="fr-FR" sz="2400" baseline="0">
                <a:solidFill>
                  <a:srgbClr val="F40E19"/>
                </a:solidFill>
              </a:rPr>
              <a:t>, 73 ]</a:t>
            </a:r>
          </a:p>
        </p:txBody>
      </p:sp>
      <p:pic>
        <p:nvPicPr>
          <p:cNvPr id="52229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196752"/>
            <a:ext cx="8767763" cy="367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55" y="4077072"/>
            <a:ext cx="86455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47664" y="4077072"/>
            <a:ext cx="2135521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F40E19"/>
            </a:solidFill>
          </a:ln>
        </p:spPr>
        <p:txBody>
          <a:bodyPr wrap="none">
            <a:spAutoFit/>
          </a:bodyPr>
          <a:lstStyle/>
          <a:p>
            <a:r>
              <a:rPr lang="fr-FR" b="1" baseline="0" dirty="0" smtClean="0">
                <a:solidFill>
                  <a:srgbClr val="FF0000"/>
                </a:solidFill>
              </a:rPr>
              <a:t>Convergence</a:t>
            </a:r>
            <a:endParaRPr lang="fr-FR" b="1" baseline="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72775" y="4077071"/>
            <a:ext cx="1845377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F40E19"/>
            </a:solidFill>
          </a:ln>
        </p:spPr>
        <p:txBody>
          <a:bodyPr wrap="none">
            <a:spAutoFit/>
          </a:bodyPr>
          <a:lstStyle/>
          <a:p>
            <a:r>
              <a:rPr lang="fr-FR" b="1" baseline="0" dirty="0" smtClean="0">
                <a:solidFill>
                  <a:srgbClr val="FF0000"/>
                </a:solidFill>
              </a:rPr>
              <a:t>Divergence</a:t>
            </a:r>
            <a:endParaRPr lang="fr-FR" b="1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22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fr-FR" sz="1400"/>
              <a:t>PDEs on the sphere 2019</a:t>
            </a:r>
            <a:endParaRPr lang="fr-FR" altLang="fr-FR" sz="1400"/>
          </a:p>
        </p:txBody>
      </p:sp>
      <p:sp>
        <p:nvSpPr>
          <p:cNvPr id="5632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EEFA6F-3A46-E043-AE72-B37F584D8EB7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140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fr-FR" sz="3600" b="1" dirty="0" err="1">
                <a:solidFill>
                  <a:srgbClr val="F40E19"/>
                </a:solidFill>
              </a:rPr>
              <a:t>Stellar</a:t>
            </a:r>
            <a:r>
              <a:rPr lang="fr-FR" altLang="fr-FR" sz="3600" b="1" dirty="0">
                <a:solidFill>
                  <a:srgbClr val="F40E19"/>
                </a:solidFill>
              </a:rPr>
              <a:t> </a:t>
            </a:r>
            <a:r>
              <a:rPr lang="fr-FR" altLang="fr-FR" sz="3600" b="1" dirty="0" err="1">
                <a:solidFill>
                  <a:srgbClr val="F40E19"/>
                </a:solidFill>
              </a:rPr>
              <a:t>magnetic</a:t>
            </a:r>
            <a:r>
              <a:rPr lang="fr-FR" altLang="fr-FR" sz="3600" b="1" dirty="0">
                <a:solidFill>
                  <a:srgbClr val="F40E19"/>
                </a:solidFill>
              </a:rPr>
              <a:t> cycles</a:t>
            </a:r>
            <a:br>
              <a:rPr lang="fr-FR" altLang="fr-FR" sz="3600" b="1" dirty="0">
                <a:solidFill>
                  <a:srgbClr val="F40E19"/>
                </a:solidFill>
              </a:rPr>
            </a:br>
            <a:r>
              <a:rPr lang="is-IS" altLang="fr-FR" sz="2400" dirty="0">
                <a:solidFill>
                  <a:srgbClr val="F40E19"/>
                </a:solidFill>
              </a:rPr>
              <a:t>[ Strugarek et al., </a:t>
            </a:r>
            <a:r>
              <a:rPr lang="is-IS" altLang="fr-FR" sz="2400" i="1" dirty="0">
                <a:solidFill>
                  <a:srgbClr val="F40E19"/>
                </a:solidFill>
              </a:rPr>
              <a:t>Astrophys. J. </a:t>
            </a:r>
            <a:r>
              <a:rPr lang="is-IS" altLang="fr-FR" sz="2400" b="1" dirty="0">
                <a:solidFill>
                  <a:srgbClr val="F40E19"/>
                </a:solidFill>
              </a:rPr>
              <a:t>863</a:t>
            </a:r>
            <a:r>
              <a:rPr lang="is-IS" altLang="fr-FR" sz="2400" dirty="0">
                <a:solidFill>
                  <a:srgbClr val="F40E19"/>
                </a:solidFill>
              </a:rPr>
              <a:t>(1), </a:t>
            </a:r>
            <a:r>
              <a:rPr lang="is-IS" altLang="fr-FR" sz="2400" dirty="0" smtClean="0">
                <a:solidFill>
                  <a:srgbClr val="F40E19"/>
                </a:solidFill>
              </a:rPr>
              <a:t>2018 </a:t>
            </a:r>
            <a:r>
              <a:rPr lang="is-IS" altLang="fr-FR" sz="2400" dirty="0">
                <a:solidFill>
                  <a:srgbClr val="F40E19"/>
                </a:solidFill>
              </a:rPr>
              <a:t>]</a:t>
            </a:r>
            <a:endParaRPr lang="fr-FR" altLang="fr-FR" sz="2400" b="1" dirty="0">
              <a:solidFill>
                <a:srgbClr val="F40E19"/>
              </a:solidFill>
            </a:endParaRPr>
          </a:p>
        </p:txBody>
      </p:sp>
      <p:pic>
        <p:nvPicPr>
          <p:cNvPr id="56324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61468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0824" y="5848290"/>
            <a:ext cx="5102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aseline="0" dirty="0" smtClean="0">
                <a:solidFill>
                  <a:srgbClr val="FF0000"/>
                </a:solidFill>
              </a:rPr>
              <a:t>[ </a:t>
            </a:r>
            <a:r>
              <a:rPr lang="fr-FR" sz="2000" baseline="0" dirty="0" err="1" smtClean="0">
                <a:solidFill>
                  <a:srgbClr val="FF0000"/>
                </a:solidFill>
              </a:rPr>
              <a:t>See</a:t>
            </a:r>
            <a:r>
              <a:rPr lang="fr-FR" sz="2000" baseline="0" dirty="0" smtClean="0">
                <a:solidFill>
                  <a:srgbClr val="FF0000"/>
                </a:solidFill>
              </a:rPr>
              <a:t> </a:t>
            </a:r>
            <a:r>
              <a:rPr lang="fr-FR" sz="2000" baseline="0" dirty="0" err="1" smtClean="0">
                <a:solidFill>
                  <a:srgbClr val="FF0000"/>
                </a:solidFill>
              </a:rPr>
              <a:t>also</a:t>
            </a:r>
            <a:r>
              <a:rPr lang="fr-FR" sz="2000" baseline="0" dirty="0" smtClean="0">
                <a:solidFill>
                  <a:srgbClr val="FF0000"/>
                </a:solidFill>
              </a:rPr>
              <a:t>: </a:t>
            </a:r>
            <a:r>
              <a:rPr lang="fr-FR" sz="2000" baseline="0" dirty="0" err="1" smtClean="0">
                <a:solidFill>
                  <a:srgbClr val="FF0000"/>
                </a:solidFill>
              </a:rPr>
              <a:t>Warnecke</a:t>
            </a:r>
            <a:r>
              <a:rPr lang="fr-FR" sz="2000" baseline="0" dirty="0" smtClean="0">
                <a:solidFill>
                  <a:srgbClr val="FF0000"/>
                </a:solidFill>
              </a:rPr>
              <a:t> 2018, A&amp;A 616, A72 ]</a:t>
            </a:r>
            <a:endParaRPr lang="fr-FR" sz="2000" baseline="0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664128" y="4551511"/>
            <a:ext cx="2222083" cy="461665"/>
          </a:xfrm>
          <a:prstGeom prst="rect">
            <a:avLst/>
          </a:prstGeom>
          <a:noFill/>
          <a:ln w="38100">
            <a:solidFill>
              <a:srgbClr val="F40E19"/>
            </a:solidFill>
          </a:ln>
        </p:spPr>
        <p:txBody>
          <a:bodyPr wrap="none" rtlCol="0">
            <a:spAutoFit/>
          </a:bodyPr>
          <a:lstStyle/>
          <a:p>
            <a:r>
              <a:rPr lang="fr-FR" i="1" baseline="0" dirty="0" err="1" smtClean="0"/>
              <a:t>P</a:t>
            </a:r>
            <a:r>
              <a:rPr lang="fr-FR" baseline="-25000" dirty="0" err="1" smtClean="0"/>
              <a:t>cyc</a:t>
            </a:r>
            <a:r>
              <a:rPr lang="fr-FR" baseline="0" dirty="0" smtClean="0"/>
              <a:t> ~ 1 / Ro</a:t>
            </a:r>
            <a:r>
              <a:rPr lang="fr-FR" dirty="0" smtClean="0"/>
              <a:t>1.6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662516" y="2823319"/>
            <a:ext cx="1840568" cy="461665"/>
          </a:xfrm>
          <a:prstGeom prst="rect">
            <a:avLst/>
          </a:prstGeom>
          <a:noFill/>
          <a:ln w="38100">
            <a:solidFill>
              <a:srgbClr val="F40E19"/>
            </a:solidFill>
          </a:ln>
        </p:spPr>
        <p:txBody>
          <a:bodyPr wrap="none" rtlCol="0">
            <a:spAutoFit/>
          </a:bodyPr>
          <a:lstStyle/>
          <a:p>
            <a:r>
              <a:rPr lang="fr-FR" i="1" baseline="0" dirty="0" err="1" smtClean="0"/>
              <a:t>P</a:t>
            </a:r>
            <a:r>
              <a:rPr lang="fr-FR" baseline="-25000" dirty="0" err="1" smtClean="0"/>
              <a:t>cyc</a:t>
            </a:r>
            <a:r>
              <a:rPr lang="fr-FR" baseline="0" dirty="0" smtClean="0"/>
              <a:t> ~ Ro</a:t>
            </a:r>
            <a:r>
              <a:rPr lang="fr-FR" dirty="0" smtClean="0"/>
              <a:t>1.25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481624" y="1313300"/>
            <a:ext cx="24785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aseline="0" dirty="0" err="1" smtClean="0"/>
              <a:t>Mixing</a:t>
            </a:r>
            <a:r>
              <a:rPr lang="fr-FR" sz="2000" baseline="0" dirty="0" smtClean="0"/>
              <a:t> </a:t>
            </a:r>
            <a:r>
              <a:rPr lang="fr-FR" sz="2000" baseline="0" dirty="0" err="1" smtClean="0"/>
              <a:t>length</a:t>
            </a:r>
            <a:r>
              <a:rPr lang="fr-FR" sz="2000" baseline="0" dirty="0" smtClean="0"/>
              <a:t> </a:t>
            </a:r>
            <a:r>
              <a:rPr lang="fr-FR" sz="2000" baseline="0" dirty="0" err="1" smtClean="0"/>
              <a:t>theory</a:t>
            </a:r>
            <a:endParaRPr lang="fr-FR" sz="2000" baseline="0" dirty="0" smtClean="0"/>
          </a:p>
          <a:p>
            <a:r>
              <a:rPr lang="fr-FR" sz="2000" baseline="0" dirty="0"/>
              <a:t>+</a:t>
            </a:r>
            <a:r>
              <a:rPr lang="fr-FR" sz="2000" baseline="0" dirty="0" smtClean="0"/>
              <a:t> alpha-</a:t>
            </a:r>
            <a:r>
              <a:rPr lang="fr-FR" sz="2000" baseline="0" dirty="0" err="1" smtClean="0"/>
              <a:t>quenching</a:t>
            </a:r>
            <a:endParaRPr lang="fr-FR" sz="2000" baseline="0" dirty="0" smtClean="0"/>
          </a:p>
          <a:p>
            <a:r>
              <a:rPr lang="fr-FR" sz="2000" baseline="0" dirty="0" smtClean="0"/>
              <a:t>in </a:t>
            </a:r>
            <a:r>
              <a:rPr lang="fr-FR" sz="2000" baseline="0" dirty="0" err="1" smtClean="0"/>
              <a:t>mean-field</a:t>
            </a:r>
            <a:r>
              <a:rPr lang="fr-FR" sz="2000" baseline="0" dirty="0" smtClean="0"/>
              <a:t> </a:t>
            </a:r>
          </a:p>
          <a:p>
            <a:r>
              <a:rPr lang="fr-FR" sz="2000" baseline="0" dirty="0" err="1" smtClean="0"/>
              <a:t>theory</a:t>
            </a:r>
            <a:r>
              <a:rPr lang="fr-FR" sz="2000" baseline="0" dirty="0" smtClean="0"/>
              <a:t> </a:t>
            </a:r>
            <a:r>
              <a:rPr lang="fr-FR" sz="2000" baseline="0" dirty="0" err="1" smtClean="0"/>
              <a:t>suggests</a:t>
            </a:r>
            <a:r>
              <a:rPr lang="fr-FR" sz="2000" baseline="0" dirty="0" smtClean="0"/>
              <a:t>:</a:t>
            </a:r>
            <a:endParaRPr lang="fr-FR" sz="2000" baseline="0" dirty="0"/>
          </a:p>
        </p:txBody>
      </p:sp>
      <p:sp>
        <p:nvSpPr>
          <p:cNvPr id="6" name="ZoneTexte 5"/>
          <p:cNvSpPr txBox="1"/>
          <p:nvPr/>
        </p:nvSpPr>
        <p:spPr>
          <a:xfrm>
            <a:off x="6481624" y="3585210"/>
            <a:ext cx="21948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aseline="0" dirty="0" smtClean="0"/>
              <a:t>MHD simulations </a:t>
            </a:r>
          </a:p>
          <a:p>
            <a:r>
              <a:rPr lang="fr-FR" sz="2000" baseline="0" dirty="0" err="1" smtClean="0"/>
              <a:t>yield</a:t>
            </a:r>
            <a:r>
              <a:rPr lang="fr-FR" sz="2000" baseline="0" dirty="0" smtClean="0"/>
              <a:t>:</a:t>
            </a:r>
            <a:endParaRPr lang="fr-FR" sz="2000" dirty="0"/>
          </a:p>
        </p:txBody>
      </p:sp>
      <p:sp>
        <p:nvSpPr>
          <p:cNvPr id="7" name="Rectangle 6"/>
          <p:cNvSpPr/>
          <p:nvPr/>
        </p:nvSpPr>
        <p:spPr>
          <a:xfrm>
            <a:off x="6268492" y="5586680"/>
            <a:ext cx="1845377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F40E19"/>
            </a:solidFill>
          </a:ln>
        </p:spPr>
        <p:txBody>
          <a:bodyPr wrap="none">
            <a:spAutoFit/>
          </a:bodyPr>
          <a:lstStyle/>
          <a:p>
            <a:r>
              <a:rPr lang="fr-FR" b="1" baseline="0" dirty="0" smtClean="0">
                <a:solidFill>
                  <a:srgbClr val="FF0000"/>
                </a:solidFill>
              </a:rPr>
              <a:t>Divergence</a:t>
            </a:r>
            <a:endParaRPr lang="fr-FR" b="1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27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7475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1FB17B-6357-074D-84AC-27E13507F1C2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1400"/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15888"/>
            <a:ext cx="8647559" cy="609600"/>
          </a:xfrm>
        </p:spPr>
        <p:txBody>
          <a:bodyPr/>
          <a:lstStyle/>
          <a:p>
            <a:pPr eaLnBrk="1" hangingPunct="1"/>
            <a:r>
              <a:rPr lang="fr-FR" altLang="fr-FR" sz="3600" b="1" dirty="0" err="1" smtClean="0">
                <a:solidFill>
                  <a:srgbClr val="F40E19"/>
                </a:solidFill>
              </a:rPr>
              <a:t>Problems</a:t>
            </a:r>
            <a:r>
              <a:rPr lang="fr-FR" altLang="fr-FR" sz="3600" b="1" dirty="0" smtClean="0">
                <a:solidFill>
                  <a:srgbClr val="F40E19"/>
                </a:solidFill>
              </a:rPr>
              <a:t> and </a:t>
            </a:r>
            <a:r>
              <a:rPr lang="fr-FR" altLang="fr-FR" sz="3600" b="1" dirty="0">
                <a:solidFill>
                  <a:srgbClr val="F40E19"/>
                </a:solidFill>
              </a:rPr>
              <a:t>d</a:t>
            </a:r>
            <a:r>
              <a:rPr lang="fr-FR" altLang="fr-FR" sz="3600" b="1" dirty="0" smtClean="0">
                <a:solidFill>
                  <a:srgbClr val="F40E19"/>
                </a:solidFill>
              </a:rPr>
              <a:t>ivergences</a:t>
            </a:r>
            <a:endParaRPr lang="fr-FR" altLang="fr-FR" sz="3600" b="1" dirty="0">
              <a:solidFill>
                <a:srgbClr val="F40E19"/>
              </a:solidFill>
            </a:endParaRPr>
          </a:p>
        </p:txBody>
      </p:sp>
      <p:sp>
        <p:nvSpPr>
          <p:cNvPr id="74756" name="ZoneTexte 3"/>
          <p:cNvSpPr txBox="1">
            <a:spLocks noChangeArrowheads="1"/>
          </p:cNvSpPr>
          <p:nvPr/>
        </p:nvSpPr>
        <p:spPr bwMode="auto">
          <a:xfrm>
            <a:off x="539552" y="733624"/>
            <a:ext cx="8403262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smtClean="0"/>
              <a:t>Physical </a:t>
            </a:r>
            <a:r>
              <a:rPr lang="fr-FR" altLang="fr-FR" sz="2400" baseline="0" dirty="0" err="1" smtClean="0"/>
              <a:t>regime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very</a:t>
            </a:r>
            <a:r>
              <a:rPr lang="fr-FR" altLang="fr-FR" sz="2400" baseline="0" dirty="0" smtClean="0"/>
              <a:t> far </a:t>
            </a:r>
            <a:r>
              <a:rPr lang="fr-FR" altLang="fr-FR" sz="2400" baseline="0" dirty="0" err="1" smtClean="0"/>
              <a:t>from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solar</a:t>
            </a:r>
            <a:r>
              <a:rPr lang="fr-FR" altLang="fr-FR" sz="2400" baseline="0" dirty="0" smtClean="0"/>
              <a:t>/</a:t>
            </a:r>
            <a:r>
              <a:rPr lang="fr-FR" altLang="fr-FR" sz="2400" baseline="0" dirty="0" err="1" smtClean="0"/>
              <a:t>stellar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interior</a:t>
            </a:r>
            <a:r>
              <a:rPr lang="fr-FR" altLang="fr-FR" sz="2400" baseline="0" dirty="0"/>
              <a:t> </a:t>
            </a:r>
            <a:r>
              <a:rPr lang="fr-FR" altLang="fr-FR" sz="2400" baseline="0" dirty="0" smtClean="0"/>
              <a:t>conditions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smtClean="0"/>
              <a:t>( dissipation </a:t>
            </a:r>
            <a:r>
              <a:rPr lang="fr-FR" altLang="fr-FR" sz="2400" baseline="0" dirty="0" err="1" smtClean="0"/>
              <a:t>too</a:t>
            </a:r>
            <a:r>
              <a:rPr lang="fr-FR" altLang="fr-FR" sz="2400" baseline="0" dirty="0" smtClean="0"/>
              <a:t> high, </a:t>
            </a:r>
            <a:r>
              <a:rPr lang="fr-FR" altLang="fr-FR" sz="2400" baseline="0" dirty="0" err="1" smtClean="0"/>
              <a:t>Re</a:t>
            </a:r>
            <a:r>
              <a:rPr lang="fr-FR" altLang="fr-FR" sz="2400" baseline="0" dirty="0" smtClean="0"/>
              <a:t>, </a:t>
            </a:r>
            <a:r>
              <a:rPr lang="fr-FR" altLang="fr-FR" sz="2400" baseline="0" dirty="0" err="1" smtClean="0"/>
              <a:t>Rm</a:t>
            </a:r>
            <a:r>
              <a:rPr lang="fr-FR" altLang="fr-FR" sz="2400" baseline="0" dirty="0" smtClean="0"/>
              <a:t> ~10</a:t>
            </a:r>
            <a:r>
              <a:rPr lang="fr-FR" altLang="fr-FR" sz="2400" dirty="0" smtClean="0"/>
              <a:t>3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instead</a:t>
            </a:r>
            <a:r>
              <a:rPr lang="fr-FR" altLang="fr-FR" sz="2400" baseline="0" dirty="0" smtClean="0"/>
              <a:t> of ~10</a:t>
            </a:r>
            <a:r>
              <a:rPr lang="fr-FR" altLang="fr-FR" sz="2400" dirty="0" smtClean="0"/>
              <a:t>10</a:t>
            </a:r>
            <a:r>
              <a:rPr lang="fr-FR" altLang="fr-FR" sz="2400" baseline="0" dirty="0" smtClean="0"/>
              <a:t> ! 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 dirty="0" smtClean="0">
                <a:solidFill>
                  <a:srgbClr val="00B050"/>
                </a:solidFill>
              </a:rPr>
              <a:t>       [ Hotta et al. 2016, Science </a:t>
            </a:r>
            <a:r>
              <a:rPr lang="fr-FR" altLang="fr-FR" sz="2000" b="1" baseline="0" dirty="0" smtClean="0">
                <a:solidFill>
                  <a:srgbClr val="00B050"/>
                </a:solidFill>
              </a:rPr>
              <a:t>351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:1427 ]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 smtClean="0"/>
              <a:t>Very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crude</a:t>
            </a:r>
            <a:r>
              <a:rPr lang="fr-FR" altLang="fr-FR" sz="2400" baseline="0" dirty="0" smtClean="0"/>
              <a:t> (if </a:t>
            </a:r>
            <a:r>
              <a:rPr lang="fr-FR" altLang="fr-FR" sz="2400" baseline="0" dirty="0" err="1" smtClean="0"/>
              <a:t>any</a:t>
            </a:r>
            <a:r>
              <a:rPr lang="fr-FR" altLang="fr-FR" sz="2400" baseline="0" dirty="0" smtClean="0"/>
              <a:t>) </a:t>
            </a:r>
            <a:r>
              <a:rPr lang="fr-FR" altLang="fr-FR" sz="2400" baseline="0" dirty="0" err="1" smtClean="0"/>
              <a:t>representation</a:t>
            </a:r>
            <a:r>
              <a:rPr lang="fr-FR" altLang="fr-FR" sz="2400" baseline="0" dirty="0" smtClean="0"/>
              <a:t> of </a:t>
            </a:r>
            <a:r>
              <a:rPr lang="fr-FR" altLang="fr-FR" sz="2400" baseline="0" dirty="0" err="1" smtClean="0"/>
              <a:t>photosphere</a:t>
            </a:r>
            <a:r>
              <a:rPr lang="fr-FR" altLang="fr-FR" sz="2400" baseline="0" dirty="0" smtClean="0"/>
              <a:t> 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smtClean="0"/>
              <a:t>no </a:t>
            </a:r>
            <a:r>
              <a:rPr lang="fr-FR" altLang="fr-FR" sz="2400" baseline="0" dirty="0" err="1" smtClean="0"/>
              <a:t>sunspots</a:t>
            </a:r>
            <a:r>
              <a:rPr lang="fr-FR" altLang="fr-FR" sz="2400" baseline="0" dirty="0" smtClean="0"/>
              <a:t>, no Babcock-Leighton </a:t>
            </a:r>
            <a:r>
              <a:rPr lang="fr-FR" altLang="fr-FR" sz="2400" baseline="0" dirty="0" err="1" smtClean="0"/>
              <a:t>mechanism</a:t>
            </a:r>
            <a:r>
              <a:rPr lang="is-IS" altLang="fr-FR" sz="2400" baseline="0" dirty="0" smtClean="0"/>
              <a:t>…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s-IS" altLang="fr-FR" sz="2000" baseline="0" dirty="0" smtClean="0">
                <a:solidFill>
                  <a:srgbClr val="00B050"/>
                </a:solidFill>
              </a:rPr>
              <a:t>       [ Nelson et al 2014, SoPh </a:t>
            </a:r>
            <a:r>
              <a:rPr lang="is-IS" altLang="fr-FR" sz="2000" b="1" baseline="0" dirty="0" smtClean="0">
                <a:solidFill>
                  <a:srgbClr val="00B050"/>
                </a:solidFill>
              </a:rPr>
              <a:t>289</a:t>
            </a:r>
            <a:r>
              <a:rPr lang="is-IS" altLang="fr-FR" sz="2000" baseline="0" dirty="0" smtClean="0">
                <a:solidFill>
                  <a:srgbClr val="00B050"/>
                </a:solidFill>
              </a:rPr>
              <a:t>:441 ; Chen et al. 2017, ApJ </a:t>
            </a:r>
            <a:r>
              <a:rPr lang="is-IS" altLang="fr-FR" sz="2000" b="1" baseline="0" dirty="0" smtClean="0">
                <a:solidFill>
                  <a:srgbClr val="00B050"/>
                </a:solidFill>
              </a:rPr>
              <a:t>846</a:t>
            </a:r>
            <a:r>
              <a:rPr lang="is-IS" altLang="fr-FR" sz="2000" baseline="0" dirty="0" smtClean="0">
                <a:solidFill>
                  <a:srgbClr val="00B050"/>
                </a:solidFill>
              </a:rPr>
              <a:t>:149 ]</a:t>
            </a:r>
            <a:endParaRPr lang="fr-FR" altLang="fr-FR" sz="2000" baseline="0" dirty="0" smtClean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smtClean="0"/>
              <a:t>Wide </a:t>
            </a:r>
            <a:r>
              <a:rPr lang="fr-FR" altLang="fr-FR" sz="2400" baseline="0" dirty="0" err="1" smtClean="0"/>
              <a:t>variety</a:t>
            </a:r>
            <a:r>
              <a:rPr lang="fr-FR" altLang="fr-FR" sz="2400" baseline="0" dirty="0" smtClean="0"/>
              <a:t> of </a:t>
            </a:r>
            <a:r>
              <a:rPr lang="fr-FR" altLang="fr-FR" sz="2400" baseline="0" dirty="0" err="1" smtClean="0"/>
              <a:t>cyclic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behavior</a:t>
            </a:r>
            <a:r>
              <a:rPr lang="fr-FR" altLang="fr-FR" sz="2400" baseline="0" dirty="0" smtClean="0"/>
              <a:t> in </a:t>
            </a:r>
            <a:r>
              <a:rPr lang="fr-FR" altLang="fr-FR" sz="2400" baseline="0" dirty="0" err="1" smtClean="0"/>
              <a:t>different</a:t>
            </a:r>
            <a:r>
              <a:rPr lang="fr-FR" altLang="fr-FR" sz="2400" baseline="0" dirty="0" smtClean="0"/>
              <a:t> simulations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/>
              <a:t>t</a:t>
            </a:r>
            <a:r>
              <a:rPr lang="fr-FR" altLang="fr-FR" sz="2400" baseline="0" dirty="0" err="1" smtClean="0"/>
              <a:t>hat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supposedly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simulate</a:t>
            </a:r>
            <a:r>
              <a:rPr lang="fr-FR" altLang="fr-FR" sz="2400" baseline="0" dirty="0" smtClean="0"/>
              <a:t> the « </a:t>
            </a:r>
            <a:r>
              <a:rPr lang="fr-FR" altLang="fr-FR" sz="2400" baseline="0" dirty="0" err="1" smtClean="0"/>
              <a:t>same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thing</a:t>
            </a:r>
            <a:r>
              <a:rPr lang="fr-FR" altLang="fr-FR" sz="2400" baseline="0" dirty="0" smtClean="0"/>
              <a:t> ».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 dirty="0" smtClean="0">
                <a:solidFill>
                  <a:srgbClr val="00B050"/>
                </a:solidFill>
              </a:rPr>
              <a:t>       [ Charbonneau et al. 2020, LRSP </a:t>
            </a:r>
            <a:r>
              <a:rPr lang="fr-FR" altLang="fr-FR" sz="2000" b="1" baseline="0" dirty="0" smtClean="0">
                <a:solidFill>
                  <a:srgbClr val="00B050"/>
                </a:solidFill>
              </a:rPr>
              <a:t>17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:4 Sect. 6 ]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 smtClean="0"/>
              <a:t>Empirically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presence</a:t>
            </a:r>
            <a:r>
              <a:rPr lang="fr-FR" altLang="fr-FR" sz="2400" baseline="0" dirty="0" smtClean="0"/>
              <a:t> of a </a:t>
            </a:r>
            <a:r>
              <a:rPr lang="fr-FR" altLang="fr-FR" sz="2400" baseline="0" dirty="0" err="1" smtClean="0"/>
              <a:t>tachocline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seems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very</a:t>
            </a:r>
            <a:r>
              <a:rPr lang="fr-FR" altLang="fr-FR" sz="2400" baseline="0" dirty="0" smtClean="0"/>
              <a:t> important,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 smtClean="0"/>
              <a:t>even</a:t>
            </a:r>
            <a:r>
              <a:rPr lang="fr-FR" altLang="fr-FR" sz="2400" baseline="0" dirty="0" smtClean="0"/>
              <a:t> if </a:t>
            </a:r>
            <a:r>
              <a:rPr lang="fr-FR" altLang="fr-FR" sz="2400" baseline="0" dirty="0" err="1" smtClean="0"/>
              <a:t>rotational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shear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therein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does</a:t>
            </a:r>
            <a:r>
              <a:rPr lang="fr-FR" altLang="fr-FR" sz="2400" baseline="0" dirty="0" smtClean="0"/>
              <a:t> not </a:t>
            </a:r>
            <a:r>
              <a:rPr lang="fr-FR" altLang="fr-FR" sz="2400" baseline="0" dirty="0" err="1" smtClean="0"/>
              <a:t>dominate</a:t>
            </a:r>
            <a:r>
              <a:rPr lang="fr-FR" altLang="fr-FR" sz="2400" baseline="0" dirty="0" smtClean="0"/>
              <a:t> induction.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 dirty="0" smtClean="0">
                <a:solidFill>
                  <a:srgbClr val="00B050"/>
                </a:solidFill>
              </a:rPr>
              <a:t>       [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e.g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. Guerrero et al. 2016,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ApJ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</a:t>
            </a:r>
            <a:r>
              <a:rPr lang="fr-FR" altLang="fr-FR" sz="2000" b="1" baseline="0" dirty="0" smtClean="0">
                <a:solidFill>
                  <a:srgbClr val="00B050"/>
                </a:solidFill>
              </a:rPr>
              <a:t>819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:104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]</a:t>
            </a:r>
            <a:endParaRPr lang="fr-FR" altLang="fr-FR" sz="2000" baseline="0" dirty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 smtClean="0"/>
              <a:t>Often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extreme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sensitivity</a:t>
            </a:r>
            <a:r>
              <a:rPr lang="fr-FR" altLang="fr-FR" sz="2400" baseline="0" dirty="0" smtClean="0"/>
              <a:t> to </a:t>
            </a:r>
            <a:r>
              <a:rPr lang="fr-FR" altLang="fr-FR" sz="2400" baseline="0" dirty="0" err="1" smtClean="0"/>
              <a:t>numerical</a:t>
            </a:r>
            <a:r>
              <a:rPr lang="fr-FR" altLang="fr-FR" sz="2400" baseline="0" dirty="0" smtClean="0"/>
              <a:t> « </a:t>
            </a:r>
            <a:r>
              <a:rPr lang="fr-FR" altLang="fr-FR" sz="2400" baseline="0" dirty="0" err="1" smtClean="0"/>
              <a:t>details</a:t>
            </a:r>
            <a:r>
              <a:rPr lang="fr-FR" altLang="fr-FR" sz="2400" baseline="0" dirty="0" smtClean="0"/>
              <a:t> » : due to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smtClean="0"/>
              <a:t>influence of </a:t>
            </a:r>
            <a:r>
              <a:rPr lang="fr-FR" altLang="fr-FR" sz="2400" baseline="0" dirty="0" err="1" smtClean="0"/>
              <a:t>developing</a:t>
            </a:r>
            <a:r>
              <a:rPr lang="fr-FR" altLang="fr-FR" sz="2400" baseline="0" dirty="0" smtClean="0"/>
              <a:t> HD/MHD </a:t>
            </a:r>
            <a:r>
              <a:rPr lang="fr-FR" altLang="fr-FR" sz="2400" baseline="0" dirty="0" err="1" smtClean="0"/>
              <a:t>instabilities</a:t>
            </a:r>
            <a:r>
              <a:rPr lang="fr-FR" altLang="fr-FR" sz="2400" baseline="0" dirty="0" smtClean="0"/>
              <a:t> ? Or </a:t>
            </a:r>
            <a:r>
              <a:rPr lang="fr-FR" altLang="fr-FR" sz="2400" baseline="0" dirty="0" err="1" smtClean="0"/>
              <a:t>subtleties</a:t>
            </a:r>
            <a:r>
              <a:rPr lang="fr-FR" altLang="fr-FR" sz="2400" baseline="0" dirty="0" smtClean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/>
              <a:t>o</a:t>
            </a:r>
            <a:r>
              <a:rPr lang="fr-FR" altLang="fr-FR" sz="2400" baseline="0" dirty="0" smtClean="0"/>
              <a:t>f inverse turbulent cascades 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 dirty="0" smtClean="0">
                <a:solidFill>
                  <a:srgbClr val="00B050"/>
                </a:solidFill>
              </a:rPr>
              <a:t>      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[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e.g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., Lawson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et al. 2015,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ApJ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</a:t>
            </a:r>
            <a:r>
              <a:rPr lang="fr-FR" altLang="fr-FR" sz="2000" b="1" baseline="0" dirty="0" smtClean="0">
                <a:solidFill>
                  <a:srgbClr val="00B050"/>
                </a:solidFill>
              </a:rPr>
              <a:t>813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:95 ]</a:t>
            </a:r>
            <a:endParaRPr lang="fr-FR" altLang="fr-FR" sz="2000" baseline="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0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7475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1FB17B-6357-074D-84AC-27E13507F1C2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1400"/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15888"/>
            <a:ext cx="8647559" cy="609600"/>
          </a:xfrm>
        </p:spPr>
        <p:txBody>
          <a:bodyPr/>
          <a:lstStyle/>
          <a:p>
            <a:pPr eaLnBrk="1" hangingPunct="1"/>
            <a:r>
              <a:rPr lang="fr-FR" altLang="fr-FR" sz="3600" b="1" dirty="0" smtClean="0">
                <a:solidFill>
                  <a:srgbClr val="F40E19"/>
                </a:solidFill>
              </a:rPr>
              <a:t>How to converge to a consensus ?  </a:t>
            </a:r>
            <a:endParaRPr lang="fr-FR" altLang="fr-FR" sz="3600" b="1" dirty="0">
              <a:solidFill>
                <a:srgbClr val="F40E19"/>
              </a:solidFill>
            </a:endParaRPr>
          </a:p>
        </p:txBody>
      </p:sp>
      <p:sp>
        <p:nvSpPr>
          <p:cNvPr id="74756" name="ZoneTexte 3"/>
          <p:cNvSpPr txBox="1">
            <a:spLocks noChangeArrowheads="1"/>
          </p:cNvSpPr>
          <p:nvPr/>
        </p:nvSpPr>
        <p:spPr bwMode="auto">
          <a:xfrm>
            <a:off x="323528" y="858838"/>
            <a:ext cx="872476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 smtClean="0"/>
              <a:t>Need</a:t>
            </a:r>
            <a:r>
              <a:rPr lang="fr-FR" altLang="fr-FR" sz="2400" baseline="0" dirty="0" smtClean="0"/>
              <a:t> to </a:t>
            </a:r>
            <a:r>
              <a:rPr lang="fr-FR" altLang="fr-FR" sz="2400" baseline="0" dirty="0" err="1" smtClean="0"/>
              <a:t>understand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/>
              <a:t>what</a:t>
            </a:r>
            <a:r>
              <a:rPr lang="fr-FR" altLang="fr-FR" sz="2400" baseline="0" dirty="0"/>
              <a:t> sets the </a:t>
            </a:r>
            <a:r>
              <a:rPr lang="fr-FR" altLang="fr-FR" sz="2400" baseline="0" dirty="0" err="1" smtClean="0"/>
              <a:t>magnetic</a:t>
            </a:r>
            <a:r>
              <a:rPr lang="fr-FR" altLang="fr-FR" sz="2400" baseline="0" dirty="0" smtClean="0"/>
              <a:t> cycle </a:t>
            </a:r>
            <a:r>
              <a:rPr lang="fr-FR" altLang="fr-FR" sz="2400" baseline="0" dirty="0" err="1"/>
              <a:t>period</a:t>
            </a:r>
            <a:r>
              <a:rPr lang="fr-FR" altLang="fr-FR" sz="2400" baseline="0" dirty="0"/>
              <a:t>(s</a:t>
            </a:r>
            <a:r>
              <a:rPr lang="fr-FR" altLang="fr-FR" sz="2400" baseline="0" dirty="0" smtClean="0"/>
              <a:t>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smtClean="0"/>
              <a:t>in the </a:t>
            </a:r>
            <a:r>
              <a:rPr lang="fr-FR" altLang="fr-FR" sz="2400" baseline="0" dirty="0" err="1" smtClean="0"/>
              <a:t>sun</a:t>
            </a:r>
            <a:r>
              <a:rPr lang="fr-FR" altLang="fr-FR" sz="2400" baseline="0" dirty="0" smtClean="0"/>
              <a:t> and stars ; « </a:t>
            </a:r>
            <a:r>
              <a:rPr lang="fr-FR" altLang="fr-FR" sz="2400" baseline="0" dirty="0" err="1" smtClean="0"/>
              <a:t>easy</a:t>
            </a:r>
            <a:r>
              <a:rPr lang="fr-FR" altLang="fr-FR" sz="2400" baseline="0" dirty="0" smtClean="0"/>
              <a:t> » in </a:t>
            </a:r>
            <a:r>
              <a:rPr lang="fr-FR" altLang="fr-FR" sz="2400" baseline="0" dirty="0" err="1" smtClean="0"/>
              <a:t>kinematic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mean</a:t>
            </a:r>
            <a:r>
              <a:rPr lang="fr-FR" altLang="fr-FR" sz="2400" baseline="0" dirty="0" smtClean="0"/>
              <a:t>-</a:t>
            </a:r>
            <a:r>
              <a:rPr lang="fr-FR" altLang="fr-FR" sz="2400" baseline="0" dirty="0" err="1" smtClean="0"/>
              <a:t>field</a:t>
            </a:r>
            <a:r>
              <a:rPr lang="fr-FR" altLang="fr-FR" sz="2400" baseline="0" dirty="0" smtClean="0"/>
              <a:t>-type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/>
              <a:t>d</a:t>
            </a:r>
            <a:r>
              <a:rPr lang="fr-FR" altLang="fr-FR" sz="2400" baseline="0" dirty="0" smtClean="0"/>
              <a:t>ynamos, </a:t>
            </a:r>
            <a:r>
              <a:rPr lang="fr-FR" altLang="fr-FR" sz="2400" baseline="0" dirty="0" err="1" smtClean="0"/>
              <a:t>much</a:t>
            </a:r>
            <a:r>
              <a:rPr lang="fr-FR" altLang="fr-FR" sz="2400" baseline="0" dirty="0" smtClean="0"/>
              <a:t> harder in MHD simulations</a:t>
            </a:r>
            <a:r>
              <a:rPr lang="fr-FR" altLang="fr-FR" sz="2400" baseline="0" dirty="0"/>
              <a:t>.</a:t>
            </a:r>
            <a:endParaRPr lang="fr-FR" altLang="fr-FR" sz="2400" baseline="0" dirty="0" smtClean="0"/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baseline="0" dirty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 smtClean="0"/>
              <a:t>Helioseismic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measurements</a:t>
            </a:r>
            <a:r>
              <a:rPr lang="fr-FR" altLang="fr-FR" sz="2400" baseline="0" dirty="0" smtClean="0"/>
              <a:t> of </a:t>
            </a:r>
            <a:r>
              <a:rPr lang="fr-FR" altLang="fr-FR" sz="2400" baseline="0" dirty="0" err="1" smtClean="0"/>
              <a:t>nonlinear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backreaction</a:t>
            </a:r>
            <a:r>
              <a:rPr lang="fr-FR" altLang="fr-FR" sz="2400" baseline="0" dirty="0" smtClean="0"/>
              <a:t> 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smtClean="0"/>
              <a:t>large-</a:t>
            </a:r>
            <a:r>
              <a:rPr lang="fr-FR" altLang="fr-FR" sz="2400" baseline="0" dirty="0" err="1" smtClean="0"/>
              <a:t>scale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flows</a:t>
            </a:r>
            <a:r>
              <a:rPr lang="fr-FR" altLang="fr-FR" sz="2400" baseline="0" dirty="0" smtClean="0"/>
              <a:t> in </a:t>
            </a:r>
            <a:r>
              <a:rPr lang="fr-FR" altLang="fr-FR" sz="2400" baseline="0" dirty="0" err="1" smtClean="0"/>
              <a:t>interior</a:t>
            </a:r>
            <a:r>
              <a:rPr lang="fr-FR" altLang="fr-FR" sz="2400" baseline="0" dirty="0" smtClean="0"/>
              <a:t>: </a:t>
            </a:r>
            <a:r>
              <a:rPr lang="fr-FR" altLang="fr-FR" sz="2400" baseline="0" dirty="0" err="1" smtClean="0"/>
              <a:t>differential</a:t>
            </a:r>
            <a:r>
              <a:rPr lang="fr-FR" altLang="fr-FR" sz="2400" baseline="0" dirty="0" smtClean="0"/>
              <a:t> rotation and </a:t>
            </a:r>
            <a:r>
              <a:rPr lang="fr-FR" altLang="fr-FR" sz="2400" baseline="0" dirty="0" err="1" smtClean="0"/>
              <a:t>meridional</a:t>
            </a:r>
            <a:r>
              <a:rPr lang="fr-FR" altLang="fr-FR" sz="2400" baseline="0" dirty="0" smtClean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smtClean="0"/>
              <a:t>circulation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baseline="0" dirty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 smtClean="0"/>
              <a:t>Magnetic</a:t>
            </a:r>
            <a:r>
              <a:rPr lang="fr-FR" altLang="fr-FR" sz="2400" baseline="0" dirty="0" smtClean="0"/>
              <a:t> flux budget of </a:t>
            </a:r>
            <a:r>
              <a:rPr lang="fr-FR" altLang="fr-FR" sz="2400" baseline="0" dirty="0" err="1" smtClean="0"/>
              <a:t>solar</a:t>
            </a:r>
            <a:r>
              <a:rPr lang="fr-FR" altLang="fr-FR" sz="2400" baseline="0" dirty="0" smtClean="0"/>
              <a:t> polar caps as potentiel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smtClean="0"/>
              <a:t>discriminant of </a:t>
            </a:r>
            <a:r>
              <a:rPr lang="fr-FR" altLang="fr-FR" sz="2400" baseline="0" dirty="0" err="1" smtClean="0"/>
              <a:t>different</a:t>
            </a:r>
            <a:r>
              <a:rPr lang="fr-FR" altLang="fr-FR" sz="2400" baseline="0" dirty="0" smtClean="0"/>
              <a:t> classes of dynamo </a:t>
            </a:r>
            <a:r>
              <a:rPr lang="fr-FR" altLang="fr-FR" sz="2400" baseline="0" dirty="0" err="1" smtClean="0"/>
              <a:t>models</a:t>
            </a:r>
            <a:endParaRPr lang="fr-FR" altLang="fr-FR" sz="2400" baseline="0" dirty="0"/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baseline="0" dirty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/>
              <a:t>Understand</a:t>
            </a:r>
            <a:r>
              <a:rPr lang="fr-FR" altLang="fr-FR" sz="2400" baseline="0" dirty="0"/>
              <a:t> </a:t>
            </a:r>
            <a:r>
              <a:rPr lang="fr-FR" altLang="fr-FR" sz="2400" baseline="0" dirty="0" err="1" smtClean="0"/>
              <a:t>role</a:t>
            </a:r>
            <a:r>
              <a:rPr lang="fr-FR" altLang="fr-FR" sz="2400" baseline="0" dirty="0" smtClean="0"/>
              <a:t> of </a:t>
            </a:r>
            <a:r>
              <a:rPr lang="fr-FR" altLang="fr-FR" sz="2400" baseline="0" dirty="0" err="1" smtClean="0"/>
              <a:t>tachocline</a:t>
            </a:r>
            <a:r>
              <a:rPr lang="fr-FR" altLang="fr-FR" sz="2400" baseline="0" dirty="0" smtClean="0"/>
              <a:t> (and </a:t>
            </a:r>
            <a:r>
              <a:rPr lang="fr-FR" altLang="fr-FR" sz="2400" i="1" baseline="0" dirty="0" smtClean="0"/>
              <a:t>in situ </a:t>
            </a:r>
            <a:r>
              <a:rPr lang="fr-FR" altLang="fr-FR" sz="2400" baseline="0" dirty="0" err="1" smtClean="0"/>
              <a:t>dynamics</a:t>
            </a:r>
            <a:r>
              <a:rPr lang="fr-FR" altLang="fr-FR" sz="2400" baseline="0" dirty="0" smtClean="0"/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 smtClean="0"/>
              <a:t>instabilities</a:t>
            </a:r>
            <a:r>
              <a:rPr lang="fr-FR" altLang="fr-FR" sz="2400" baseline="0" dirty="0" smtClean="0"/>
              <a:t>, </a:t>
            </a:r>
            <a:r>
              <a:rPr lang="fr-FR" altLang="fr-FR" sz="2400" baseline="0" dirty="0" err="1" smtClean="0"/>
              <a:t>etc</a:t>
            </a:r>
            <a:r>
              <a:rPr lang="fr-FR" altLang="fr-FR" sz="2400" baseline="0" dirty="0" smtClean="0"/>
              <a:t>) in </a:t>
            </a:r>
            <a:r>
              <a:rPr lang="fr-FR" altLang="fr-FR" sz="2400" baseline="0" dirty="0" err="1" smtClean="0"/>
              <a:t>solar</a:t>
            </a:r>
            <a:r>
              <a:rPr lang="fr-FR" altLang="fr-FR" sz="2400" baseline="0" dirty="0" smtClean="0"/>
              <a:t> cycle dynamo </a:t>
            </a:r>
            <a:r>
              <a:rPr lang="fr-FR" altLang="fr-FR" sz="2400" baseline="0" dirty="0" err="1" smtClean="0"/>
              <a:t>loop</a:t>
            </a:r>
            <a:r>
              <a:rPr lang="fr-FR" altLang="fr-FR" sz="2400" baseline="0" dirty="0" smtClean="0"/>
              <a:t>, </a:t>
            </a:r>
            <a:r>
              <a:rPr lang="fr-FR" altLang="fr-FR" sz="2400" baseline="0" dirty="0" err="1" smtClean="0"/>
              <a:t>especially</a:t>
            </a:r>
            <a:r>
              <a:rPr lang="fr-FR" altLang="fr-FR" sz="2400" baseline="0" dirty="0" smtClean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 smtClean="0"/>
              <a:t>with</a:t>
            </a:r>
            <a:r>
              <a:rPr lang="fr-FR" altLang="fr-FR" sz="2400" baseline="0" dirty="0" smtClean="0"/>
              <a:t> regards to long </a:t>
            </a:r>
            <a:r>
              <a:rPr lang="fr-FR" altLang="fr-FR" sz="2400" baseline="0" dirty="0" err="1" smtClean="0"/>
              <a:t>term</a:t>
            </a:r>
            <a:r>
              <a:rPr lang="fr-FR" altLang="fr-FR" sz="2400" baseline="0" dirty="0" smtClean="0"/>
              <a:t> modulation of </a:t>
            </a:r>
            <a:r>
              <a:rPr lang="fr-FR" altLang="fr-FR" sz="2400" baseline="0" dirty="0" err="1" smtClean="0"/>
              <a:t>primary</a:t>
            </a:r>
            <a:r>
              <a:rPr lang="fr-FR" altLang="fr-FR" sz="2400" baseline="0" dirty="0" smtClean="0"/>
              <a:t> 22-yr cycle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7680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A3207F-6E65-664E-BE5C-17DB07373621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1400"/>
          </a:p>
        </p:txBody>
      </p:sp>
      <p:sp>
        <p:nvSpPr>
          <p:cNvPr id="76803" name="Line 2"/>
          <p:cNvSpPr>
            <a:spLocks noChangeShapeType="1"/>
          </p:cNvSpPr>
          <p:nvPr/>
        </p:nvSpPr>
        <p:spPr bwMode="auto">
          <a:xfrm>
            <a:off x="457200" y="1752600"/>
            <a:ext cx="8001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6804" name="Line 3"/>
          <p:cNvSpPr>
            <a:spLocks noChangeShapeType="1"/>
          </p:cNvSpPr>
          <p:nvPr/>
        </p:nvSpPr>
        <p:spPr bwMode="auto">
          <a:xfrm>
            <a:off x="533400" y="5029200"/>
            <a:ext cx="7848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6805" name="Text Box 4"/>
          <p:cNvSpPr txBox="1">
            <a:spLocks noChangeArrowheads="1"/>
          </p:cNvSpPr>
          <p:nvPr/>
        </p:nvSpPr>
        <p:spPr bwMode="auto">
          <a:xfrm>
            <a:off x="593725" y="14017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" charset="0"/>
            </a:endParaRPr>
          </a:p>
        </p:txBody>
      </p:sp>
      <p:sp>
        <p:nvSpPr>
          <p:cNvPr id="70662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3124200"/>
            <a:ext cx="8382000" cy="1143000"/>
          </a:xfrm>
        </p:spPr>
        <p:txBody>
          <a:bodyPr/>
          <a:lstStyle/>
          <a:p>
            <a:r>
              <a:rPr lang="fr-FR" altLang="fr-FR" sz="6000" dirty="0">
                <a:solidFill>
                  <a:schemeClr val="accent2"/>
                </a:solidFill>
              </a:rPr>
              <a:t>FIN</a:t>
            </a:r>
            <a:br>
              <a:rPr lang="fr-FR" altLang="fr-FR" sz="6000" dirty="0">
                <a:solidFill>
                  <a:schemeClr val="accent2"/>
                </a:solidFill>
              </a:rPr>
            </a:br>
            <a:r>
              <a:rPr lang="fr-FR" altLang="fr-FR" sz="6000" dirty="0">
                <a:solidFill>
                  <a:schemeClr val="accent2"/>
                </a:solidFill>
              </a:rPr>
              <a:t/>
            </a:r>
            <a:br>
              <a:rPr lang="fr-FR" altLang="fr-FR" sz="6000" dirty="0">
                <a:solidFill>
                  <a:schemeClr val="accent2"/>
                </a:solidFill>
              </a:rPr>
            </a:br>
            <a:endParaRPr lang="fr-FR" altLang="fr-FR" dirty="0"/>
          </a:p>
        </p:txBody>
      </p:sp>
      <p:pic>
        <p:nvPicPr>
          <p:cNvPr id="76807" name="Picture 6" descr="logocrsn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2438400"/>
            <a:ext cx="181133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8" name="Picture 7" descr="CSA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2160588"/>
            <a:ext cx="1335087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9" name="Picture 8" descr="logo_CF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29718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0" name="Picture 9" descr="logofqrn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3822700"/>
            <a:ext cx="26162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99" y="354013"/>
            <a:ext cx="895350" cy="129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2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17500"/>
            <a:ext cx="9715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3" name="Picture 13" descr="Ameliebi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98153"/>
            <a:ext cx="8953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4" name="Picture 14" descr="Patric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682" y="304800"/>
            <a:ext cx="895350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5" name="Picture 15" descr="corinn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778" y="304800"/>
            <a:ext cx="895350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6" name="Picture 16" descr="Carolin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609" y="5180731"/>
            <a:ext cx="944489" cy="141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7" name="Picture 17" descr="jfcossette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586" y="304800"/>
            <a:ext cx="895350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8" name="Picture 18" descr="Nic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74" y="303213"/>
            <a:ext cx="8953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9" name="Picture 19" descr="dario2_s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394" y="342900"/>
            <a:ext cx="89535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1" name="Picture 21" descr="CQ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25" y="3883025"/>
            <a:ext cx="17938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2" name="Imag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840" y="317500"/>
            <a:ext cx="889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4" name="Picture 24" descr="http://www.astro.umontreal.ca/~paulchar/grps/images/Deniz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56" y="5168602"/>
            <a:ext cx="952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26" name="Picture 26" descr="http://www.astro.umontreal.ca/~paulchar/grps/images/FrancoisL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60" y="5168602"/>
            <a:ext cx="952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28" name="Picture 28" descr="http://www.astro.umontreal.ca/~paulchar/grps/images/guillaume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364" y="5168602"/>
            <a:ext cx="952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30" name="Picture 30" descr="http://www.astro.umontreal.ca/~paulchar/grps/images/GabrielL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572" y="5157192"/>
            <a:ext cx="952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32" name="Picture 32" descr="http://www.astro.umontreal.ca/~paulchar/grps/images/Alex2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676" y="5168602"/>
            <a:ext cx="952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34" name="Picture 34" descr="http://www.astro.umontreal.ca/~paulchar/grps/images/Melinda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780" y="5157192"/>
            <a:ext cx="952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5" descr="Etienne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411" y="5157193"/>
            <a:ext cx="958973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5017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594BBD-BFC2-AA41-AFEF-DED88E39FFC0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fr-FR" altLang="fr-FR" sz="1400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3200"/>
            <a:ext cx="8839200" cy="1143000"/>
          </a:xfrm>
        </p:spPr>
        <p:txBody>
          <a:bodyPr/>
          <a:lstStyle/>
          <a:p>
            <a:pPr eaLnBrk="1" hangingPunct="1"/>
            <a:r>
              <a:rPr lang="fr-FR" altLang="fr-FR" sz="3600" b="1" dirty="0" smtClean="0">
                <a:solidFill>
                  <a:schemeClr val="accent2"/>
                </a:solidFill>
              </a:rPr>
              <a:t>Backup slides</a:t>
            </a:r>
            <a:endParaRPr lang="fr-FR" altLang="fr-FR" sz="3600" b="1" dirty="0">
              <a:solidFill>
                <a:schemeClr val="folHlink"/>
              </a:solidFill>
            </a:endParaRPr>
          </a:p>
        </p:txBody>
      </p:sp>
      <p:sp>
        <p:nvSpPr>
          <p:cNvPr id="50180" name="Line 3"/>
          <p:cNvSpPr>
            <a:spLocks noChangeShapeType="1"/>
          </p:cNvSpPr>
          <p:nvPr/>
        </p:nvSpPr>
        <p:spPr bwMode="auto">
          <a:xfrm>
            <a:off x="533400" y="2209800"/>
            <a:ext cx="7924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0181" name="Line 4"/>
          <p:cNvSpPr>
            <a:spLocks noChangeShapeType="1"/>
          </p:cNvSpPr>
          <p:nvPr/>
        </p:nvSpPr>
        <p:spPr bwMode="auto">
          <a:xfrm>
            <a:off x="533400" y="4495800"/>
            <a:ext cx="7924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02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4813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7E3702-98C2-EE42-907B-513FBB4D2B25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fr-FR" altLang="fr-FR" sz="1400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036050" cy="841376"/>
          </a:xfrm>
        </p:spPr>
        <p:txBody>
          <a:bodyPr/>
          <a:lstStyle/>
          <a:p>
            <a:pPr eaLnBrk="1" hangingPunct="1"/>
            <a:r>
              <a:rPr lang="fr-FR" altLang="fr-FR" sz="4000" b="1" dirty="0">
                <a:solidFill>
                  <a:srgbClr val="F40E19"/>
                </a:solidFill>
              </a:rPr>
              <a:t>Surface </a:t>
            </a:r>
            <a:r>
              <a:rPr lang="fr-FR" altLang="fr-FR" sz="4000" b="1" dirty="0" err="1">
                <a:solidFill>
                  <a:srgbClr val="F40E19"/>
                </a:solidFill>
              </a:rPr>
              <a:t>dipole</a:t>
            </a:r>
            <a:r>
              <a:rPr lang="fr-FR" altLang="fr-FR" sz="4000" b="1" dirty="0">
                <a:solidFill>
                  <a:srgbClr val="F40E19"/>
                </a:solidFill>
              </a:rPr>
              <a:t> as </a:t>
            </a:r>
            <a:r>
              <a:rPr lang="fr-FR" altLang="fr-FR" sz="4000" b="1" dirty="0" err="1">
                <a:solidFill>
                  <a:srgbClr val="F40E19"/>
                </a:solidFill>
              </a:rPr>
              <a:t>precursor</a:t>
            </a:r>
            <a:r>
              <a:rPr lang="fr-FR" altLang="fr-FR" sz="4000" b="1" dirty="0">
                <a:solidFill>
                  <a:srgbClr val="F40E19"/>
                </a:solidFill>
              </a:rPr>
              <a:t> (5)</a:t>
            </a:r>
          </a:p>
        </p:txBody>
      </p:sp>
      <p:sp>
        <p:nvSpPr>
          <p:cNvPr id="17413" name="ZoneTexte 3"/>
          <p:cNvSpPr txBox="1">
            <a:spLocks noChangeArrowheads="1"/>
          </p:cNvSpPr>
          <p:nvPr/>
        </p:nvSpPr>
        <p:spPr bwMode="auto">
          <a:xfrm>
            <a:off x="225425" y="1057275"/>
            <a:ext cx="299243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>
                <a:solidFill>
                  <a:srgbClr val="0070C0"/>
                </a:solidFill>
              </a:rPr>
              <a:t>In itself</a:t>
            </a:r>
            <a:r>
              <a:rPr lang="fr-FR" altLang="fr-FR" sz="2400" b="1" baseline="0">
                <a:solidFill>
                  <a:srgbClr val="0070C0"/>
                </a:solidFill>
              </a:rPr>
              <a:t>, does not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>
                <a:solidFill>
                  <a:srgbClr val="0070C0"/>
                </a:solidFill>
              </a:rPr>
              <a:t>imply that the sun is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baseline="0">
                <a:solidFill>
                  <a:srgbClr val="0070C0"/>
                </a:solidFill>
              </a:rPr>
              <a:t>necessarily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>
                <a:solidFill>
                  <a:srgbClr val="0070C0"/>
                </a:solidFill>
              </a:rPr>
              <a:t>a Babcock-Leighton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>
                <a:solidFill>
                  <a:srgbClr val="0070C0"/>
                </a:solidFill>
              </a:rPr>
              <a:t>dynamo !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baseline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baseline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>
                <a:solidFill>
                  <a:srgbClr val="0070C0"/>
                </a:solidFill>
              </a:rPr>
              <a:t>What it </a:t>
            </a:r>
            <a:r>
              <a:rPr lang="fr-FR" altLang="fr-FR" sz="2400" b="1" baseline="0">
                <a:solidFill>
                  <a:srgbClr val="0070C0"/>
                </a:solidFill>
              </a:rPr>
              <a:t>does</a:t>
            </a:r>
            <a:r>
              <a:rPr lang="fr-FR" altLang="fr-FR" sz="2400" baseline="0">
                <a:solidFill>
                  <a:srgbClr val="0070C0"/>
                </a:solidFill>
              </a:rPr>
              <a:t> imply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>
                <a:solidFill>
                  <a:srgbClr val="0070C0"/>
                </a:solidFill>
              </a:rPr>
              <a:t>is that the surface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>
                <a:solidFill>
                  <a:srgbClr val="0070C0"/>
                </a:solidFill>
              </a:rPr>
              <a:t>magnetic field feeds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>
                <a:solidFill>
                  <a:srgbClr val="0070C0"/>
                </a:solidFill>
              </a:rPr>
              <a:t>back into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>
                <a:solidFill>
                  <a:srgbClr val="0070C0"/>
                </a:solidFill>
              </a:rPr>
              <a:t>dynamo loop</a:t>
            </a:r>
          </a:p>
        </p:txBody>
      </p:sp>
      <p:pic>
        <p:nvPicPr>
          <p:cNvPr id="48133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908050"/>
            <a:ext cx="5735637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ZoneTexte 2"/>
          <p:cNvSpPr txBox="1">
            <a:spLocks noChangeArrowheads="1"/>
          </p:cNvSpPr>
          <p:nvPr/>
        </p:nvSpPr>
        <p:spPr bwMode="auto">
          <a:xfrm rot="-5400000">
            <a:off x="6701631" y="3471069"/>
            <a:ext cx="4283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1600" baseline="0"/>
              <a:t>Charbonneau &amp; Barlet 2011, JASTP </a:t>
            </a:r>
            <a:r>
              <a:rPr lang="fr-FR" altLang="fr-FR" sz="1600" b="1" baseline="0"/>
              <a:t>73</a:t>
            </a:r>
            <a:r>
              <a:rPr lang="fr-FR" altLang="fr-FR" sz="1600" baseline="0"/>
              <a:t>,206Z</a:t>
            </a:r>
          </a:p>
        </p:txBody>
      </p:sp>
    </p:spTree>
    <p:extLst>
      <p:ext uri="{BB962C8B-B14F-4D97-AF65-F5344CB8AC3E}">
        <p14:creationId xmlns:p14="http://schemas.microsoft.com/office/powerpoint/2010/main" val="24932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4608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91D0B5-2DD6-8140-89D4-D3706035A2B0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fr-FR" altLang="fr-FR" sz="1400"/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036050" cy="841376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F40E19"/>
                </a:solidFill>
              </a:rPr>
              <a:t>Surface dipole as precursor (4)</a:t>
            </a:r>
          </a:p>
        </p:txBody>
      </p:sp>
      <p:sp>
        <p:nvSpPr>
          <p:cNvPr id="46084" name="ZoneTexte 3"/>
          <p:cNvSpPr txBox="1">
            <a:spLocks noChangeArrowheads="1"/>
          </p:cNvSpPr>
          <p:nvPr/>
        </p:nvSpPr>
        <p:spPr bwMode="auto">
          <a:xfrm>
            <a:off x="225425" y="836613"/>
            <a:ext cx="86772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>
                <a:solidFill>
                  <a:srgbClr val="0070C0"/>
                </a:solidFill>
              </a:rPr>
              <a:t>Consider the following two kinematic axisymmetric mean-field like dynamo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>
                <a:solidFill>
                  <a:srgbClr val="0070C0"/>
                </a:solidFill>
              </a:rPr>
              <a:t>models, using a  solar-like differential rotation and quadrupolar meridional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>
                <a:solidFill>
                  <a:srgbClr val="0070C0"/>
                </a:solidFill>
              </a:rPr>
              <a:t>flow, and a simple algebraic quenching nonlinearity.</a:t>
            </a:r>
          </a:p>
        </p:txBody>
      </p:sp>
      <p:sp>
        <p:nvSpPr>
          <p:cNvPr id="46085" name="ZoneTexte 4"/>
          <p:cNvSpPr txBox="1">
            <a:spLocks noChangeArrowheads="1"/>
          </p:cNvSpPr>
          <p:nvPr/>
        </p:nvSpPr>
        <p:spPr bwMode="auto">
          <a:xfrm>
            <a:off x="644525" y="5775325"/>
            <a:ext cx="2774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baseline="0"/>
              <a:t>T &gt; P : alpha-effect</a:t>
            </a:r>
          </a:p>
        </p:txBody>
      </p:sp>
      <p:sp>
        <p:nvSpPr>
          <p:cNvPr id="46086" name="Rectangle 5"/>
          <p:cNvSpPr>
            <a:spLocks noChangeArrowheads="1"/>
          </p:cNvSpPr>
          <p:nvPr/>
        </p:nvSpPr>
        <p:spPr bwMode="auto">
          <a:xfrm>
            <a:off x="4894263" y="5775325"/>
            <a:ext cx="3638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baseline="0"/>
              <a:t>T &gt; P : Babcock-Leighton</a:t>
            </a:r>
          </a:p>
        </p:txBody>
      </p:sp>
      <p:pic>
        <p:nvPicPr>
          <p:cNvPr id="7" name="BLref2.mpg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98663"/>
            <a:ext cx="3806825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ocmref2.mpg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998663"/>
            <a:ext cx="3806825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99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4813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D144C3-9BDD-4F4C-A560-47AD1A6FBF72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fr-FR" altLang="fr-FR" sz="1400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6988"/>
            <a:ext cx="9036050" cy="954087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FF0000"/>
                </a:solidFill>
              </a:rPr>
              <a:t>The « millenium simulation »</a:t>
            </a:r>
            <a:br>
              <a:rPr lang="fr-FR" altLang="fr-FR" sz="3600" b="1">
                <a:solidFill>
                  <a:srgbClr val="FF0000"/>
                </a:solidFill>
              </a:rPr>
            </a:br>
            <a:r>
              <a:rPr lang="fr-FR" altLang="fr-FR" sz="2000">
                <a:solidFill>
                  <a:srgbClr val="FF0000"/>
                </a:solidFill>
              </a:rPr>
              <a:t>[ Passos &amp; Charbonneau 2014, </a:t>
            </a:r>
            <a:r>
              <a:rPr lang="fr-FR" altLang="fr-FR" sz="2000" i="1">
                <a:solidFill>
                  <a:srgbClr val="FF0000"/>
                </a:solidFill>
              </a:rPr>
              <a:t>Astron. &amp; Ap</a:t>
            </a:r>
            <a:r>
              <a:rPr lang="fr-FR" altLang="fr-FR" sz="2000">
                <a:solidFill>
                  <a:srgbClr val="FF0000"/>
                </a:solidFill>
              </a:rPr>
              <a:t>., </a:t>
            </a:r>
            <a:r>
              <a:rPr lang="fr-FR" altLang="fr-FR" sz="2000" b="1">
                <a:solidFill>
                  <a:srgbClr val="FF0000"/>
                </a:solidFill>
              </a:rPr>
              <a:t>568</a:t>
            </a:r>
            <a:r>
              <a:rPr lang="fr-FR" altLang="fr-FR" sz="2000">
                <a:solidFill>
                  <a:srgbClr val="FF0000"/>
                </a:solidFill>
              </a:rPr>
              <a:t>, 113 ] </a:t>
            </a:r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684213" y="1052513"/>
            <a:ext cx="6551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aseline="0">
                <a:solidFill>
                  <a:schemeClr val="hlink"/>
                </a:solidFill>
              </a:rPr>
              <a:t>Define a SSN proxy, measure cycle characteristics (period, amplitude…) and compare to observational record.</a:t>
            </a:r>
            <a:endParaRPr lang="fr-FR" altLang="fr-FR" sz="1800">
              <a:solidFill>
                <a:schemeClr val="hlink"/>
              </a:solidFill>
            </a:endParaRPr>
          </a:p>
        </p:txBody>
      </p:sp>
      <p:pic>
        <p:nvPicPr>
          <p:cNvPr id="48133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131888"/>
            <a:ext cx="83185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522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AFD51E-5502-3D4E-913A-09DC306F66C2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1400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657200" y="-38645"/>
            <a:ext cx="7772400" cy="875357"/>
          </a:xfrm>
        </p:spPr>
        <p:txBody>
          <a:bodyPr/>
          <a:lstStyle/>
          <a:p>
            <a:pPr eaLnBrk="1" hangingPunct="1"/>
            <a:r>
              <a:rPr lang="fr-FR" altLang="fr-FR" sz="3600" b="1" dirty="0" err="1">
                <a:solidFill>
                  <a:srgbClr val="F40E19"/>
                </a:solidFill>
              </a:rPr>
              <a:t>Mechanisms</a:t>
            </a:r>
            <a:r>
              <a:rPr lang="fr-FR" altLang="fr-FR" sz="3600" b="1" dirty="0">
                <a:solidFill>
                  <a:srgbClr val="F40E19"/>
                </a:solidFill>
              </a:rPr>
              <a:t> of MHD induction</a:t>
            </a:r>
          </a:p>
        </p:txBody>
      </p:sp>
      <p:sp>
        <p:nvSpPr>
          <p:cNvPr id="52228" name="ZoneTexte 2"/>
          <p:cNvSpPr txBox="1">
            <a:spLocks noChangeArrowheads="1"/>
          </p:cNvSpPr>
          <p:nvPr/>
        </p:nvSpPr>
        <p:spPr bwMode="auto">
          <a:xfrm>
            <a:off x="755650" y="692696"/>
            <a:ext cx="8491427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 smtClean="0"/>
              <a:t>Extant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/>
              <a:t>solar</a:t>
            </a:r>
            <a:r>
              <a:rPr lang="fr-FR" altLang="fr-FR" sz="2400" baseline="0" dirty="0"/>
              <a:t> dynamo </a:t>
            </a:r>
            <a:r>
              <a:rPr lang="fr-FR" altLang="fr-FR" sz="2400" baseline="0" dirty="0" err="1"/>
              <a:t>models</a:t>
            </a:r>
            <a:r>
              <a:rPr lang="fr-FR" altLang="fr-FR" sz="2400" baseline="0" dirty="0"/>
              <a:t> </a:t>
            </a:r>
            <a:r>
              <a:rPr lang="fr-FR" altLang="fr-FR" sz="2400" baseline="0" dirty="0" err="1"/>
              <a:t>based</a:t>
            </a:r>
            <a:r>
              <a:rPr lang="fr-FR" altLang="fr-FR" sz="2400" baseline="0" dirty="0"/>
              <a:t> on </a:t>
            </a:r>
            <a:r>
              <a:rPr lang="fr-FR" altLang="fr-FR" sz="2400" baseline="0" dirty="0" smtClean="0"/>
              <a:t>a </a:t>
            </a:r>
            <a:r>
              <a:rPr lang="fr-FR" altLang="fr-FR" sz="2400" baseline="0" dirty="0" err="1" smtClean="0"/>
              <a:t>variety</a:t>
            </a:r>
            <a:r>
              <a:rPr lang="fr-FR" altLang="fr-FR" sz="2400" baseline="0" dirty="0" smtClean="0"/>
              <a:t> of</a:t>
            </a:r>
            <a:endParaRPr lang="fr-FR" altLang="fr-FR" sz="2400" baseline="0" dirty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/>
              <a:t>inductive </a:t>
            </a:r>
            <a:r>
              <a:rPr lang="fr-FR" altLang="fr-FR" sz="2400" baseline="0" dirty="0" err="1"/>
              <a:t>mechanisms</a:t>
            </a:r>
            <a:r>
              <a:rPr lang="fr-FR" altLang="fr-FR" sz="2400" baseline="0" dirty="0"/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baseline="0" dirty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/>
              <a:t>1. </a:t>
            </a:r>
            <a:r>
              <a:rPr lang="fr-FR" altLang="fr-FR" sz="2400" baseline="0" dirty="0" err="1">
                <a:solidFill>
                  <a:srgbClr val="00B050"/>
                </a:solidFill>
              </a:rPr>
              <a:t>Shearing</a:t>
            </a:r>
            <a:r>
              <a:rPr lang="fr-FR" altLang="fr-FR" sz="2400" baseline="0" dirty="0">
                <a:solidFill>
                  <a:srgbClr val="00B050"/>
                </a:solidFill>
              </a:rPr>
              <a:t> of large-</a:t>
            </a:r>
            <a:r>
              <a:rPr lang="fr-FR" altLang="fr-FR" sz="2400" baseline="0" dirty="0" err="1">
                <a:solidFill>
                  <a:srgbClr val="00B050"/>
                </a:solidFill>
              </a:rPr>
              <a:t>scale</a:t>
            </a:r>
            <a:r>
              <a:rPr lang="fr-FR" altLang="fr-FR" sz="2400" baseline="0" dirty="0">
                <a:solidFill>
                  <a:srgbClr val="00B050"/>
                </a:solidFill>
              </a:rPr>
              <a:t> </a:t>
            </a:r>
            <a:r>
              <a:rPr lang="fr-FR" altLang="fr-FR" sz="2400" baseline="0" dirty="0" err="1">
                <a:solidFill>
                  <a:srgbClr val="00B050"/>
                </a:solidFill>
              </a:rPr>
              <a:t>poloidal</a:t>
            </a:r>
            <a:r>
              <a:rPr lang="fr-FR" altLang="fr-FR" sz="2400" baseline="0" dirty="0">
                <a:solidFill>
                  <a:srgbClr val="00B050"/>
                </a:solidFill>
              </a:rPr>
              <a:t> </a:t>
            </a:r>
            <a:r>
              <a:rPr lang="fr-FR" altLang="fr-FR" sz="2400" baseline="0" dirty="0" err="1">
                <a:solidFill>
                  <a:srgbClr val="00B050"/>
                </a:solidFill>
              </a:rPr>
              <a:t>magnetic</a:t>
            </a:r>
            <a:r>
              <a:rPr lang="fr-FR" altLang="fr-FR" sz="2400" baseline="0" dirty="0">
                <a:solidFill>
                  <a:srgbClr val="00B050"/>
                </a:solidFill>
              </a:rPr>
              <a:t> </a:t>
            </a:r>
            <a:r>
              <a:rPr lang="fr-FR" altLang="fr-FR" sz="2400" baseline="0" dirty="0" err="1">
                <a:solidFill>
                  <a:srgbClr val="00B050"/>
                </a:solidFill>
              </a:rPr>
              <a:t>field</a:t>
            </a:r>
            <a:endParaRPr lang="fr-FR" altLang="fr-FR" sz="2400" baseline="0" dirty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>
                <a:solidFill>
                  <a:srgbClr val="00B050"/>
                </a:solidFill>
              </a:rPr>
              <a:t>    by </a:t>
            </a:r>
            <a:r>
              <a:rPr lang="fr-FR" altLang="fr-FR" sz="2400" baseline="0" dirty="0" err="1">
                <a:solidFill>
                  <a:srgbClr val="00B050"/>
                </a:solidFill>
              </a:rPr>
              <a:t>differential</a:t>
            </a:r>
            <a:r>
              <a:rPr lang="fr-FR" altLang="fr-FR" sz="2400" baseline="0" dirty="0">
                <a:solidFill>
                  <a:srgbClr val="00B050"/>
                </a:solidFill>
              </a:rPr>
              <a:t> rotation</a:t>
            </a:r>
            <a:r>
              <a:rPr lang="fr-FR" altLang="fr-FR" sz="2400" baseline="0" dirty="0" smtClean="0">
                <a:solidFill>
                  <a:srgbClr val="00B050"/>
                </a:solidFill>
              </a:rPr>
              <a:t>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smtClean="0">
                <a:solidFill>
                  <a:srgbClr val="00B050"/>
                </a:solidFill>
              </a:rPr>
              <a:t> </a:t>
            </a:r>
            <a:endParaRPr lang="fr-FR" altLang="fr-FR" sz="2400" baseline="0" dirty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/>
              <a:t>2. </a:t>
            </a:r>
            <a:r>
              <a:rPr lang="fr-FR" altLang="fr-FR" sz="2400" baseline="0" dirty="0">
                <a:solidFill>
                  <a:srgbClr val="F40E19"/>
                </a:solidFill>
              </a:rPr>
              <a:t>Turbulent </a:t>
            </a:r>
            <a:r>
              <a:rPr lang="fr-FR" altLang="fr-FR" sz="2400" baseline="0" dirty="0" err="1">
                <a:solidFill>
                  <a:srgbClr val="F40E19"/>
                </a:solidFill>
              </a:rPr>
              <a:t>electromotive</a:t>
            </a:r>
            <a:r>
              <a:rPr lang="fr-FR" altLang="fr-FR" sz="2400" baseline="0" dirty="0">
                <a:solidFill>
                  <a:srgbClr val="F40E19"/>
                </a:solidFill>
              </a:rPr>
              <a:t> force </a:t>
            </a:r>
            <a:r>
              <a:rPr lang="fr-FR" altLang="fr-FR" sz="2400" baseline="0" dirty="0" err="1">
                <a:solidFill>
                  <a:srgbClr val="F40E19"/>
                </a:solidFill>
              </a:rPr>
              <a:t>associated</a:t>
            </a:r>
            <a:r>
              <a:rPr lang="fr-FR" altLang="fr-FR" sz="2400" baseline="0" dirty="0">
                <a:solidFill>
                  <a:srgbClr val="F40E19"/>
                </a:solidFill>
              </a:rPr>
              <a:t> </a:t>
            </a:r>
            <a:r>
              <a:rPr lang="fr-FR" altLang="fr-FR" sz="2400" baseline="0" dirty="0" err="1">
                <a:solidFill>
                  <a:srgbClr val="F40E19"/>
                </a:solidFill>
              </a:rPr>
              <a:t>with</a:t>
            </a:r>
            <a:r>
              <a:rPr lang="fr-FR" altLang="fr-FR" sz="2400" baseline="0" dirty="0">
                <a:solidFill>
                  <a:srgbClr val="F40E19"/>
                </a:solidFill>
              </a:rPr>
              <a:t> the action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>
                <a:solidFill>
                  <a:srgbClr val="F40E19"/>
                </a:solidFill>
              </a:rPr>
              <a:t>    of </a:t>
            </a:r>
            <a:r>
              <a:rPr lang="fr-FR" altLang="fr-FR" sz="2400" baseline="0" dirty="0" err="1">
                <a:solidFill>
                  <a:srgbClr val="F40E19"/>
                </a:solidFill>
              </a:rPr>
              <a:t>cyclonic</a:t>
            </a:r>
            <a:r>
              <a:rPr lang="fr-FR" altLang="fr-FR" sz="2400" baseline="0" dirty="0">
                <a:solidFill>
                  <a:srgbClr val="F40E19"/>
                </a:solidFill>
              </a:rPr>
              <a:t> convection on large-</a:t>
            </a:r>
            <a:r>
              <a:rPr lang="fr-FR" altLang="fr-FR" sz="2400" baseline="0" dirty="0" err="1">
                <a:solidFill>
                  <a:srgbClr val="F40E19"/>
                </a:solidFill>
              </a:rPr>
              <a:t>scale</a:t>
            </a:r>
            <a:r>
              <a:rPr lang="fr-FR" altLang="fr-FR" sz="2400" baseline="0" dirty="0">
                <a:solidFill>
                  <a:srgbClr val="F40E19"/>
                </a:solidFill>
              </a:rPr>
              <a:t> </a:t>
            </a:r>
            <a:r>
              <a:rPr lang="fr-FR" altLang="fr-FR" sz="2400" baseline="0" dirty="0" err="1">
                <a:solidFill>
                  <a:srgbClr val="F40E19"/>
                </a:solidFill>
              </a:rPr>
              <a:t>magnetic</a:t>
            </a:r>
            <a:r>
              <a:rPr lang="fr-FR" altLang="fr-FR" sz="2400" baseline="0" dirty="0">
                <a:solidFill>
                  <a:srgbClr val="F40E19"/>
                </a:solidFill>
              </a:rPr>
              <a:t> </a:t>
            </a:r>
            <a:r>
              <a:rPr lang="fr-FR" altLang="fr-FR" sz="2400" baseline="0" dirty="0" err="1" smtClean="0">
                <a:solidFill>
                  <a:srgbClr val="F40E19"/>
                </a:solidFill>
              </a:rPr>
              <a:t>field</a:t>
            </a:r>
            <a:r>
              <a:rPr lang="fr-FR" altLang="fr-FR" sz="2400" baseline="0" dirty="0" smtClean="0">
                <a:solidFill>
                  <a:srgbClr val="F40E19"/>
                </a:solidFill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>
                <a:solidFill>
                  <a:srgbClr val="F40E19"/>
                </a:solidFill>
              </a:rPr>
              <a:t> </a:t>
            </a:r>
            <a:r>
              <a:rPr lang="fr-FR" altLang="fr-FR" sz="2400" baseline="0" dirty="0" smtClean="0">
                <a:solidFill>
                  <a:srgbClr val="F40E19"/>
                </a:solidFill>
              </a:rPr>
              <a:t>   (alpha-</a:t>
            </a:r>
            <a:r>
              <a:rPr lang="fr-FR" altLang="fr-FR" sz="2400" baseline="0" dirty="0" err="1" smtClean="0">
                <a:solidFill>
                  <a:srgbClr val="F40E19"/>
                </a:solidFill>
              </a:rPr>
              <a:t>effect</a:t>
            </a:r>
            <a:r>
              <a:rPr lang="fr-FR" altLang="fr-FR" sz="2400" baseline="0" dirty="0" smtClean="0">
                <a:solidFill>
                  <a:srgbClr val="F40E19"/>
                </a:solidFill>
              </a:rPr>
              <a:t>, turbulent </a:t>
            </a:r>
            <a:r>
              <a:rPr lang="fr-FR" altLang="fr-FR" sz="2400" baseline="0" dirty="0" err="1" smtClean="0">
                <a:solidFill>
                  <a:srgbClr val="F40E19"/>
                </a:solidFill>
              </a:rPr>
              <a:t>diffusivity</a:t>
            </a:r>
            <a:r>
              <a:rPr lang="fr-FR" altLang="fr-FR" sz="2400" baseline="0" dirty="0" smtClean="0">
                <a:solidFill>
                  <a:srgbClr val="F40E19"/>
                </a:solidFill>
              </a:rPr>
              <a:t>)</a:t>
            </a:r>
            <a:r>
              <a:rPr lang="fr-FR" altLang="fr-FR" sz="2400" baseline="0" dirty="0" smtClean="0"/>
              <a:t>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smtClean="0"/>
              <a:t>3. </a:t>
            </a:r>
            <a:r>
              <a:rPr lang="fr-FR" altLang="fr-FR" sz="2400" baseline="0" dirty="0" smtClean="0">
                <a:solidFill>
                  <a:srgbClr val="F40E19"/>
                </a:solidFill>
              </a:rPr>
              <a:t>Turbulent </a:t>
            </a:r>
            <a:r>
              <a:rPr lang="fr-FR" altLang="fr-FR" sz="2400" baseline="0" dirty="0" err="1" smtClean="0">
                <a:solidFill>
                  <a:srgbClr val="F40E19"/>
                </a:solidFill>
              </a:rPr>
              <a:t>electromotive</a:t>
            </a:r>
            <a:r>
              <a:rPr lang="fr-FR" altLang="fr-FR" sz="2400" baseline="0" dirty="0" smtClean="0">
                <a:solidFill>
                  <a:srgbClr val="F40E19"/>
                </a:solidFill>
              </a:rPr>
              <a:t> force </a:t>
            </a:r>
            <a:r>
              <a:rPr lang="fr-FR" altLang="fr-FR" sz="2400" baseline="0" dirty="0" err="1" smtClean="0">
                <a:solidFill>
                  <a:srgbClr val="F40E19"/>
                </a:solidFill>
              </a:rPr>
              <a:t>associated</a:t>
            </a:r>
            <a:r>
              <a:rPr lang="fr-FR" altLang="fr-FR" sz="2400" baseline="0" dirty="0" smtClean="0">
                <a:solidFill>
                  <a:srgbClr val="F40E19"/>
                </a:solidFill>
              </a:rPr>
              <a:t> </a:t>
            </a:r>
            <a:r>
              <a:rPr lang="fr-FR" altLang="fr-FR" sz="2400" baseline="0" dirty="0" err="1" smtClean="0">
                <a:solidFill>
                  <a:srgbClr val="F40E19"/>
                </a:solidFill>
              </a:rPr>
              <a:t>with</a:t>
            </a:r>
            <a:r>
              <a:rPr lang="fr-FR" altLang="fr-FR" sz="2400" baseline="0" dirty="0" smtClean="0">
                <a:solidFill>
                  <a:srgbClr val="F40E19"/>
                </a:solidFill>
              </a:rPr>
              <a:t> Coriolis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>
                <a:solidFill>
                  <a:srgbClr val="F40E19"/>
                </a:solidFill>
              </a:rPr>
              <a:t> </a:t>
            </a:r>
            <a:r>
              <a:rPr lang="fr-FR" altLang="fr-FR" sz="2400" baseline="0" dirty="0" smtClean="0">
                <a:solidFill>
                  <a:srgbClr val="F40E19"/>
                </a:solidFill>
              </a:rPr>
              <a:t>   force </a:t>
            </a:r>
            <a:r>
              <a:rPr lang="fr-FR" altLang="fr-FR" sz="2400" baseline="0" dirty="0" err="1" smtClean="0">
                <a:solidFill>
                  <a:srgbClr val="F40E19"/>
                </a:solidFill>
              </a:rPr>
              <a:t>imparting</a:t>
            </a:r>
            <a:r>
              <a:rPr lang="fr-FR" altLang="fr-FR" sz="2400" baseline="0" dirty="0" smtClean="0">
                <a:solidFill>
                  <a:srgbClr val="F40E19"/>
                </a:solidFill>
              </a:rPr>
              <a:t> </a:t>
            </a:r>
            <a:r>
              <a:rPr lang="fr-FR" altLang="fr-FR" sz="2400" baseline="0" dirty="0" err="1" smtClean="0">
                <a:solidFill>
                  <a:srgbClr val="F40E19"/>
                </a:solidFill>
              </a:rPr>
              <a:t>helicity</a:t>
            </a:r>
            <a:r>
              <a:rPr lang="fr-FR" altLang="fr-FR" sz="2400" baseline="0" dirty="0" smtClean="0">
                <a:solidFill>
                  <a:srgbClr val="F40E19"/>
                </a:solidFill>
              </a:rPr>
              <a:t> to HD/MHD </a:t>
            </a:r>
            <a:r>
              <a:rPr lang="fr-FR" altLang="fr-FR" sz="2400" baseline="0" dirty="0" err="1" smtClean="0">
                <a:solidFill>
                  <a:srgbClr val="F40E19"/>
                </a:solidFill>
              </a:rPr>
              <a:t>instability</a:t>
            </a:r>
            <a:r>
              <a:rPr lang="fr-FR" altLang="fr-FR" sz="2400" baseline="0" dirty="0" smtClean="0">
                <a:solidFill>
                  <a:srgbClr val="F40E19"/>
                </a:solidFill>
              </a:rPr>
              <a:t> </a:t>
            </a:r>
            <a:r>
              <a:rPr lang="fr-FR" altLang="fr-FR" sz="2400" baseline="0" dirty="0" err="1" smtClean="0">
                <a:solidFill>
                  <a:srgbClr val="F40E19"/>
                </a:solidFill>
              </a:rPr>
              <a:t>planforms</a:t>
            </a:r>
            <a:r>
              <a:rPr lang="fr-FR" altLang="fr-FR" sz="2400" baseline="0" dirty="0" smtClean="0">
                <a:solidFill>
                  <a:srgbClr val="F40E19"/>
                </a:solidFill>
              </a:rPr>
              <a:t>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smtClean="0"/>
              <a:t>4. </a:t>
            </a:r>
            <a:r>
              <a:rPr lang="fr-FR" altLang="fr-FR" sz="2400" baseline="0" dirty="0" smtClean="0">
                <a:solidFill>
                  <a:srgbClr val="FF0000"/>
                </a:solidFill>
              </a:rPr>
              <a:t>Large-</a:t>
            </a:r>
            <a:r>
              <a:rPr lang="fr-FR" altLang="fr-FR" sz="2400" baseline="0" dirty="0" err="1" smtClean="0">
                <a:solidFill>
                  <a:srgbClr val="FF0000"/>
                </a:solidFill>
              </a:rPr>
              <a:t>scale</a:t>
            </a:r>
            <a:r>
              <a:rPr lang="fr-FR" altLang="fr-FR" sz="2400" baseline="0" dirty="0" smtClean="0">
                <a:solidFill>
                  <a:srgbClr val="FF0000"/>
                </a:solidFill>
              </a:rPr>
              <a:t> </a:t>
            </a:r>
            <a:r>
              <a:rPr lang="fr-FR" altLang="fr-FR" sz="2400" baseline="0" dirty="0" err="1" smtClean="0">
                <a:solidFill>
                  <a:srgbClr val="FF0000"/>
                </a:solidFill>
              </a:rPr>
              <a:t>dipole</a:t>
            </a:r>
            <a:r>
              <a:rPr lang="fr-FR" altLang="fr-FR" sz="2400" baseline="0" dirty="0" smtClean="0">
                <a:solidFill>
                  <a:srgbClr val="FF0000"/>
                </a:solidFill>
              </a:rPr>
              <a:t> </a:t>
            </a:r>
            <a:r>
              <a:rPr lang="fr-FR" altLang="fr-FR" sz="2400" baseline="0" dirty="0" err="1" smtClean="0">
                <a:solidFill>
                  <a:srgbClr val="FF0000"/>
                </a:solidFill>
              </a:rPr>
              <a:t>regeneration</a:t>
            </a:r>
            <a:r>
              <a:rPr lang="fr-FR" altLang="fr-FR" sz="2400" baseline="0" dirty="0">
                <a:solidFill>
                  <a:srgbClr val="FF0000"/>
                </a:solidFill>
              </a:rPr>
              <a:t> </a:t>
            </a:r>
            <a:r>
              <a:rPr lang="fr-FR" altLang="fr-FR" sz="2400" baseline="0" dirty="0" smtClean="0">
                <a:solidFill>
                  <a:srgbClr val="FF0000"/>
                </a:solidFill>
              </a:rPr>
              <a:t>by </a:t>
            </a:r>
            <a:r>
              <a:rPr lang="fr-FR" altLang="fr-FR" sz="2400" baseline="0" dirty="0" err="1" smtClean="0">
                <a:solidFill>
                  <a:srgbClr val="FF0000"/>
                </a:solidFill>
              </a:rPr>
              <a:t>emergence</a:t>
            </a:r>
            <a:r>
              <a:rPr lang="fr-FR" altLang="fr-FR" sz="2400" baseline="0" dirty="0" smtClean="0">
                <a:solidFill>
                  <a:srgbClr val="FF0000"/>
                </a:solidFill>
              </a:rPr>
              <a:t> and </a:t>
            </a:r>
            <a:r>
              <a:rPr lang="fr-FR" altLang="fr-FR" sz="2400" baseline="0" dirty="0" err="1" smtClean="0">
                <a:solidFill>
                  <a:srgbClr val="FF0000"/>
                </a:solidFill>
              </a:rPr>
              <a:t>decay</a:t>
            </a:r>
            <a:r>
              <a:rPr lang="fr-FR" altLang="fr-FR" sz="2400" baseline="0" dirty="0" smtClean="0">
                <a:solidFill>
                  <a:srgbClr val="FF0000"/>
                </a:solidFill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>
                <a:solidFill>
                  <a:srgbClr val="FF0000"/>
                </a:solidFill>
              </a:rPr>
              <a:t> </a:t>
            </a:r>
            <a:r>
              <a:rPr lang="fr-FR" altLang="fr-FR" sz="2400" baseline="0" dirty="0" smtClean="0">
                <a:solidFill>
                  <a:srgbClr val="FF0000"/>
                </a:solidFill>
              </a:rPr>
              <a:t>   of </a:t>
            </a:r>
            <a:r>
              <a:rPr lang="fr-FR" altLang="fr-FR" sz="2400" baseline="0" dirty="0" err="1" smtClean="0">
                <a:solidFill>
                  <a:srgbClr val="FF0000"/>
                </a:solidFill>
              </a:rPr>
              <a:t>sunspot-forming</a:t>
            </a:r>
            <a:r>
              <a:rPr lang="fr-FR" altLang="fr-FR" sz="2400" baseline="0" dirty="0" smtClean="0">
                <a:solidFill>
                  <a:srgbClr val="FF0000"/>
                </a:solidFill>
              </a:rPr>
              <a:t> </a:t>
            </a:r>
            <a:r>
              <a:rPr lang="fr-FR" altLang="fr-FR" sz="2400" baseline="0" dirty="0" err="1" smtClean="0">
                <a:solidFill>
                  <a:srgbClr val="FF0000"/>
                </a:solidFill>
              </a:rPr>
              <a:t>buoyant</a:t>
            </a:r>
            <a:r>
              <a:rPr lang="fr-FR" altLang="fr-FR" sz="2400" baseline="0" dirty="0" smtClean="0">
                <a:solidFill>
                  <a:srgbClr val="FF0000"/>
                </a:solidFill>
              </a:rPr>
              <a:t> </a:t>
            </a:r>
            <a:r>
              <a:rPr lang="fr-FR" altLang="fr-FR" sz="2400" baseline="0" dirty="0" err="1" smtClean="0">
                <a:solidFill>
                  <a:srgbClr val="FF0000"/>
                </a:solidFill>
              </a:rPr>
              <a:t>magnetic</a:t>
            </a:r>
            <a:r>
              <a:rPr lang="fr-FR" altLang="fr-FR" sz="2400" baseline="0" dirty="0" smtClean="0">
                <a:solidFill>
                  <a:srgbClr val="FF0000"/>
                </a:solidFill>
              </a:rPr>
              <a:t> flux tubes </a:t>
            </a:r>
            <a:r>
              <a:rPr lang="fr-FR" altLang="fr-FR" sz="2400" baseline="0" dirty="0" err="1" smtClean="0">
                <a:solidFill>
                  <a:srgbClr val="FF0000"/>
                </a:solidFill>
              </a:rPr>
              <a:t>twisted</a:t>
            </a:r>
            <a:r>
              <a:rPr lang="fr-FR" altLang="fr-FR" sz="2400" baseline="0" dirty="0" smtClean="0">
                <a:solidFill>
                  <a:srgbClr val="FF0000"/>
                </a:solidFill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>
                <a:solidFill>
                  <a:srgbClr val="FF0000"/>
                </a:solidFill>
              </a:rPr>
              <a:t> </a:t>
            </a:r>
            <a:r>
              <a:rPr lang="fr-FR" altLang="fr-FR" sz="2400" baseline="0" dirty="0" smtClean="0">
                <a:solidFill>
                  <a:srgbClr val="FF0000"/>
                </a:solidFill>
              </a:rPr>
              <a:t>   by Coriolis force (Babcock-Leighton </a:t>
            </a:r>
            <a:r>
              <a:rPr lang="fr-FR" altLang="fr-FR" sz="2400" baseline="0" dirty="0" err="1" smtClean="0">
                <a:solidFill>
                  <a:srgbClr val="FF0000"/>
                </a:solidFill>
              </a:rPr>
              <a:t>mechanism</a:t>
            </a:r>
            <a:r>
              <a:rPr lang="fr-FR" altLang="fr-FR" sz="2400" baseline="0" dirty="0" smtClean="0">
                <a:solidFill>
                  <a:srgbClr val="FF0000"/>
                </a:solidFill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baseline="0" dirty="0"/>
          </a:p>
        </p:txBody>
      </p:sp>
      <p:sp>
        <p:nvSpPr>
          <p:cNvPr id="2" name="Rectangle 1"/>
          <p:cNvSpPr/>
          <p:nvPr/>
        </p:nvSpPr>
        <p:spPr>
          <a:xfrm>
            <a:off x="6019800" y="6021288"/>
            <a:ext cx="1845377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F40E19"/>
            </a:solidFill>
          </a:ln>
        </p:spPr>
        <p:txBody>
          <a:bodyPr wrap="none">
            <a:spAutoFit/>
          </a:bodyPr>
          <a:lstStyle/>
          <a:p>
            <a:r>
              <a:rPr lang="fr-FR" b="1" baseline="0" dirty="0" smtClean="0">
                <a:solidFill>
                  <a:srgbClr val="FF0000"/>
                </a:solidFill>
              </a:rPr>
              <a:t>Divergence</a:t>
            </a:r>
            <a:endParaRPr lang="fr-FR" b="1" baseline="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16016" y="2319263"/>
            <a:ext cx="2135521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F40E19"/>
            </a:solidFill>
          </a:ln>
        </p:spPr>
        <p:txBody>
          <a:bodyPr wrap="none">
            <a:spAutoFit/>
          </a:bodyPr>
          <a:lstStyle/>
          <a:p>
            <a:r>
              <a:rPr lang="fr-FR" b="1" baseline="0" dirty="0" smtClean="0">
                <a:solidFill>
                  <a:srgbClr val="FF0000"/>
                </a:solidFill>
              </a:rPr>
              <a:t>Convergence</a:t>
            </a:r>
            <a:endParaRPr lang="fr-FR" b="1" baseline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522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7B29E1-6C7F-CE4B-8B55-2BAF1A720518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fr-FR" altLang="fr-FR" sz="1400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610600" cy="838200"/>
          </a:xfrm>
        </p:spPr>
        <p:txBody>
          <a:bodyPr/>
          <a:lstStyle/>
          <a:p>
            <a:pPr eaLnBrk="1" hangingPunct="1"/>
            <a:r>
              <a:rPr lang="fr-FR" altLang="fr-FR" sz="3200" b="1" dirty="0" err="1">
                <a:solidFill>
                  <a:srgbClr val="FF0000"/>
                </a:solidFill>
              </a:rPr>
              <a:t>Magnetic</a:t>
            </a:r>
            <a:r>
              <a:rPr lang="fr-FR" altLang="fr-FR" sz="3200" b="1" dirty="0">
                <a:solidFill>
                  <a:srgbClr val="FF0000"/>
                </a:solidFill>
              </a:rPr>
              <a:t> cycles (1)</a:t>
            </a:r>
            <a:endParaRPr lang="fr-FR" altLang="fr-FR" b="1" dirty="0">
              <a:solidFill>
                <a:srgbClr val="FF0000"/>
              </a:solidFill>
            </a:endParaRPr>
          </a:p>
        </p:txBody>
      </p:sp>
      <p:sp>
        <p:nvSpPr>
          <p:cNvPr id="52228" name="ZoneTexte 1"/>
          <p:cNvSpPr txBox="1">
            <a:spLocks noChangeArrowheads="1"/>
          </p:cNvSpPr>
          <p:nvPr/>
        </p:nvSpPr>
        <p:spPr bwMode="auto">
          <a:xfrm>
            <a:off x="250825" y="5057775"/>
            <a:ext cx="89900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2000" baseline="0">
                <a:solidFill>
                  <a:srgbClr val="0070C0"/>
                </a:solidFill>
              </a:rPr>
              <a:t>Despite strongly turbulent nature of induction, simulation develops a strong</a:t>
            </a:r>
          </a:p>
          <a:p>
            <a:r>
              <a:rPr lang="fr-FR" altLang="fr-FR" sz="2000" baseline="0">
                <a:solidFill>
                  <a:srgbClr val="0070C0"/>
                </a:solidFill>
              </a:rPr>
              <a:t>and spatially well-organized axisymmetric magnetic field, antisymmetric about</a:t>
            </a:r>
          </a:p>
          <a:p>
            <a:r>
              <a:rPr lang="fr-FR" altLang="fr-FR" sz="2000" baseline="0">
                <a:solidFill>
                  <a:srgbClr val="0070C0"/>
                </a:solidFill>
              </a:rPr>
              <a:t>equatorial plane and undergoing regular and hemispherically synchronized </a:t>
            </a:r>
          </a:p>
          <a:p>
            <a:r>
              <a:rPr lang="fr-FR" altLang="fr-FR" sz="2000" baseline="0">
                <a:solidFill>
                  <a:srgbClr val="0070C0"/>
                </a:solidFill>
              </a:rPr>
              <a:t>polarity reversals.</a:t>
            </a:r>
          </a:p>
        </p:txBody>
      </p:sp>
      <p:pic>
        <p:nvPicPr>
          <p:cNvPr id="3" name="bx_Moll_13_1644_2630.mpeg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73325"/>
            <a:ext cx="762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5" descr="256_res_w_cou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-26988"/>
            <a:ext cx="2346325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ZoneTexte 3"/>
          <p:cNvSpPr txBox="1">
            <a:spLocks noChangeArrowheads="1"/>
          </p:cNvSpPr>
          <p:nvPr/>
        </p:nvSpPr>
        <p:spPr bwMode="auto">
          <a:xfrm>
            <a:off x="2411413" y="920750"/>
            <a:ext cx="46609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2000" baseline="0">
                <a:solidFill>
                  <a:srgbClr val="0070C0"/>
                </a:solidFill>
              </a:rPr>
              <a:t>EULAG-MHD solves anelastic MHD </a:t>
            </a:r>
          </a:p>
          <a:p>
            <a:r>
              <a:rPr lang="fr-FR" altLang="fr-FR" sz="2000" baseline="0">
                <a:solidFill>
                  <a:srgbClr val="0070C0"/>
                </a:solidFill>
              </a:rPr>
              <a:t>equations in a thick, rotating stratified </a:t>
            </a:r>
          </a:p>
          <a:p>
            <a:r>
              <a:rPr lang="fr-FR" altLang="fr-FR" sz="2000" baseline="0">
                <a:solidFill>
                  <a:srgbClr val="0070C0"/>
                </a:solidFill>
              </a:rPr>
              <a:t>fluid shell; includes stable fluid layer</a:t>
            </a:r>
          </a:p>
          <a:p>
            <a:r>
              <a:rPr lang="fr-FR" altLang="fr-FR" sz="2000" baseline="0">
                <a:solidFill>
                  <a:srgbClr val="0070C0"/>
                </a:solidFill>
              </a:rPr>
              <a:t>underneath convectively unstable layer.</a:t>
            </a:r>
          </a:p>
        </p:txBody>
      </p:sp>
      <p:pic>
        <p:nvPicPr>
          <p:cNvPr id="52232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06363"/>
            <a:ext cx="2122487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2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3584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A597CD-BFD4-2743-999F-98A3353951B4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fr-FR" altLang="fr-FR" sz="140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610600" cy="838200"/>
          </a:xfrm>
        </p:spPr>
        <p:txBody>
          <a:bodyPr/>
          <a:lstStyle/>
          <a:p>
            <a:pPr eaLnBrk="1" hangingPunct="1"/>
            <a:r>
              <a:rPr lang="fr-FR" altLang="fr-FR" sz="3200" dirty="0" err="1">
                <a:solidFill>
                  <a:schemeClr val="folHlink"/>
                </a:solidFill>
              </a:rPr>
              <a:t>Magnetic</a:t>
            </a:r>
            <a:r>
              <a:rPr lang="fr-FR" altLang="fr-FR" sz="3200" dirty="0">
                <a:solidFill>
                  <a:schemeClr val="folHlink"/>
                </a:solidFill>
              </a:rPr>
              <a:t> cycles (1)</a:t>
            </a:r>
            <a:endParaRPr lang="fr-FR" altLang="fr-FR" dirty="0"/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4"/>
          <p:cNvSpPr txBox="1">
            <a:spLocks noChangeArrowheads="1"/>
          </p:cNvSpPr>
          <p:nvPr/>
        </p:nvSpPr>
        <p:spPr bwMode="auto">
          <a:xfrm>
            <a:off x="1736725" y="247650"/>
            <a:ext cx="4311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/>
              <a:t>Zonally-averaged B</a:t>
            </a:r>
            <a:r>
              <a:rPr lang="fr-FR" altLang="fr-FR" sz="2000" baseline="-25000"/>
              <a:t>phi</a:t>
            </a:r>
            <a:r>
              <a:rPr lang="fr-FR" altLang="fr-FR" sz="2000" baseline="0"/>
              <a:t> at </a:t>
            </a:r>
            <a:r>
              <a:rPr lang="fr-FR" altLang="fr-FR" sz="2000" i="1" baseline="0"/>
              <a:t>r/R </a:t>
            </a:r>
            <a:r>
              <a:rPr lang="fr-FR" altLang="fr-FR" sz="2000" baseline="0"/>
              <a:t>=0.718</a:t>
            </a:r>
          </a:p>
        </p:txBody>
      </p:sp>
      <p:sp>
        <p:nvSpPr>
          <p:cNvPr id="35846" name="Rectangle 5"/>
          <p:cNvSpPr>
            <a:spLocks noChangeArrowheads="1"/>
          </p:cNvSpPr>
          <p:nvPr/>
        </p:nvSpPr>
        <p:spPr bwMode="auto">
          <a:xfrm>
            <a:off x="1600200" y="3352800"/>
            <a:ext cx="4613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/>
              <a:t>  </a:t>
            </a:r>
            <a:r>
              <a:rPr lang="fr-FR" altLang="fr-FR" sz="2000" baseline="0"/>
              <a:t>Zonally-averaged B</a:t>
            </a:r>
            <a:r>
              <a:rPr lang="fr-FR" altLang="fr-FR" sz="2000" baseline="-25000"/>
              <a:t>phi</a:t>
            </a:r>
            <a:r>
              <a:rPr lang="fr-FR" altLang="fr-FR" sz="2000" baseline="0"/>
              <a:t> at -58</a:t>
            </a:r>
            <a:r>
              <a:rPr lang="fr-FR" altLang="fr-FR" sz="2000"/>
              <a:t>o</a:t>
            </a:r>
            <a:r>
              <a:rPr lang="fr-FR" altLang="fr-FR" sz="2000" baseline="0"/>
              <a:t> latitude</a:t>
            </a:r>
          </a:p>
        </p:txBody>
      </p:sp>
    </p:spTree>
    <p:extLst>
      <p:ext uri="{BB962C8B-B14F-4D97-AF65-F5344CB8AC3E}">
        <p14:creationId xmlns:p14="http://schemas.microsoft.com/office/powerpoint/2010/main" val="170680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3993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EE0322-E9EC-3041-B9E0-159EDE864DA4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fr-FR" altLang="fr-FR" sz="140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610600" cy="8382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F40E19"/>
                </a:solidFill>
              </a:rPr>
              <a:t>Simulated magnetic cycles</a:t>
            </a:r>
            <a:endParaRPr lang="fr-FR" altLang="fr-FR" b="1">
              <a:solidFill>
                <a:srgbClr val="F40E19"/>
              </a:solidFill>
            </a:endParaRPr>
          </a:p>
        </p:txBody>
      </p:sp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593725" y="4622800"/>
            <a:ext cx="776287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>
                <a:solidFill>
                  <a:schemeClr val="accent2"/>
                </a:solidFill>
              </a:rPr>
              <a:t>Large-scale organisation of the magnetic field takes place primarily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>
                <a:solidFill>
                  <a:schemeClr val="accent2"/>
                </a:solidFill>
              </a:rPr>
              <a:t> at and immediately below the base of the convecting fluid layers.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aseline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>
                <a:solidFill>
                  <a:schemeClr val="accent2"/>
                </a:solidFill>
              </a:rPr>
              <a:t>Magnetic field amplification through a </a:t>
            </a:r>
            <a:r>
              <a:rPr lang="fr-FR" altLang="fr-FR" sz="2000" b="1" baseline="0">
                <a:solidFill>
                  <a:schemeClr val="accent2"/>
                </a:solidFill>
              </a:rPr>
              <a:t>dynamo mechanism</a:t>
            </a:r>
            <a:r>
              <a:rPr lang="fr-FR" altLang="fr-FR" sz="2000" baseline="0">
                <a:solidFill>
                  <a:schemeClr val="accent2"/>
                </a:solidFill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>
                <a:solidFill>
                  <a:srgbClr val="F40E19"/>
                </a:solidFill>
              </a:rPr>
              <a:t>converting flow kinetic energy into (electro)magnetic energy.</a:t>
            </a:r>
          </a:p>
        </p:txBody>
      </p:sp>
      <p:pic>
        <p:nvPicPr>
          <p:cNvPr id="39941" name="T_Bx_50% (Converted).mov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52513"/>
            <a:ext cx="76200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5017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594BBD-BFC2-AA41-AFEF-DED88E39FFC0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1400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3200"/>
            <a:ext cx="8839200" cy="1143000"/>
          </a:xfrm>
        </p:spPr>
        <p:txBody>
          <a:bodyPr/>
          <a:lstStyle/>
          <a:p>
            <a:pPr eaLnBrk="1" hangingPunct="1"/>
            <a:r>
              <a:rPr lang="fr-FR" altLang="fr-FR" sz="3600" b="1" dirty="0" err="1" smtClean="0">
                <a:solidFill>
                  <a:schemeClr val="accent2"/>
                </a:solidFill>
              </a:rPr>
              <a:t>Mean-field</a:t>
            </a:r>
            <a:r>
              <a:rPr lang="fr-FR" altLang="fr-FR" sz="3600" b="1" dirty="0" smtClean="0">
                <a:solidFill>
                  <a:schemeClr val="accent2"/>
                </a:solidFill>
              </a:rPr>
              <a:t> dynamo </a:t>
            </a:r>
            <a:r>
              <a:rPr lang="fr-FR" altLang="fr-FR" sz="3600" b="1" dirty="0" err="1" smtClean="0">
                <a:solidFill>
                  <a:schemeClr val="accent2"/>
                </a:solidFill>
              </a:rPr>
              <a:t>models</a:t>
            </a:r>
            <a:endParaRPr lang="fr-FR" altLang="fr-FR" sz="3600" b="1" dirty="0">
              <a:solidFill>
                <a:schemeClr val="folHlink"/>
              </a:solidFill>
            </a:endParaRPr>
          </a:p>
        </p:txBody>
      </p:sp>
      <p:sp>
        <p:nvSpPr>
          <p:cNvPr id="50180" name="Line 3"/>
          <p:cNvSpPr>
            <a:spLocks noChangeShapeType="1"/>
          </p:cNvSpPr>
          <p:nvPr/>
        </p:nvSpPr>
        <p:spPr bwMode="auto">
          <a:xfrm>
            <a:off x="533400" y="2209800"/>
            <a:ext cx="7924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0181" name="Line 4"/>
          <p:cNvSpPr>
            <a:spLocks noChangeShapeType="1"/>
          </p:cNvSpPr>
          <p:nvPr/>
        </p:nvSpPr>
        <p:spPr bwMode="auto">
          <a:xfrm>
            <a:off x="533400" y="4495800"/>
            <a:ext cx="7924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99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5427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D6FCF4-7171-324B-9A28-6EE99B820639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1400"/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609600"/>
          </a:xfrm>
        </p:spPr>
        <p:txBody>
          <a:bodyPr/>
          <a:lstStyle/>
          <a:p>
            <a:pPr eaLnBrk="1" hangingPunct="1"/>
            <a:r>
              <a:rPr lang="fr-FR" altLang="fr-FR" sz="3600" b="1" dirty="0" err="1">
                <a:solidFill>
                  <a:srgbClr val="FF0000"/>
                </a:solidFill>
              </a:rPr>
              <a:t>Mean-field</a:t>
            </a:r>
            <a:r>
              <a:rPr lang="fr-FR" altLang="fr-FR" sz="3600" b="1" dirty="0">
                <a:solidFill>
                  <a:srgbClr val="FF0000"/>
                </a:solidFill>
              </a:rPr>
              <a:t> </a:t>
            </a:r>
            <a:r>
              <a:rPr lang="fr-FR" altLang="fr-FR" sz="3600" b="1" dirty="0" err="1">
                <a:solidFill>
                  <a:srgbClr val="FF0000"/>
                </a:solidFill>
              </a:rPr>
              <a:t>electrodynamics</a:t>
            </a:r>
            <a:r>
              <a:rPr lang="fr-FR" altLang="fr-FR" sz="3600" b="1" dirty="0">
                <a:solidFill>
                  <a:srgbClr val="FF0000"/>
                </a:solidFill>
              </a:rPr>
              <a:t> (1)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32856"/>
            <a:ext cx="5105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Rectangle 10"/>
          <p:cNvSpPr>
            <a:spLocks noChangeArrowheads="1"/>
          </p:cNvSpPr>
          <p:nvPr/>
        </p:nvSpPr>
        <p:spPr bwMode="auto">
          <a:xfrm>
            <a:off x="404813" y="836712"/>
            <a:ext cx="862287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baseline="0" dirty="0" err="1" smtClean="0"/>
              <a:t>Scale</a:t>
            </a:r>
            <a:r>
              <a:rPr lang="fr-FR" altLang="fr-FR" sz="2400" b="1" baseline="0" dirty="0" smtClean="0"/>
              <a:t> </a:t>
            </a:r>
            <a:r>
              <a:rPr lang="fr-FR" altLang="fr-FR" sz="2400" b="1" baseline="0" dirty="0" err="1" smtClean="0"/>
              <a:t>separation</a:t>
            </a:r>
            <a:r>
              <a:rPr lang="fr-FR" altLang="fr-FR" sz="2400" baseline="0" dirty="0" smtClean="0">
                <a:solidFill>
                  <a:schemeClr val="accent2"/>
                </a:solidFill>
              </a:rPr>
              <a:t>: </a:t>
            </a:r>
            <a:r>
              <a:rPr lang="fr-FR" altLang="fr-FR" sz="2400" baseline="0" dirty="0">
                <a:solidFill>
                  <a:schemeClr val="accent2"/>
                </a:solidFill>
              </a:rPr>
              <a:t>Assume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that</a:t>
            </a:r>
            <a:r>
              <a:rPr lang="fr-FR" altLang="fr-FR" sz="2400" baseline="0" dirty="0">
                <a:solidFill>
                  <a:schemeClr val="accent2"/>
                </a:solidFill>
              </a:rPr>
              <a:t> the total flow </a:t>
            </a:r>
            <a:r>
              <a:rPr lang="fr-FR" altLang="fr-FR" sz="2400" b="1" i="1" baseline="0" dirty="0"/>
              <a:t>u</a:t>
            </a:r>
            <a:r>
              <a:rPr lang="fr-FR" altLang="fr-FR" sz="2400" baseline="0" dirty="0">
                <a:solidFill>
                  <a:schemeClr val="accent2"/>
                </a:solidFill>
              </a:rPr>
              <a:t> and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magnetic</a:t>
            </a:r>
            <a:endParaRPr lang="fr-FR" altLang="fr-FR" sz="2400" baseline="0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>
                <a:solidFill>
                  <a:schemeClr val="accent2"/>
                </a:solidFill>
              </a:rPr>
              <a:t>field</a:t>
            </a:r>
            <a:r>
              <a:rPr lang="fr-FR" altLang="fr-FR" sz="2400" b="1" i="1" baseline="0" dirty="0"/>
              <a:t> B</a:t>
            </a:r>
            <a:r>
              <a:rPr lang="fr-FR" altLang="fr-FR" sz="2400" baseline="0" dirty="0">
                <a:solidFill>
                  <a:schemeClr val="accent2"/>
                </a:solidFill>
              </a:rPr>
              <a:t>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can</a:t>
            </a:r>
            <a:r>
              <a:rPr lang="fr-FR" altLang="fr-FR" sz="2400" baseline="0" dirty="0">
                <a:solidFill>
                  <a:schemeClr val="accent2"/>
                </a:solidFill>
              </a:rPr>
              <a:t>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be</a:t>
            </a:r>
            <a:r>
              <a:rPr lang="fr-FR" altLang="fr-FR" sz="2400" baseline="0" dirty="0">
                <a:solidFill>
                  <a:schemeClr val="accent2"/>
                </a:solidFill>
              </a:rPr>
              <a:t>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decomposed</a:t>
            </a:r>
            <a:r>
              <a:rPr lang="fr-FR" altLang="fr-FR" sz="2400" baseline="0" dirty="0">
                <a:solidFill>
                  <a:schemeClr val="accent2"/>
                </a:solidFill>
              </a:rPr>
              <a:t>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into</a:t>
            </a:r>
            <a:r>
              <a:rPr lang="fr-FR" altLang="fr-FR" sz="2400" baseline="0" dirty="0">
                <a:solidFill>
                  <a:schemeClr val="accent2"/>
                </a:solidFill>
              </a:rPr>
              <a:t> a large-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scale</a:t>
            </a:r>
            <a:r>
              <a:rPr lang="fr-FR" altLang="fr-FR" sz="2400" baseline="0" dirty="0">
                <a:solidFill>
                  <a:schemeClr val="accent2"/>
                </a:solidFill>
              </a:rPr>
              <a:t>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average</a:t>
            </a:r>
            <a:r>
              <a:rPr lang="fr-FR" altLang="fr-FR" sz="2400" baseline="0" dirty="0">
                <a:solidFill>
                  <a:schemeClr val="accent2"/>
                </a:solidFill>
              </a:rPr>
              <a:t> and 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>
                <a:solidFill>
                  <a:schemeClr val="accent2"/>
                </a:solidFill>
              </a:rPr>
              <a:t>small-scale</a:t>
            </a:r>
            <a:r>
              <a:rPr lang="fr-FR" altLang="fr-FR" sz="2400" baseline="0" dirty="0">
                <a:solidFill>
                  <a:schemeClr val="accent2"/>
                </a:solidFill>
              </a:rPr>
              <a:t>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fluctuating</a:t>
            </a:r>
            <a:r>
              <a:rPr lang="fr-FR" altLang="fr-FR" sz="2400" baseline="0" dirty="0">
                <a:solidFill>
                  <a:schemeClr val="accent2"/>
                </a:solidFill>
              </a:rPr>
              <a:t> component </a:t>
            </a:r>
            <a:r>
              <a:rPr lang="fr-FR" altLang="fr-FR" sz="2400" baseline="0" dirty="0" smtClean="0">
                <a:solidFill>
                  <a:schemeClr val="accent2"/>
                </a:solidFill>
              </a:rPr>
              <a:t>(</a:t>
            </a:r>
            <a:r>
              <a:rPr lang="fr-FR" altLang="fr-FR" sz="2400" b="1" baseline="0" dirty="0" smtClean="0">
                <a:solidFill>
                  <a:schemeClr val="accent2"/>
                </a:solidFill>
              </a:rPr>
              <a:t>not</a:t>
            </a:r>
            <a:r>
              <a:rPr lang="fr-FR" altLang="fr-FR" sz="2400" baseline="0" dirty="0" smtClean="0">
                <a:solidFill>
                  <a:schemeClr val="accent2"/>
                </a:solidFill>
              </a:rPr>
              <a:t> </a:t>
            </a:r>
            <a:r>
              <a:rPr lang="fr-FR" altLang="fr-FR" sz="2400" baseline="0" dirty="0">
                <a:solidFill>
                  <a:schemeClr val="accent2"/>
                </a:solidFill>
              </a:rPr>
              <a:t>a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linearization</a:t>
            </a:r>
            <a:r>
              <a:rPr lang="fr-FR" altLang="fr-FR" sz="2400" baseline="0" dirty="0">
                <a:solidFill>
                  <a:schemeClr val="accent2"/>
                </a:solidFill>
              </a:rPr>
              <a:t>!):</a:t>
            </a:r>
          </a:p>
        </p:txBody>
      </p:sp>
      <p:sp>
        <p:nvSpPr>
          <p:cNvPr id="2" name="Rectangle 1"/>
          <p:cNvSpPr/>
          <p:nvPr/>
        </p:nvSpPr>
        <p:spPr>
          <a:xfrm>
            <a:off x="404813" y="2636912"/>
            <a:ext cx="8271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baseline="0" dirty="0">
                <a:solidFill>
                  <a:schemeClr val="accent2"/>
                </a:solidFill>
              </a:rPr>
              <a:t>Substitute </a:t>
            </a:r>
            <a:r>
              <a:rPr lang="fr-FR" altLang="fr-FR" baseline="0" dirty="0" err="1">
                <a:solidFill>
                  <a:schemeClr val="accent2"/>
                </a:solidFill>
              </a:rPr>
              <a:t>into</a:t>
            </a:r>
            <a:r>
              <a:rPr lang="fr-FR" altLang="fr-FR" baseline="0" dirty="0">
                <a:solidFill>
                  <a:schemeClr val="accent2"/>
                </a:solidFill>
              </a:rPr>
              <a:t> the induction </a:t>
            </a:r>
            <a:r>
              <a:rPr lang="fr-FR" altLang="fr-FR" baseline="0" dirty="0" err="1">
                <a:solidFill>
                  <a:schemeClr val="accent2"/>
                </a:solidFill>
              </a:rPr>
              <a:t>equation</a:t>
            </a:r>
            <a:r>
              <a:rPr lang="fr-FR" altLang="fr-FR" baseline="0" dirty="0">
                <a:solidFill>
                  <a:schemeClr val="accent2"/>
                </a:solidFill>
              </a:rPr>
              <a:t> and </a:t>
            </a:r>
            <a:r>
              <a:rPr lang="fr-FR" altLang="fr-FR" baseline="0" dirty="0" err="1">
                <a:solidFill>
                  <a:schemeClr val="accent2"/>
                </a:solidFill>
              </a:rPr>
              <a:t>average</a:t>
            </a:r>
            <a:r>
              <a:rPr lang="fr-FR" altLang="fr-FR" baseline="0" dirty="0">
                <a:solidFill>
                  <a:schemeClr val="accent2"/>
                </a:solidFill>
              </a:rPr>
              <a:t>: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68960"/>
            <a:ext cx="62611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4813" y="3975447"/>
            <a:ext cx="8053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altLang="fr-FR" baseline="0" dirty="0">
                <a:solidFill>
                  <a:schemeClr val="accent2"/>
                </a:solidFill>
              </a:rPr>
              <a:t>A new</a:t>
            </a:r>
            <a:r>
              <a:rPr lang="fr-FR" altLang="fr-FR" baseline="0" dirty="0">
                <a:solidFill>
                  <a:schemeClr val="accent2"/>
                </a:solidFill>
              </a:rPr>
              <a:t> source </a:t>
            </a:r>
            <a:r>
              <a:rPr lang="fr-FR" altLang="fr-FR" baseline="0" dirty="0" err="1">
                <a:solidFill>
                  <a:schemeClr val="accent2"/>
                </a:solidFill>
              </a:rPr>
              <a:t>term</a:t>
            </a:r>
            <a:r>
              <a:rPr lang="fr-FR" altLang="fr-FR" baseline="0" dirty="0">
                <a:solidFill>
                  <a:schemeClr val="accent2"/>
                </a:solidFill>
              </a:rPr>
              <a:t>, the</a:t>
            </a:r>
            <a:r>
              <a:rPr lang="fr-FR" altLang="fr-FR" b="1" baseline="0" dirty="0">
                <a:solidFill>
                  <a:schemeClr val="accent2"/>
                </a:solidFill>
              </a:rPr>
              <a:t> </a:t>
            </a:r>
            <a:r>
              <a:rPr lang="fr-FR" altLang="fr-FR" b="1" baseline="0" dirty="0" err="1"/>
              <a:t>mean</a:t>
            </a:r>
            <a:r>
              <a:rPr lang="fr-FR" altLang="fr-FR" b="1" baseline="0" dirty="0"/>
              <a:t> </a:t>
            </a:r>
            <a:r>
              <a:rPr lang="fr-FR" altLang="fr-FR" b="1" baseline="0" dirty="0" err="1"/>
              <a:t>electromotive</a:t>
            </a:r>
            <a:r>
              <a:rPr lang="fr-FR" altLang="fr-FR" b="1" baseline="0" dirty="0"/>
              <a:t> force</a:t>
            </a:r>
            <a:r>
              <a:rPr lang="fr-FR" altLang="fr-FR" b="1" baseline="0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404813" y="4941168"/>
            <a:ext cx="8487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baseline="0" dirty="0" err="1">
                <a:solidFill>
                  <a:schemeClr val="accent2"/>
                </a:solidFill>
              </a:rPr>
              <a:t>Closure</a:t>
            </a:r>
            <a:r>
              <a:rPr lang="fr-FR" altLang="fr-FR" baseline="0" dirty="0">
                <a:solidFill>
                  <a:schemeClr val="accent2"/>
                </a:solidFill>
              </a:rPr>
              <a:t>: </a:t>
            </a:r>
            <a:r>
              <a:rPr lang="fr-FR" altLang="fr-FR" baseline="0" dirty="0" err="1">
                <a:solidFill>
                  <a:schemeClr val="accent2"/>
                </a:solidFill>
              </a:rPr>
              <a:t>expand</a:t>
            </a:r>
            <a:r>
              <a:rPr lang="fr-FR" altLang="fr-FR" baseline="0" dirty="0">
                <a:solidFill>
                  <a:schemeClr val="accent2"/>
                </a:solidFill>
              </a:rPr>
              <a:t> </a:t>
            </a:r>
            <a:r>
              <a:rPr lang="fr-FR" altLang="fr-FR" baseline="0" dirty="0" err="1">
                <a:solidFill>
                  <a:schemeClr val="accent2"/>
                </a:solidFill>
              </a:rPr>
              <a:t>emf</a:t>
            </a:r>
            <a:r>
              <a:rPr lang="fr-FR" altLang="fr-FR" baseline="0" dirty="0">
                <a:solidFill>
                  <a:schemeClr val="accent2"/>
                </a:solidFill>
              </a:rPr>
              <a:t> </a:t>
            </a:r>
            <a:r>
              <a:rPr lang="fr-FR" altLang="fr-FR" baseline="0" dirty="0" smtClean="0">
                <a:solidFill>
                  <a:schemeClr val="accent2"/>
                </a:solidFill>
              </a:rPr>
              <a:t>as </a:t>
            </a:r>
            <a:r>
              <a:rPr lang="fr-FR" altLang="fr-FR" baseline="0" dirty="0" err="1" smtClean="0">
                <a:solidFill>
                  <a:schemeClr val="accent2"/>
                </a:solidFill>
              </a:rPr>
              <a:t>tensorial</a:t>
            </a:r>
            <a:r>
              <a:rPr lang="fr-FR" altLang="fr-FR" baseline="0" dirty="0" smtClean="0">
                <a:solidFill>
                  <a:schemeClr val="accent2"/>
                </a:solidFill>
              </a:rPr>
              <a:t> </a:t>
            </a:r>
            <a:r>
              <a:rPr lang="fr-FR" altLang="fr-FR" baseline="0" dirty="0" err="1" smtClean="0">
                <a:solidFill>
                  <a:schemeClr val="accent2"/>
                </a:solidFill>
              </a:rPr>
              <a:t>development</a:t>
            </a:r>
            <a:r>
              <a:rPr lang="fr-FR" altLang="fr-FR" baseline="0" dirty="0" smtClean="0">
                <a:solidFill>
                  <a:schemeClr val="accent2"/>
                </a:solidFill>
              </a:rPr>
              <a:t> in </a:t>
            </a:r>
            <a:r>
              <a:rPr lang="fr-FR" altLang="fr-FR" baseline="0" dirty="0" err="1">
                <a:solidFill>
                  <a:schemeClr val="accent2"/>
                </a:solidFill>
              </a:rPr>
              <a:t>mean</a:t>
            </a:r>
            <a:r>
              <a:rPr lang="fr-FR" altLang="fr-FR" baseline="0" dirty="0">
                <a:solidFill>
                  <a:schemeClr val="accent2"/>
                </a:solidFill>
              </a:rPr>
              <a:t> </a:t>
            </a:r>
            <a:r>
              <a:rPr lang="fr-FR" altLang="fr-FR" baseline="0" dirty="0" err="1">
                <a:solidFill>
                  <a:schemeClr val="accent2"/>
                </a:solidFill>
              </a:rPr>
              <a:t>field</a:t>
            </a:r>
            <a:r>
              <a:rPr lang="fr-FR" altLang="fr-FR" baseline="0" dirty="0">
                <a:solidFill>
                  <a:schemeClr val="accent2"/>
                </a:solidFill>
              </a:rPr>
              <a:t>: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32" y="5534496"/>
            <a:ext cx="76073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06" y="4437112"/>
            <a:ext cx="215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84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645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F78171-875F-EC4D-8367-E73A4E763990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1400"/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pPr eaLnBrk="1" hangingPunct="1"/>
            <a:r>
              <a:rPr lang="fr-FR" altLang="fr-FR" sz="3600" b="1" dirty="0" err="1" smtClean="0">
                <a:solidFill>
                  <a:srgbClr val="FF0000"/>
                </a:solidFill>
              </a:rPr>
              <a:t>Mean-field</a:t>
            </a:r>
            <a:r>
              <a:rPr lang="fr-FR" altLang="fr-FR" sz="3600" b="1" dirty="0" smtClean="0">
                <a:solidFill>
                  <a:srgbClr val="FF0000"/>
                </a:solidFill>
              </a:rPr>
              <a:t> </a:t>
            </a:r>
            <a:r>
              <a:rPr lang="fr-FR" altLang="fr-FR" sz="3600" b="1" dirty="0" err="1" smtClean="0">
                <a:solidFill>
                  <a:srgbClr val="FF0000"/>
                </a:solidFill>
              </a:rPr>
              <a:t>electrodynamics</a:t>
            </a:r>
            <a:r>
              <a:rPr lang="fr-FR" altLang="fr-FR" sz="3600" b="1" dirty="0" smtClean="0">
                <a:solidFill>
                  <a:srgbClr val="FF0000"/>
                </a:solidFill>
              </a:rPr>
              <a:t> (2)</a:t>
            </a:r>
            <a:endParaRPr lang="fr-FR" altLang="fr-FR" sz="3600" b="1" dirty="0">
              <a:solidFill>
                <a:srgbClr val="FF0000"/>
              </a:solidFill>
            </a:endParaRPr>
          </a:p>
        </p:txBody>
      </p:sp>
      <p:sp>
        <p:nvSpPr>
          <p:cNvPr id="64516" name="Text Box 5"/>
          <p:cNvSpPr txBox="1">
            <a:spLocks noChangeArrowheads="1"/>
          </p:cNvSpPr>
          <p:nvPr/>
        </p:nvSpPr>
        <p:spPr bwMode="auto">
          <a:xfrm>
            <a:off x="533400" y="1143000"/>
            <a:ext cx="830727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>
                <a:solidFill>
                  <a:schemeClr val="accent2"/>
                </a:solidFill>
              </a:rPr>
              <a:t>For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stratified</a:t>
            </a:r>
            <a:r>
              <a:rPr lang="fr-FR" altLang="fr-FR" sz="2400" baseline="0" dirty="0">
                <a:solidFill>
                  <a:schemeClr val="accent2"/>
                </a:solidFill>
              </a:rPr>
              <a:t>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rotating</a:t>
            </a:r>
            <a:r>
              <a:rPr lang="fr-FR" altLang="fr-FR" sz="2400" baseline="0" dirty="0">
                <a:solidFill>
                  <a:schemeClr val="accent2"/>
                </a:solidFill>
              </a:rPr>
              <a:t> MHD turbulence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that</a:t>
            </a:r>
            <a:r>
              <a:rPr lang="fr-FR" altLang="fr-FR" sz="2400" baseline="0" dirty="0">
                <a:solidFill>
                  <a:schemeClr val="accent2"/>
                </a:solidFill>
              </a:rPr>
              <a:t>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is</a:t>
            </a:r>
            <a:r>
              <a:rPr lang="fr-FR" altLang="fr-FR" sz="2400" baseline="0" dirty="0">
                <a:solidFill>
                  <a:schemeClr val="accent2"/>
                </a:solidFill>
              </a:rPr>
              <a:t>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homogeneous</a:t>
            </a:r>
            <a:endParaRPr lang="fr-FR" altLang="fr-FR" sz="2400" baseline="0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>
                <a:solidFill>
                  <a:schemeClr val="accent2"/>
                </a:solidFill>
              </a:rPr>
              <a:t>and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isotropic</a:t>
            </a:r>
            <a:r>
              <a:rPr lang="fr-FR" altLang="fr-FR" sz="2400" baseline="0" dirty="0">
                <a:solidFill>
                  <a:schemeClr val="accent2"/>
                </a:solidFill>
              </a:rPr>
              <a:t> but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lacks</a:t>
            </a:r>
            <a:r>
              <a:rPr lang="fr-FR" altLang="fr-FR" sz="2400" baseline="0" dirty="0">
                <a:solidFill>
                  <a:schemeClr val="accent2"/>
                </a:solidFill>
              </a:rPr>
              <a:t>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reflectional</a:t>
            </a:r>
            <a:r>
              <a:rPr lang="fr-FR" altLang="fr-FR" sz="2400" baseline="0" dirty="0">
                <a:solidFill>
                  <a:schemeClr val="accent2"/>
                </a:solidFill>
              </a:rPr>
              <a:t>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symmetry</a:t>
            </a:r>
            <a:r>
              <a:rPr lang="fr-FR" altLang="fr-FR" sz="2400" baseline="0" dirty="0">
                <a:solidFill>
                  <a:schemeClr val="accent2"/>
                </a:solidFill>
              </a:rPr>
              <a:t> and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is</a:t>
            </a:r>
            <a:r>
              <a:rPr lang="fr-FR" altLang="fr-FR" sz="2400" baseline="0" dirty="0">
                <a:solidFill>
                  <a:schemeClr val="accent2"/>
                </a:solidFill>
              </a:rPr>
              <a:t>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only</a:t>
            </a:r>
            <a:endParaRPr lang="fr-FR" altLang="fr-FR" sz="2400" baseline="0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>
                <a:solidFill>
                  <a:schemeClr val="accent2"/>
                </a:solidFill>
              </a:rPr>
              <a:t>weakly</a:t>
            </a:r>
            <a:r>
              <a:rPr lang="fr-FR" altLang="fr-FR" sz="2400" baseline="0" dirty="0">
                <a:solidFill>
                  <a:schemeClr val="accent2"/>
                </a:solidFill>
              </a:rPr>
              <a:t>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influenced</a:t>
            </a:r>
            <a:r>
              <a:rPr lang="fr-FR" altLang="fr-FR" sz="2400" baseline="0" dirty="0">
                <a:solidFill>
                  <a:schemeClr val="accent2"/>
                </a:solidFill>
              </a:rPr>
              <a:t> by the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magnetic</a:t>
            </a:r>
            <a:r>
              <a:rPr lang="fr-FR" altLang="fr-FR" sz="2400" baseline="0" dirty="0">
                <a:solidFill>
                  <a:schemeClr val="accent2"/>
                </a:solidFill>
              </a:rPr>
              <a:t>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field</a:t>
            </a:r>
            <a:r>
              <a:rPr lang="fr-FR" altLang="fr-FR" sz="2400" baseline="0" dirty="0">
                <a:solidFill>
                  <a:schemeClr val="accent2"/>
                </a:solidFill>
              </a:rPr>
              <a:t>, the alpha-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tensor</a:t>
            </a:r>
            <a:r>
              <a:rPr lang="fr-FR" altLang="fr-FR" sz="2400" baseline="0" dirty="0">
                <a:solidFill>
                  <a:schemeClr val="accent2"/>
                </a:solidFill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>
                <a:solidFill>
                  <a:schemeClr val="accent2"/>
                </a:solidFill>
              </a:rPr>
              <a:t>becomes</a:t>
            </a:r>
            <a:r>
              <a:rPr lang="fr-FR" altLang="fr-FR" sz="2400" baseline="0" dirty="0">
                <a:solidFill>
                  <a:schemeClr val="accent2"/>
                </a:solidFill>
              </a:rPr>
              <a:t> diagonal,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with</a:t>
            </a:r>
            <a:r>
              <a:rPr lang="fr-FR" altLang="fr-FR" sz="2400" baseline="0" dirty="0">
                <a:solidFill>
                  <a:schemeClr val="accent2"/>
                </a:solidFill>
              </a:rPr>
              <a:t> coefficient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proportional</a:t>
            </a:r>
            <a:r>
              <a:rPr lang="fr-FR" altLang="fr-FR" sz="2400" baseline="0" dirty="0">
                <a:solidFill>
                  <a:schemeClr val="accent2"/>
                </a:solidFill>
              </a:rPr>
              <a:t> to the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fluid’s</a:t>
            </a:r>
            <a:endParaRPr lang="fr-FR" altLang="fr-FR" sz="2400" baseline="0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>
                <a:solidFill>
                  <a:schemeClr val="accent2"/>
                </a:solidFill>
              </a:rPr>
              <a:t>kinetic</a:t>
            </a:r>
            <a:r>
              <a:rPr lang="fr-FR" altLang="fr-FR" sz="2400" baseline="0" dirty="0">
                <a:solidFill>
                  <a:schemeClr val="accent2"/>
                </a:solidFill>
              </a:rPr>
              <a:t>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helicity</a:t>
            </a:r>
            <a:r>
              <a:rPr lang="fr-FR" altLang="fr-FR" sz="2400" baseline="0" dirty="0">
                <a:solidFill>
                  <a:schemeClr val="accent2"/>
                </a:solidFill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baseline="0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baseline="0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>
                <a:solidFill>
                  <a:schemeClr val="accent2"/>
                </a:solidFill>
              </a:rPr>
              <a:t>Where</a:t>
            </a:r>
            <a:r>
              <a:rPr lang="fr-FR" altLang="fr-FR" sz="2400" baseline="0" dirty="0">
                <a:solidFill>
                  <a:schemeClr val="accent2"/>
                </a:solidFill>
              </a:rPr>
              <a:t>    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is</a:t>
            </a:r>
            <a:r>
              <a:rPr lang="fr-FR" altLang="fr-FR" sz="2400" baseline="0" dirty="0">
                <a:solidFill>
                  <a:schemeClr val="accent2"/>
                </a:solidFill>
              </a:rPr>
              <a:t> the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correlation</a:t>
            </a:r>
            <a:r>
              <a:rPr lang="fr-FR" altLang="fr-FR" sz="2400" baseline="0" dirty="0">
                <a:solidFill>
                  <a:schemeClr val="accent2"/>
                </a:solidFill>
              </a:rPr>
              <a:t> time of the turbulent </a:t>
            </a:r>
            <a:r>
              <a:rPr lang="fr-FR" altLang="fr-FR" sz="2400" baseline="0" dirty="0" err="1">
                <a:solidFill>
                  <a:schemeClr val="accent2"/>
                </a:solidFill>
              </a:rPr>
              <a:t>eddies</a:t>
            </a:r>
            <a:r>
              <a:rPr lang="fr-FR" altLang="fr-FR" sz="2400" baseline="0" dirty="0" smtClean="0">
                <a:solidFill>
                  <a:schemeClr val="accent2"/>
                </a:solidFill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 smtClean="0">
                <a:solidFill>
                  <a:schemeClr val="accent2"/>
                </a:solidFill>
              </a:rPr>
              <a:t>Likewise</a:t>
            </a:r>
            <a:r>
              <a:rPr lang="fr-FR" altLang="fr-FR" sz="2400" baseline="0" dirty="0" smtClean="0">
                <a:solidFill>
                  <a:schemeClr val="accent2"/>
                </a:solidFill>
              </a:rPr>
              <a:t>, the </a:t>
            </a:r>
            <a:r>
              <a:rPr lang="fr-FR" altLang="fr-FR" sz="2400" baseline="0" dirty="0" err="1" smtClean="0">
                <a:solidFill>
                  <a:schemeClr val="accent2"/>
                </a:solidFill>
              </a:rPr>
              <a:t>isotropic</a:t>
            </a:r>
            <a:r>
              <a:rPr lang="fr-FR" altLang="fr-FR" sz="2400" baseline="0" dirty="0" smtClean="0">
                <a:solidFill>
                  <a:schemeClr val="accent2"/>
                </a:solidFill>
              </a:rPr>
              <a:t> part of the beta-</a:t>
            </a:r>
            <a:r>
              <a:rPr lang="fr-FR" altLang="fr-FR" sz="2400" baseline="0" dirty="0" err="1" smtClean="0">
                <a:solidFill>
                  <a:schemeClr val="accent2"/>
                </a:solidFill>
              </a:rPr>
              <a:t>tensor</a:t>
            </a:r>
            <a:r>
              <a:rPr lang="fr-FR" altLang="fr-FR" sz="2400" baseline="0" dirty="0" smtClean="0">
                <a:solidFill>
                  <a:schemeClr val="accent2"/>
                </a:solidFill>
              </a:rPr>
              <a:t> </a:t>
            </a:r>
            <a:r>
              <a:rPr lang="fr-FR" altLang="fr-FR" sz="2400" baseline="0" dirty="0" err="1" smtClean="0">
                <a:solidFill>
                  <a:schemeClr val="accent2"/>
                </a:solidFill>
              </a:rPr>
              <a:t>becomes</a:t>
            </a:r>
            <a:r>
              <a:rPr lang="fr-FR" altLang="fr-FR" sz="2400" baseline="0" dirty="0" smtClean="0">
                <a:solidFill>
                  <a:schemeClr val="accent2"/>
                </a:solidFill>
              </a:rPr>
              <a:t>:</a:t>
            </a:r>
            <a:endParaRPr lang="fr-FR" altLang="fr-FR" sz="2400" baseline="0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baseline="0" dirty="0"/>
          </a:p>
        </p:txBody>
      </p:sp>
      <p:pic>
        <p:nvPicPr>
          <p:cNvPr id="645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54350"/>
            <a:ext cx="19177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3067050"/>
            <a:ext cx="29464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1338" name="Rectangle 10"/>
          <p:cNvSpPr>
            <a:spLocks noChangeArrowheads="1"/>
          </p:cNvSpPr>
          <p:nvPr/>
        </p:nvSpPr>
        <p:spPr bwMode="auto">
          <a:xfrm>
            <a:off x="6629400" y="1219200"/>
            <a:ext cx="2133600" cy="381000"/>
          </a:xfrm>
          <a:prstGeom prst="rect">
            <a:avLst/>
          </a:prstGeom>
          <a:noFill/>
          <a:ln w="38100">
            <a:solidFill>
              <a:srgbClr val="F40E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F40E19"/>
              </a:solidFill>
            </a:endParaRPr>
          </a:p>
        </p:txBody>
      </p:sp>
      <p:sp>
        <p:nvSpPr>
          <p:cNvPr id="611339" name="Rectangle 11"/>
          <p:cNvSpPr>
            <a:spLocks noChangeArrowheads="1"/>
          </p:cNvSpPr>
          <p:nvPr/>
        </p:nvSpPr>
        <p:spPr bwMode="auto">
          <a:xfrm>
            <a:off x="1143000" y="1524000"/>
            <a:ext cx="1295400" cy="381000"/>
          </a:xfrm>
          <a:prstGeom prst="rect">
            <a:avLst/>
          </a:prstGeom>
          <a:noFill/>
          <a:ln w="38100">
            <a:solidFill>
              <a:srgbClr val="F40E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F40E19"/>
              </a:solidFill>
            </a:endParaRPr>
          </a:p>
        </p:txBody>
      </p:sp>
      <p:sp>
        <p:nvSpPr>
          <p:cNvPr id="611340" name="Rectangle 12"/>
          <p:cNvSpPr>
            <a:spLocks noChangeArrowheads="1"/>
          </p:cNvSpPr>
          <p:nvPr/>
        </p:nvSpPr>
        <p:spPr bwMode="auto">
          <a:xfrm>
            <a:off x="533400" y="1905000"/>
            <a:ext cx="5562600" cy="381000"/>
          </a:xfrm>
          <a:prstGeom prst="rect">
            <a:avLst/>
          </a:prstGeom>
          <a:noFill/>
          <a:ln w="38100">
            <a:solidFill>
              <a:srgbClr val="F40E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F40E19"/>
              </a:solidFill>
            </a:endParaRPr>
          </a:p>
        </p:txBody>
      </p:sp>
      <p:sp>
        <p:nvSpPr>
          <p:cNvPr id="611341" name="Text Box 13"/>
          <p:cNvSpPr txBox="1">
            <a:spLocks noChangeArrowheads="1"/>
          </p:cNvSpPr>
          <p:nvPr/>
        </p:nvSpPr>
        <p:spPr bwMode="auto">
          <a:xfrm>
            <a:off x="7832725" y="733425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>
                <a:solidFill>
                  <a:srgbClr val="F40E19"/>
                </a:solidFill>
              </a:rPr>
              <a:t>NO</a:t>
            </a:r>
            <a:endParaRPr lang="fr-FR" altLang="fr-FR" sz="2400" baseline="0"/>
          </a:p>
        </p:txBody>
      </p:sp>
      <p:sp>
        <p:nvSpPr>
          <p:cNvPr id="611342" name="Rectangle 14"/>
          <p:cNvSpPr>
            <a:spLocks noChangeArrowheads="1"/>
          </p:cNvSpPr>
          <p:nvPr/>
        </p:nvSpPr>
        <p:spPr bwMode="auto">
          <a:xfrm>
            <a:off x="120650" y="13716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>
                <a:solidFill>
                  <a:srgbClr val="F40E19"/>
                </a:solidFill>
              </a:rPr>
              <a:t>NO</a:t>
            </a:r>
          </a:p>
        </p:txBody>
      </p:sp>
      <p:sp>
        <p:nvSpPr>
          <p:cNvPr id="611343" name="Rectangle 15"/>
          <p:cNvSpPr>
            <a:spLocks noChangeArrowheads="1"/>
          </p:cNvSpPr>
          <p:nvPr/>
        </p:nvSpPr>
        <p:spPr bwMode="auto">
          <a:xfrm>
            <a:off x="76200" y="2209800"/>
            <a:ext cx="646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>
                <a:solidFill>
                  <a:srgbClr val="F40E19"/>
                </a:solidFill>
                <a:latin typeface="Helvetica" charset="0"/>
                <a:ea typeface="Helvetica" charset="0"/>
                <a:cs typeface="Helvetica" charset="0"/>
              </a:rPr>
              <a:t>NO</a:t>
            </a:r>
          </a:p>
        </p:txBody>
      </p:sp>
      <p:pic>
        <p:nvPicPr>
          <p:cNvPr id="64525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789040"/>
            <a:ext cx="39528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6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997200"/>
            <a:ext cx="3968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4653136"/>
            <a:ext cx="3441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5334307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baseline="0" dirty="0" smtClean="0">
                <a:solidFill>
                  <a:schemeClr val="accent2"/>
                </a:solidFill>
              </a:rPr>
              <a:t>This </a:t>
            </a:r>
            <a:r>
              <a:rPr lang="fr-FR" altLang="fr-FR" baseline="0" dirty="0" err="1" smtClean="0">
                <a:solidFill>
                  <a:schemeClr val="accent2"/>
                </a:solidFill>
              </a:rPr>
              <a:t>result</a:t>
            </a:r>
            <a:r>
              <a:rPr lang="fr-FR" altLang="fr-FR" baseline="0" dirty="0" smtClean="0">
                <a:solidFill>
                  <a:schemeClr val="accent2"/>
                </a:solidFill>
              </a:rPr>
              <a:t> </a:t>
            </a:r>
            <a:r>
              <a:rPr lang="fr-FR" altLang="fr-FR" baseline="0" dirty="0" err="1" smtClean="0">
                <a:solidFill>
                  <a:schemeClr val="accent2"/>
                </a:solidFill>
              </a:rPr>
              <a:t>is</a:t>
            </a:r>
            <a:r>
              <a:rPr lang="fr-FR" altLang="fr-FR" baseline="0" dirty="0" smtClean="0">
                <a:solidFill>
                  <a:schemeClr val="accent2"/>
                </a:solidFill>
              </a:rPr>
              <a:t> </a:t>
            </a:r>
            <a:r>
              <a:rPr lang="fr-FR" altLang="fr-FR" baseline="0" dirty="0" err="1" smtClean="0">
                <a:solidFill>
                  <a:schemeClr val="accent2"/>
                </a:solidFill>
              </a:rPr>
              <a:t>expected</a:t>
            </a:r>
            <a:r>
              <a:rPr lang="fr-FR" altLang="fr-FR" baseline="0" dirty="0" smtClean="0">
                <a:solidFill>
                  <a:schemeClr val="accent2"/>
                </a:solidFill>
              </a:rPr>
              <a:t> to </a:t>
            </a:r>
            <a:r>
              <a:rPr lang="fr-FR" altLang="fr-FR" baseline="0" dirty="0" err="1" smtClean="0">
                <a:solidFill>
                  <a:schemeClr val="accent2"/>
                </a:solidFill>
              </a:rPr>
              <a:t>hold</a:t>
            </a:r>
            <a:r>
              <a:rPr lang="fr-FR" altLang="fr-FR" baseline="0" dirty="0" smtClean="0">
                <a:solidFill>
                  <a:schemeClr val="accent2"/>
                </a:solidFill>
              </a:rPr>
              <a:t> </a:t>
            </a:r>
            <a:r>
              <a:rPr lang="fr-FR" altLang="fr-FR" baseline="0" dirty="0" err="1" smtClean="0">
                <a:solidFill>
                  <a:schemeClr val="accent2"/>
                </a:solidFill>
              </a:rPr>
              <a:t>also</a:t>
            </a:r>
            <a:r>
              <a:rPr lang="fr-FR" altLang="fr-FR" baseline="0" dirty="0" smtClean="0">
                <a:solidFill>
                  <a:schemeClr val="accent2"/>
                </a:solidFill>
              </a:rPr>
              <a:t> in </a:t>
            </a:r>
            <a:r>
              <a:rPr lang="fr-FR" altLang="fr-FR" baseline="0" dirty="0" err="1" smtClean="0">
                <a:solidFill>
                  <a:schemeClr val="accent2"/>
                </a:solidFill>
              </a:rPr>
              <a:t>mildly</a:t>
            </a:r>
            <a:r>
              <a:rPr lang="fr-FR" altLang="fr-FR" baseline="0" dirty="0">
                <a:solidFill>
                  <a:schemeClr val="accent2"/>
                </a:solidFill>
              </a:rPr>
              <a:t> </a:t>
            </a:r>
            <a:r>
              <a:rPr lang="fr-FR" altLang="fr-FR" baseline="0" dirty="0" err="1" smtClean="0">
                <a:solidFill>
                  <a:schemeClr val="accent2"/>
                </a:solidFill>
              </a:rPr>
              <a:t>anisotropic</a:t>
            </a:r>
            <a:r>
              <a:rPr lang="fr-FR" altLang="fr-FR" baseline="0" dirty="0" smtClean="0">
                <a:solidFill>
                  <a:schemeClr val="accent2"/>
                </a:solidFill>
              </a:rPr>
              <a:t>, </a:t>
            </a:r>
            <a:r>
              <a:rPr lang="fr-FR" altLang="fr-FR" baseline="0" dirty="0" err="1" smtClean="0">
                <a:solidFill>
                  <a:schemeClr val="accent2"/>
                </a:solidFill>
              </a:rPr>
              <a:t>mildly</a:t>
            </a:r>
            <a:r>
              <a:rPr lang="fr-FR" altLang="fr-FR" baseline="0" dirty="0" smtClean="0">
                <a:solidFill>
                  <a:schemeClr val="accent2"/>
                </a:solidFill>
              </a:rPr>
              <a:t> </a:t>
            </a:r>
            <a:r>
              <a:rPr lang="fr-FR" altLang="fr-FR" baseline="0" dirty="0" err="1" smtClean="0">
                <a:solidFill>
                  <a:schemeClr val="accent2"/>
                </a:solidFill>
              </a:rPr>
              <a:t>inhomogeneous</a:t>
            </a:r>
            <a:r>
              <a:rPr lang="fr-FR" altLang="fr-FR" baseline="0" dirty="0" smtClean="0">
                <a:solidFill>
                  <a:schemeClr val="accent2"/>
                </a:solidFill>
              </a:rPr>
              <a:t> turbulence. In </a:t>
            </a:r>
            <a:r>
              <a:rPr lang="fr-FR" altLang="fr-FR" baseline="0" dirty="0" err="1" smtClean="0">
                <a:solidFill>
                  <a:schemeClr val="accent2"/>
                </a:solidFill>
              </a:rPr>
              <a:t>general</a:t>
            </a:r>
            <a:r>
              <a:rPr lang="fr-FR" altLang="fr-FR" baseline="0" dirty="0" smtClean="0">
                <a:solidFill>
                  <a:schemeClr val="accent2"/>
                </a:solidFill>
              </a:rPr>
              <a:t>,</a:t>
            </a:r>
            <a:endParaRPr lang="fr-FR" altLang="fr-FR" baseline="0" dirty="0">
              <a:solidFill>
                <a:schemeClr val="accent2"/>
              </a:solidFill>
            </a:endParaRPr>
          </a:p>
        </p:txBody>
      </p:sp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797004"/>
            <a:ext cx="1028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76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38" grpId="0" animBg="1"/>
      <p:bldP spid="611339" grpId="0" animBg="1"/>
      <p:bldP spid="611340" grpId="0" animBg="1"/>
      <p:bldP spid="611341" grpId="0"/>
      <p:bldP spid="611342" grpId="0"/>
      <p:bldP spid="6113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7475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1FB17B-6357-074D-84AC-27E13507F1C2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1400"/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371128"/>
            <a:ext cx="8647559" cy="609600"/>
          </a:xfrm>
        </p:spPr>
        <p:txBody>
          <a:bodyPr/>
          <a:lstStyle/>
          <a:p>
            <a:pPr eaLnBrk="1" hangingPunct="1"/>
            <a:r>
              <a:rPr lang="fr-FR" altLang="fr-FR" sz="3600" b="1" dirty="0" smtClean="0">
                <a:solidFill>
                  <a:srgbClr val="F40E19"/>
                </a:solidFill>
              </a:rPr>
              <a:t>Babcock-Leighton </a:t>
            </a:r>
            <a:r>
              <a:rPr lang="fr-FR" altLang="fr-FR" sz="3600" b="1" dirty="0" err="1" smtClean="0">
                <a:solidFill>
                  <a:srgbClr val="F40E19"/>
                </a:solidFill>
              </a:rPr>
              <a:t>solar</a:t>
            </a:r>
            <a:r>
              <a:rPr lang="fr-FR" altLang="fr-FR" sz="3600" b="1" dirty="0" smtClean="0">
                <a:solidFill>
                  <a:srgbClr val="F40E19"/>
                </a:solidFill>
              </a:rPr>
              <a:t> dynamos (1</a:t>
            </a:r>
            <a:r>
              <a:rPr lang="fr-FR" altLang="fr-FR" sz="3600" b="1" dirty="0" smtClean="0">
                <a:solidFill>
                  <a:srgbClr val="F40E19"/>
                </a:solidFill>
              </a:rPr>
              <a:t>)</a:t>
            </a:r>
            <a:br>
              <a:rPr lang="fr-FR" altLang="fr-FR" sz="3600" b="1" dirty="0" smtClean="0">
                <a:solidFill>
                  <a:srgbClr val="F40E19"/>
                </a:solidFill>
              </a:rPr>
            </a:br>
            <a:r>
              <a:rPr lang="fr-FR" altLang="fr-FR" sz="2000" dirty="0">
                <a:solidFill>
                  <a:srgbClr val="FF0000"/>
                </a:solidFill>
              </a:rPr>
              <a:t>[ </a:t>
            </a:r>
            <a:r>
              <a:rPr lang="fr-FR" altLang="fr-FR" sz="2000" dirty="0" err="1" smtClean="0">
                <a:solidFill>
                  <a:srgbClr val="FF0000"/>
                </a:solidFill>
              </a:rPr>
              <a:t>see</a:t>
            </a:r>
            <a:r>
              <a:rPr lang="fr-FR" altLang="fr-FR" sz="2000" dirty="0" smtClean="0">
                <a:solidFill>
                  <a:srgbClr val="FF0000"/>
                </a:solidFill>
              </a:rPr>
              <a:t> </a:t>
            </a:r>
            <a:r>
              <a:rPr lang="fr-FR" altLang="fr-FR" sz="2000" dirty="0" err="1" smtClean="0">
                <a:solidFill>
                  <a:srgbClr val="FF0000"/>
                </a:solidFill>
              </a:rPr>
              <a:t>talks</a:t>
            </a:r>
            <a:r>
              <a:rPr lang="fr-FR" altLang="fr-FR" sz="2000" dirty="0" smtClean="0">
                <a:solidFill>
                  <a:srgbClr val="FF0000"/>
                </a:solidFill>
              </a:rPr>
              <a:t> </a:t>
            </a:r>
            <a:r>
              <a:rPr lang="fr-FR" altLang="fr-FR" sz="2000" dirty="0">
                <a:solidFill>
                  <a:srgbClr val="FF0000"/>
                </a:solidFill>
              </a:rPr>
              <a:t>by Nandi, Karak and </a:t>
            </a:r>
            <a:r>
              <a:rPr lang="fr-FR" altLang="fr-FR" sz="2000" dirty="0" err="1">
                <a:solidFill>
                  <a:srgbClr val="FF0000"/>
                </a:solidFill>
              </a:rPr>
              <a:t>Schunker</a:t>
            </a:r>
            <a:r>
              <a:rPr lang="fr-FR" altLang="fr-FR" sz="2000" dirty="0">
                <a:solidFill>
                  <a:srgbClr val="FF0000"/>
                </a:solidFill>
              </a:rPr>
              <a:t> </a:t>
            </a:r>
            <a:r>
              <a:rPr lang="fr-FR" altLang="fr-FR" sz="2000" dirty="0" err="1">
                <a:solidFill>
                  <a:srgbClr val="FF0000"/>
                </a:solidFill>
              </a:rPr>
              <a:t>later</a:t>
            </a:r>
            <a:r>
              <a:rPr lang="fr-FR" altLang="fr-FR" sz="2000" dirty="0">
                <a:solidFill>
                  <a:srgbClr val="FF0000"/>
                </a:solidFill>
              </a:rPr>
              <a:t> in </a:t>
            </a:r>
            <a:r>
              <a:rPr lang="fr-FR" altLang="fr-FR" sz="2000" dirty="0" err="1">
                <a:solidFill>
                  <a:srgbClr val="FF0000"/>
                </a:solidFill>
              </a:rPr>
              <a:t>this</a:t>
            </a:r>
            <a:r>
              <a:rPr lang="fr-FR" altLang="fr-FR" sz="2000" dirty="0">
                <a:solidFill>
                  <a:srgbClr val="FF0000"/>
                </a:solidFill>
              </a:rPr>
              <a:t> session ]</a:t>
            </a:r>
            <a:br>
              <a:rPr lang="fr-FR" altLang="fr-FR" sz="2000" dirty="0">
                <a:solidFill>
                  <a:srgbClr val="FF0000"/>
                </a:solidFill>
              </a:rPr>
            </a:br>
            <a:endParaRPr lang="fr-FR" altLang="fr-FR" sz="2000" b="1" dirty="0">
              <a:solidFill>
                <a:srgbClr val="FF0000"/>
              </a:solidFill>
            </a:endParaRPr>
          </a:p>
        </p:txBody>
      </p:sp>
      <p:sp>
        <p:nvSpPr>
          <p:cNvPr id="74756" name="ZoneTexte 3"/>
          <p:cNvSpPr txBox="1">
            <a:spLocks noChangeArrowheads="1"/>
          </p:cNvSpPr>
          <p:nvPr/>
        </p:nvSpPr>
        <p:spPr bwMode="auto">
          <a:xfrm>
            <a:off x="265571" y="1035888"/>
            <a:ext cx="9072164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 smtClean="0"/>
              <a:t>Mean-field-like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models</a:t>
            </a:r>
            <a:r>
              <a:rPr lang="fr-FR" altLang="fr-FR" sz="2400" baseline="0" dirty="0" smtClean="0"/>
              <a:t>, </a:t>
            </a:r>
            <a:r>
              <a:rPr lang="fr-FR" altLang="fr-FR" sz="2400" baseline="0" dirty="0" err="1" smtClean="0"/>
              <a:t>include</a:t>
            </a:r>
            <a:r>
              <a:rPr lang="fr-FR" altLang="fr-FR" sz="2400" baseline="0" dirty="0" smtClean="0"/>
              <a:t> a turbulent </a:t>
            </a:r>
            <a:r>
              <a:rPr lang="fr-FR" altLang="fr-FR" sz="2400" baseline="0" dirty="0" err="1" smtClean="0"/>
              <a:t>diffusivity</a:t>
            </a:r>
            <a:r>
              <a:rPr lang="fr-FR" altLang="fr-FR" sz="2400" baseline="0" dirty="0" smtClean="0"/>
              <a:t> but no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smtClean="0"/>
              <a:t>alpha-</a:t>
            </a:r>
            <a:r>
              <a:rPr lang="fr-FR" altLang="fr-FR" sz="2400" baseline="0" dirty="0" err="1" smtClean="0"/>
              <a:t>effect</a:t>
            </a:r>
            <a:r>
              <a:rPr lang="fr-FR" altLang="fr-FR" sz="2400" baseline="0" dirty="0" smtClean="0"/>
              <a:t>. </a:t>
            </a:r>
            <a:r>
              <a:rPr lang="fr-FR" altLang="fr-FR" sz="2400" baseline="0" dirty="0" err="1" smtClean="0"/>
              <a:t>Require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magnetic</a:t>
            </a:r>
            <a:r>
              <a:rPr lang="fr-FR" altLang="fr-FR" sz="2400" baseline="0" dirty="0" smtClean="0"/>
              <a:t> flux transport </a:t>
            </a:r>
            <a:r>
              <a:rPr lang="fr-FR" altLang="fr-FR" sz="2400" baseline="0" dirty="0" err="1" smtClean="0"/>
              <a:t>between</a:t>
            </a:r>
            <a:r>
              <a:rPr lang="fr-FR" altLang="fr-FR" sz="2400" baseline="0" dirty="0" smtClean="0"/>
              <a:t> surface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smtClean="0"/>
              <a:t>and </a:t>
            </a:r>
            <a:r>
              <a:rPr lang="fr-FR" altLang="fr-FR" sz="2400" baseline="0" dirty="0" err="1" smtClean="0"/>
              <a:t>interior</a:t>
            </a:r>
            <a:r>
              <a:rPr lang="fr-FR" altLang="fr-FR" sz="2400" baseline="0" dirty="0"/>
              <a:t> </a:t>
            </a:r>
            <a:r>
              <a:rPr lang="fr-FR" altLang="fr-FR" sz="2400" baseline="0" dirty="0" smtClean="0"/>
              <a:t>(</a:t>
            </a:r>
            <a:r>
              <a:rPr lang="fr-FR" altLang="fr-FR" sz="2400" baseline="0" dirty="0" err="1" smtClean="0"/>
              <a:t>meridional</a:t>
            </a:r>
            <a:r>
              <a:rPr lang="fr-FR" altLang="fr-FR" sz="2400" baseline="0" dirty="0" smtClean="0"/>
              <a:t> flow, diffusion, turbulent </a:t>
            </a:r>
            <a:r>
              <a:rPr lang="fr-FR" altLang="fr-FR" sz="2400" baseline="0" dirty="0" err="1" smtClean="0"/>
              <a:t>pumping</a:t>
            </a:r>
            <a:r>
              <a:rPr lang="is-IS" altLang="fr-FR" sz="2400" baseline="0" dirty="0" smtClean="0"/>
              <a:t>…</a:t>
            </a:r>
            <a:r>
              <a:rPr lang="fr-FR" altLang="fr-FR" sz="2400" baseline="0" dirty="0" smtClean="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/>
              <a:t> </a:t>
            </a:r>
            <a:r>
              <a:rPr lang="fr-FR" altLang="fr-FR" sz="2400" baseline="0" dirty="0" smtClean="0"/>
              <a:t> 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[ Wang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et al. 1991,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ApJ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</a:t>
            </a:r>
            <a:r>
              <a:rPr lang="fr-FR" altLang="fr-FR" sz="2000" b="1" baseline="0" dirty="0" smtClean="0">
                <a:solidFill>
                  <a:srgbClr val="00B050"/>
                </a:solidFill>
              </a:rPr>
              <a:t>383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:431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; </a:t>
            </a:r>
            <a:r>
              <a:rPr lang="fr-FR" altLang="fr-FR" sz="2000" baseline="0" dirty="0" err="1">
                <a:solidFill>
                  <a:srgbClr val="00B050"/>
                </a:solidFill>
              </a:rPr>
              <a:t>Choudhuri</a:t>
            </a:r>
            <a:r>
              <a:rPr lang="fr-FR" altLang="fr-FR" sz="2000" baseline="0" dirty="0">
                <a:solidFill>
                  <a:srgbClr val="00B050"/>
                </a:solidFill>
              </a:rPr>
              <a:t> et al. 1995, A&amp;A </a:t>
            </a:r>
            <a:r>
              <a:rPr lang="fr-FR" altLang="fr-FR" sz="2000" b="1" baseline="0" dirty="0">
                <a:solidFill>
                  <a:srgbClr val="00B050"/>
                </a:solidFill>
              </a:rPr>
              <a:t>303</a:t>
            </a:r>
            <a:r>
              <a:rPr lang="fr-FR" altLang="fr-FR" sz="2000" baseline="0" dirty="0">
                <a:solidFill>
                  <a:srgbClr val="00B050"/>
                </a:solidFill>
              </a:rPr>
              <a:t>:L29 ;</a:t>
            </a:r>
            <a:endParaRPr lang="fr-FR" altLang="fr-FR" sz="2000" baseline="0" dirty="0" smtClean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 dirty="0" smtClean="0">
                <a:solidFill>
                  <a:srgbClr val="00B050"/>
                </a:solidFill>
              </a:rPr>
              <a:t>   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Durney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1995,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SoPh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</a:t>
            </a:r>
            <a:r>
              <a:rPr lang="fr-FR" altLang="fr-FR" sz="2000" b="1" baseline="0" dirty="0" smtClean="0">
                <a:solidFill>
                  <a:srgbClr val="00B050"/>
                </a:solidFill>
              </a:rPr>
              <a:t>160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:213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;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Dikpati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&amp; Charbonneau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1999,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ApJ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</a:t>
            </a:r>
            <a:r>
              <a:rPr lang="fr-FR" altLang="fr-FR" sz="2000" b="1" baseline="0" dirty="0" smtClean="0">
                <a:solidFill>
                  <a:srgbClr val="00B050"/>
                </a:solidFill>
              </a:rPr>
              <a:t>518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:508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]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 smtClean="0"/>
              <a:t>Buildup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smtClean="0"/>
              <a:t>and reversal of </a:t>
            </a:r>
            <a:r>
              <a:rPr lang="fr-FR" altLang="fr-FR" sz="2400" baseline="0" dirty="0" err="1" smtClean="0"/>
              <a:t>solar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dipole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driven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smtClean="0"/>
              <a:t>by </a:t>
            </a:r>
            <a:r>
              <a:rPr lang="fr-FR" altLang="fr-FR" sz="2400" baseline="0" dirty="0" err="1" smtClean="0"/>
              <a:t>emergence</a:t>
            </a:r>
            <a:r>
              <a:rPr lang="fr-FR" altLang="fr-FR" sz="2400" baseline="0" dirty="0" smtClean="0"/>
              <a:t> and </a:t>
            </a:r>
            <a:endParaRPr lang="fr-FR" altLang="fr-FR" sz="2400" baseline="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 smtClean="0"/>
              <a:t>decay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smtClean="0"/>
              <a:t>of </a:t>
            </a:r>
            <a:r>
              <a:rPr lang="fr-FR" altLang="fr-FR" sz="2400" baseline="0" dirty="0" err="1" smtClean="0"/>
              <a:t>BMRs</a:t>
            </a:r>
            <a:r>
              <a:rPr lang="fr-FR" altLang="fr-FR" sz="2400" baseline="0" dirty="0" smtClean="0"/>
              <a:t>; </a:t>
            </a:r>
            <a:r>
              <a:rPr lang="fr-FR" altLang="fr-FR" sz="2400" baseline="0" dirty="0" err="1" smtClean="0"/>
              <a:t>well-constrained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observationally</a:t>
            </a:r>
            <a:r>
              <a:rPr lang="fr-FR" altLang="fr-FR" sz="2400" baseline="0" dirty="0" smtClean="0"/>
              <a:t> and </a:t>
            </a:r>
            <a:r>
              <a:rPr lang="fr-FR" altLang="fr-FR" sz="2400" baseline="0" dirty="0" err="1" smtClean="0"/>
              <a:t>well</a:t>
            </a:r>
            <a:r>
              <a:rPr lang="fr-FR" altLang="fr-FR" sz="2400" baseline="0" dirty="0" smtClean="0"/>
              <a:t> </a:t>
            </a:r>
            <a:endParaRPr lang="fr-FR" altLang="fr-FR" sz="2400" baseline="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 smtClean="0"/>
              <a:t>modelled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smtClean="0"/>
              <a:t>by surface flux </a:t>
            </a:r>
            <a:r>
              <a:rPr lang="fr-FR" altLang="fr-FR" sz="2400" baseline="0" dirty="0" smtClean="0"/>
              <a:t>transport simulations</a:t>
            </a:r>
            <a:r>
              <a:rPr lang="fr-FR" altLang="fr-FR" sz="2400" baseline="0" dirty="0"/>
              <a:t>.</a:t>
            </a:r>
            <a:endParaRPr lang="fr-FR" altLang="fr-FR" sz="2400" baseline="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>
                <a:solidFill>
                  <a:srgbClr val="00B050"/>
                </a:solidFill>
              </a:rPr>
              <a:t> </a:t>
            </a:r>
            <a:r>
              <a:rPr lang="fr-FR" altLang="fr-FR" sz="2400" baseline="0" dirty="0" smtClean="0">
                <a:solidFill>
                  <a:srgbClr val="00B050"/>
                </a:solidFill>
              </a:rPr>
              <a:t> 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[ Wang et al. 1989, Science </a:t>
            </a:r>
            <a:r>
              <a:rPr lang="fr-FR" altLang="fr-FR" sz="2000" b="1" baseline="0" dirty="0" smtClean="0">
                <a:solidFill>
                  <a:srgbClr val="00B050"/>
                </a:solidFill>
              </a:rPr>
              <a:t>245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:712;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Upton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&amp; Hathaway 2014,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ApJ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</a:t>
            </a:r>
            <a:r>
              <a:rPr lang="fr-FR" altLang="fr-FR" sz="2000" b="1" baseline="0" dirty="0" smtClean="0">
                <a:solidFill>
                  <a:srgbClr val="00B050"/>
                </a:solidFill>
              </a:rPr>
              <a:t>780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:5 ]</a:t>
            </a:r>
            <a:endParaRPr lang="fr-FR" altLang="fr-FR" sz="2000" baseline="0" dirty="0" smtClean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smtClean="0"/>
              <a:t>Cycle fluctuations due to </a:t>
            </a:r>
            <a:r>
              <a:rPr lang="fr-FR" altLang="fr-FR" sz="2400" baseline="0" dirty="0" err="1" smtClean="0"/>
              <a:t>scatter</a:t>
            </a:r>
            <a:r>
              <a:rPr lang="fr-FR" altLang="fr-FR" sz="2400" baseline="0" dirty="0" smtClean="0"/>
              <a:t> in </a:t>
            </a:r>
            <a:r>
              <a:rPr lang="fr-FR" altLang="fr-FR" sz="2400" baseline="0" dirty="0" err="1" smtClean="0"/>
              <a:t>properties</a:t>
            </a:r>
            <a:r>
              <a:rPr lang="fr-FR" altLang="fr-FR" sz="2400" baseline="0" dirty="0" smtClean="0"/>
              <a:t> (EW tilt, flux, etc.)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/>
              <a:t>o</a:t>
            </a:r>
            <a:r>
              <a:rPr lang="fr-FR" altLang="fr-FR" sz="2400" baseline="0" dirty="0" smtClean="0"/>
              <a:t>f </a:t>
            </a:r>
            <a:r>
              <a:rPr lang="fr-FR" altLang="fr-FR" sz="2400" baseline="0" dirty="0" err="1" smtClean="0"/>
              <a:t>emerging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smtClean="0"/>
              <a:t>active </a:t>
            </a:r>
            <a:r>
              <a:rPr lang="fr-FR" altLang="fr-FR" sz="2400" baseline="0" dirty="0" err="1" smtClean="0"/>
              <a:t>regions</a:t>
            </a:r>
            <a:r>
              <a:rPr lang="fr-FR" altLang="fr-FR" sz="2400" baseline="0" dirty="0" smtClean="0"/>
              <a:t>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>
                <a:solidFill>
                  <a:srgbClr val="00B050"/>
                </a:solidFill>
              </a:rPr>
              <a:t> </a:t>
            </a:r>
            <a:r>
              <a:rPr lang="fr-FR" altLang="fr-FR" sz="2400" baseline="0" dirty="0" smtClean="0">
                <a:solidFill>
                  <a:srgbClr val="00B050"/>
                </a:solidFill>
              </a:rPr>
              <a:t> 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[ Cameron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et al.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2017,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ApJ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</a:t>
            </a:r>
            <a:r>
              <a:rPr lang="fr-FR" altLang="fr-FR" sz="2000" b="1" baseline="0" dirty="0" smtClean="0">
                <a:solidFill>
                  <a:srgbClr val="00B050"/>
                </a:solidFill>
              </a:rPr>
              <a:t>843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:111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; Nagy et al. 2017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SoPh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</a:t>
            </a:r>
            <a:r>
              <a:rPr lang="fr-FR" altLang="fr-FR" sz="2000" b="1" baseline="0" dirty="0" smtClean="0">
                <a:solidFill>
                  <a:srgbClr val="00B050"/>
                </a:solidFill>
              </a:rPr>
              <a:t>292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:167 ]</a:t>
            </a:r>
            <a:endParaRPr lang="fr-FR" altLang="fr-FR" sz="2000" baseline="0" dirty="0" smtClean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 smtClean="0"/>
              <a:t>Used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succesfully</a:t>
            </a:r>
            <a:r>
              <a:rPr lang="fr-FR" altLang="fr-FR" sz="2400" baseline="0" dirty="0" smtClean="0"/>
              <a:t> for </a:t>
            </a:r>
            <a:r>
              <a:rPr lang="fr-FR" altLang="fr-FR" sz="2400" baseline="0" dirty="0" err="1" smtClean="0"/>
              <a:t>solar</a:t>
            </a:r>
            <a:r>
              <a:rPr lang="fr-FR" altLang="fr-FR" sz="2400" baseline="0" dirty="0" smtClean="0"/>
              <a:t> cycle </a:t>
            </a:r>
            <a:r>
              <a:rPr lang="fr-FR" altLang="fr-FR" sz="2400" baseline="0" dirty="0" err="1" smtClean="0"/>
              <a:t>prediction</a:t>
            </a:r>
            <a:r>
              <a:rPr lang="fr-FR" altLang="fr-FR" sz="2400" baseline="0" dirty="0" smtClean="0"/>
              <a:t> (last 4 cycles!)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/>
              <a:t> </a:t>
            </a:r>
            <a:r>
              <a:rPr lang="fr-FR" altLang="fr-FR" sz="2400" baseline="0" dirty="0" smtClean="0"/>
              <a:t> 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[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Schatten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et al.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1978, GRL </a:t>
            </a:r>
            <a:r>
              <a:rPr lang="fr-FR" altLang="fr-FR" sz="2000" b="1" baseline="0" dirty="0" smtClean="0">
                <a:solidFill>
                  <a:srgbClr val="00B050"/>
                </a:solidFill>
              </a:rPr>
              <a:t>5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:411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;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Jiang et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al. 2007,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MNRAS </a:t>
            </a:r>
            <a:r>
              <a:rPr lang="fr-FR" altLang="fr-FR" sz="2000" b="1" baseline="0" dirty="0" smtClean="0">
                <a:solidFill>
                  <a:srgbClr val="00B050"/>
                </a:solidFill>
              </a:rPr>
              <a:t>381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:1527 ]</a:t>
            </a:r>
            <a:endParaRPr lang="fr-FR" altLang="fr-FR" sz="2400" baseline="0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38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2765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B13121-99E1-2F4E-95E1-F8D68221E61E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1400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036050" cy="841376"/>
          </a:xfrm>
        </p:spPr>
        <p:txBody>
          <a:bodyPr/>
          <a:lstStyle/>
          <a:p>
            <a:pPr eaLnBrk="1" hangingPunct="1"/>
            <a:r>
              <a:rPr lang="fr-FR" altLang="fr-FR" sz="3600" b="1" dirty="0" smtClean="0">
                <a:solidFill>
                  <a:srgbClr val="F40E19"/>
                </a:solidFill>
              </a:rPr>
              <a:t>Babcock-Leighton </a:t>
            </a:r>
            <a:r>
              <a:rPr lang="fr-FR" altLang="fr-FR" sz="3600" b="1" dirty="0" err="1" smtClean="0">
                <a:solidFill>
                  <a:srgbClr val="F40E19"/>
                </a:solidFill>
              </a:rPr>
              <a:t>solar</a:t>
            </a:r>
            <a:r>
              <a:rPr lang="fr-FR" altLang="fr-FR" sz="3600" b="1" dirty="0" smtClean="0">
                <a:solidFill>
                  <a:srgbClr val="F40E19"/>
                </a:solidFill>
              </a:rPr>
              <a:t> dynamos (2)</a:t>
            </a:r>
            <a:br>
              <a:rPr lang="fr-FR" altLang="fr-FR" sz="3600" b="1" dirty="0" smtClean="0">
                <a:solidFill>
                  <a:srgbClr val="F40E19"/>
                </a:solidFill>
              </a:rPr>
            </a:br>
            <a:r>
              <a:rPr lang="fr-FR" altLang="fr-FR" sz="2400" dirty="0" smtClean="0">
                <a:solidFill>
                  <a:srgbClr val="F40E19"/>
                </a:solidFill>
              </a:rPr>
              <a:t>[ Nagy et al. 2017, </a:t>
            </a:r>
            <a:r>
              <a:rPr lang="fr-FR" altLang="fr-FR" sz="2400" dirty="0" err="1" smtClean="0">
                <a:solidFill>
                  <a:srgbClr val="F40E19"/>
                </a:solidFill>
              </a:rPr>
              <a:t>SolP</a:t>
            </a:r>
            <a:r>
              <a:rPr lang="fr-FR" altLang="fr-FR" sz="2400" dirty="0" smtClean="0">
                <a:solidFill>
                  <a:srgbClr val="F40E19"/>
                </a:solidFill>
              </a:rPr>
              <a:t>, </a:t>
            </a:r>
            <a:r>
              <a:rPr lang="fr-FR" altLang="fr-FR" sz="2400" b="1" dirty="0" smtClean="0">
                <a:solidFill>
                  <a:srgbClr val="F40E19"/>
                </a:solidFill>
              </a:rPr>
              <a:t>292</a:t>
            </a:r>
            <a:r>
              <a:rPr lang="fr-FR" altLang="fr-FR" sz="2400" dirty="0" smtClean="0">
                <a:solidFill>
                  <a:srgbClr val="F40E19"/>
                </a:solidFill>
              </a:rPr>
              <a:t>, id167 ]</a:t>
            </a:r>
            <a:endParaRPr lang="fr-FR" altLang="fr-FR" sz="2400" dirty="0">
              <a:solidFill>
                <a:srgbClr val="F40E19"/>
              </a:solidFill>
            </a:endParaRPr>
          </a:p>
        </p:txBody>
      </p:sp>
      <p:sp>
        <p:nvSpPr>
          <p:cNvPr id="27652" name="ZoneTexte 1"/>
          <p:cNvSpPr txBox="1">
            <a:spLocks noChangeArrowheads="1"/>
          </p:cNvSpPr>
          <p:nvPr/>
        </p:nvSpPr>
        <p:spPr bwMode="auto">
          <a:xfrm>
            <a:off x="900113" y="2924175"/>
            <a:ext cx="5603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Time-latitude</a:t>
            </a:r>
            <a:r>
              <a:rPr lang="fr-FR" altLang="fr-FR" sz="2400" baseline="0"/>
              <a:t> of surface Br and Emergences</a:t>
            </a:r>
            <a:endParaRPr lang="fr-FR" altLang="fr-FR" sz="2400"/>
          </a:p>
        </p:txBody>
      </p:sp>
      <p:pic>
        <p:nvPicPr>
          <p:cNvPr id="2765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1413"/>
            <a:ext cx="9144000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ZoneTexte 5"/>
          <p:cNvSpPr txBox="1">
            <a:spLocks noChangeArrowheads="1"/>
          </p:cNvSpPr>
          <p:nvPr/>
        </p:nvSpPr>
        <p:spPr bwMode="auto">
          <a:xfrm>
            <a:off x="4014788" y="6453188"/>
            <a:ext cx="701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Years</a:t>
            </a:r>
          </a:p>
        </p:txBody>
      </p:sp>
      <p:sp>
        <p:nvSpPr>
          <p:cNvPr id="2" name="Rectangle 1"/>
          <p:cNvSpPr/>
          <p:nvPr/>
        </p:nvSpPr>
        <p:spPr>
          <a:xfrm>
            <a:off x="5725411" y="5542905"/>
            <a:ext cx="2135521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F40E19"/>
            </a:solidFill>
          </a:ln>
        </p:spPr>
        <p:txBody>
          <a:bodyPr wrap="none">
            <a:spAutoFit/>
          </a:bodyPr>
          <a:lstStyle/>
          <a:p>
            <a:r>
              <a:rPr lang="fr-FR" b="1" baseline="0" dirty="0" smtClean="0">
                <a:solidFill>
                  <a:srgbClr val="FF0000"/>
                </a:solidFill>
              </a:rPr>
              <a:t>Convergence</a:t>
            </a:r>
            <a:endParaRPr lang="fr-FR" b="1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71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fr-FR" sz="1400" smtClean="0"/>
              <a:t>IIAp-50, 04/03/21</a:t>
            </a:r>
            <a:endParaRPr lang="fr-FR" altLang="fr-FR" sz="1400"/>
          </a:p>
        </p:txBody>
      </p:sp>
      <p:sp>
        <p:nvSpPr>
          <p:cNvPr id="7475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1FB17B-6357-074D-84AC-27E13507F1C2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1400"/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-27384"/>
            <a:ext cx="8647559" cy="609600"/>
          </a:xfrm>
        </p:spPr>
        <p:txBody>
          <a:bodyPr/>
          <a:lstStyle/>
          <a:p>
            <a:pPr eaLnBrk="1" hangingPunct="1"/>
            <a:r>
              <a:rPr lang="fr-FR" altLang="fr-FR" sz="3600" b="1" dirty="0" err="1" smtClean="0">
                <a:solidFill>
                  <a:srgbClr val="F40E19"/>
                </a:solidFill>
              </a:rPr>
              <a:t>Problems</a:t>
            </a:r>
            <a:r>
              <a:rPr lang="fr-FR" altLang="fr-FR" sz="3600" b="1" dirty="0" smtClean="0">
                <a:solidFill>
                  <a:srgbClr val="F40E19"/>
                </a:solidFill>
              </a:rPr>
              <a:t> and </a:t>
            </a:r>
            <a:r>
              <a:rPr lang="fr-FR" altLang="fr-FR" sz="3600" b="1" dirty="0">
                <a:solidFill>
                  <a:srgbClr val="F40E19"/>
                </a:solidFill>
              </a:rPr>
              <a:t>d</a:t>
            </a:r>
            <a:r>
              <a:rPr lang="fr-FR" altLang="fr-FR" sz="3600" b="1" dirty="0" smtClean="0">
                <a:solidFill>
                  <a:srgbClr val="F40E19"/>
                </a:solidFill>
              </a:rPr>
              <a:t>ivergences</a:t>
            </a:r>
            <a:endParaRPr lang="fr-FR" altLang="fr-FR" sz="3600" b="1" dirty="0">
              <a:solidFill>
                <a:srgbClr val="F40E19"/>
              </a:solidFill>
            </a:endParaRPr>
          </a:p>
        </p:txBody>
      </p:sp>
      <p:sp>
        <p:nvSpPr>
          <p:cNvPr id="74756" name="ZoneTexte 3"/>
          <p:cNvSpPr txBox="1">
            <a:spLocks noChangeArrowheads="1"/>
          </p:cNvSpPr>
          <p:nvPr/>
        </p:nvSpPr>
        <p:spPr bwMode="auto">
          <a:xfrm>
            <a:off x="323528" y="476672"/>
            <a:ext cx="9084859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 smtClean="0"/>
              <a:t>Until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recently</a:t>
            </a:r>
            <a:r>
              <a:rPr lang="fr-FR" altLang="fr-FR" sz="2400" baseline="0" dirty="0" smtClean="0"/>
              <a:t>, </a:t>
            </a:r>
            <a:r>
              <a:rPr lang="fr-FR" altLang="fr-FR" sz="2400" baseline="0" dirty="0" err="1" smtClean="0"/>
              <a:t>almost</a:t>
            </a:r>
            <a:r>
              <a:rPr lang="fr-FR" altLang="fr-FR" sz="2400" baseline="0" dirty="0" smtClean="0"/>
              <a:t> all </a:t>
            </a:r>
            <a:r>
              <a:rPr lang="fr-FR" altLang="fr-FR" sz="2400" baseline="0" dirty="0" err="1" smtClean="0"/>
              <a:t>axisymmetric</a:t>
            </a:r>
            <a:r>
              <a:rPr lang="fr-FR" altLang="fr-FR" sz="2400" baseline="0" dirty="0" smtClean="0"/>
              <a:t> (2D)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 dirty="0" smtClean="0">
                <a:solidFill>
                  <a:srgbClr val="00B050"/>
                </a:solidFill>
              </a:rPr>
              <a:t>     [ Yeates &amp; Munoz-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Jaramillo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2013, MNRAS </a:t>
            </a:r>
            <a:r>
              <a:rPr lang="fr-FR" altLang="fr-FR" sz="2000" b="1" baseline="0" dirty="0" smtClean="0">
                <a:solidFill>
                  <a:srgbClr val="00B050"/>
                </a:solidFill>
              </a:rPr>
              <a:t>436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:3366 ;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 dirty="0">
                <a:solidFill>
                  <a:srgbClr val="00B050"/>
                </a:solidFill>
              </a:rPr>
              <a:t>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  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Lemerle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et al. 2017,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ApJ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</a:t>
            </a:r>
            <a:r>
              <a:rPr lang="fr-FR" altLang="fr-FR" sz="2000" b="1" baseline="0" dirty="0" smtClean="0">
                <a:solidFill>
                  <a:srgbClr val="00B050"/>
                </a:solidFill>
              </a:rPr>
              <a:t>834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:133 ; Karak &amp;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Miesch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2017,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ApJ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</a:t>
            </a:r>
            <a:r>
              <a:rPr lang="fr-FR" altLang="fr-FR" sz="2000" b="1" baseline="0" dirty="0" smtClean="0">
                <a:solidFill>
                  <a:srgbClr val="00B050"/>
                </a:solidFill>
              </a:rPr>
              <a:t>847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: 69 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 dirty="0">
                <a:solidFill>
                  <a:srgbClr val="00B050"/>
                </a:solidFill>
              </a:rPr>
              <a:t>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   Kumar et al. 2019, A&amp;A </a:t>
            </a:r>
            <a:r>
              <a:rPr lang="fr-FR" altLang="fr-FR" sz="2000" b="1" baseline="0" dirty="0" smtClean="0">
                <a:solidFill>
                  <a:srgbClr val="00B050"/>
                </a:solidFill>
              </a:rPr>
              <a:t>623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:A54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]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aseline="0" dirty="0" smtClean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 smtClean="0"/>
              <a:t>Mostly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kinematic</a:t>
            </a:r>
            <a:r>
              <a:rPr lang="fr-FR" altLang="fr-FR" sz="2400" baseline="0" dirty="0" smtClean="0"/>
              <a:t> (</a:t>
            </a:r>
            <a:r>
              <a:rPr lang="fr-FR" altLang="fr-FR" sz="2400" baseline="0" dirty="0" err="1" smtClean="0"/>
              <a:t>imposed</a:t>
            </a:r>
            <a:r>
              <a:rPr lang="fr-FR" altLang="fr-FR" sz="2400" baseline="0" dirty="0" smtClean="0"/>
              <a:t>, </a:t>
            </a:r>
            <a:r>
              <a:rPr lang="fr-FR" altLang="fr-FR" sz="2400" baseline="0" dirty="0" err="1" smtClean="0"/>
              <a:t>temporally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steady</a:t>
            </a:r>
            <a:r>
              <a:rPr lang="fr-FR" altLang="fr-FR" sz="2400" baseline="0" dirty="0" smtClean="0"/>
              <a:t> large-</a:t>
            </a:r>
            <a:r>
              <a:rPr lang="fr-FR" altLang="fr-FR" sz="2400" baseline="0" dirty="0" err="1" smtClean="0"/>
              <a:t>scale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flows</a:t>
            </a:r>
            <a:r>
              <a:rPr lang="fr-FR" altLang="fr-FR" sz="2400" baseline="0" dirty="0" smtClean="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 smtClean="0"/>
              <a:t>true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also</a:t>
            </a:r>
            <a:r>
              <a:rPr lang="fr-FR" altLang="fr-FR" sz="2400" baseline="0" dirty="0" smtClean="0"/>
              <a:t> of surface flux transport  simulations </a:t>
            </a:r>
            <a:r>
              <a:rPr lang="fr-FR" altLang="fr-FR" sz="2400" baseline="0" dirty="0" err="1" smtClean="0"/>
              <a:t>used</a:t>
            </a:r>
            <a:r>
              <a:rPr lang="fr-FR" altLang="fr-FR" sz="2400" baseline="0" dirty="0" smtClean="0"/>
              <a:t> to model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/>
              <a:t>t</a:t>
            </a:r>
            <a:r>
              <a:rPr lang="fr-FR" altLang="fr-FR" sz="2400" baseline="0" dirty="0" smtClean="0"/>
              <a:t>he Babcock-Leighton </a:t>
            </a:r>
            <a:r>
              <a:rPr lang="fr-FR" altLang="fr-FR" sz="2400" baseline="0" dirty="0" err="1" smtClean="0"/>
              <a:t>mechanism</a:t>
            </a:r>
            <a:endParaRPr lang="fr-FR" altLang="fr-FR" sz="2400" baseline="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 dirty="0" smtClean="0">
                <a:solidFill>
                  <a:srgbClr val="00B050"/>
                </a:solidFill>
              </a:rPr>
              <a:t>     [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Rempel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2006,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ApJ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</a:t>
            </a:r>
            <a:r>
              <a:rPr lang="fr-FR" altLang="fr-FR" sz="2000" b="1" baseline="0" dirty="0" smtClean="0">
                <a:solidFill>
                  <a:srgbClr val="00B050"/>
                </a:solidFill>
              </a:rPr>
              <a:t>647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:662; 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Hazra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&amp;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Choudhuri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2017, MNRAS </a:t>
            </a:r>
            <a:r>
              <a:rPr lang="fr-FR" altLang="fr-FR" sz="2000" b="1" baseline="0" dirty="0" smtClean="0">
                <a:solidFill>
                  <a:srgbClr val="00B050"/>
                </a:solidFill>
              </a:rPr>
              <a:t>472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:2728]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baseline="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 smtClean="0"/>
              <a:t>When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present</a:t>
            </a:r>
            <a:r>
              <a:rPr lang="fr-FR" altLang="fr-FR" sz="2400" baseline="0" dirty="0" smtClean="0"/>
              <a:t> at all, </a:t>
            </a:r>
            <a:r>
              <a:rPr lang="fr-FR" altLang="fr-FR" sz="2400" baseline="0" dirty="0" err="1" smtClean="0"/>
              <a:t>very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simplistic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treatment</a:t>
            </a:r>
            <a:r>
              <a:rPr lang="fr-FR" altLang="fr-FR" sz="2400" baseline="0" dirty="0" smtClean="0"/>
              <a:t> of </a:t>
            </a:r>
            <a:r>
              <a:rPr lang="fr-FR" altLang="fr-FR" sz="2400" baseline="0" dirty="0" err="1" smtClean="0"/>
              <a:t>nonlinear</a:t>
            </a:r>
            <a:r>
              <a:rPr lang="fr-FR" altLang="fr-FR" sz="2400" baseline="0" dirty="0" smtClean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 smtClean="0"/>
              <a:t>backreaction</a:t>
            </a:r>
            <a:r>
              <a:rPr lang="fr-FR" altLang="fr-FR" sz="2400" baseline="0" dirty="0" smtClean="0"/>
              <a:t> on </a:t>
            </a:r>
            <a:r>
              <a:rPr lang="fr-FR" altLang="fr-FR" sz="2400" baseline="0" dirty="0" err="1" smtClean="0"/>
              <a:t>small-scale</a:t>
            </a:r>
            <a:r>
              <a:rPr lang="fr-FR" altLang="fr-FR" sz="2400" baseline="0" dirty="0" smtClean="0"/>
              <a:t> inductive </a:t>
            </a:r>
            <a:r>
              <a:rPr lang="fr-FR" altLang="fr-FR" sz="2400" baseline="0" dirty="0" err="1" smtClean="0"/>
              <a:t>flows</a:t>
            </a:r>
            <a:r>
              <a:rPr lang="fr-FR" altLang="fr-FR" sz="2400" baseline="0" dirty="0" smtClean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 dirty="0" smtClean="0">
                <a:solidFill>
                  <a:srgbClr val="00B050"/>
                </a:solidFill>
              </a:rPr>
              <a:t>     [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e.g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., Munoz-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Jaramillo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et al. 2011,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ApJL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</a:t>
            </a:r>
            <a:r>
              <a:rPr lang="fr-FR" altLang="fr-FR" sz="2000" b="1" baseline="0" dirty="0" smtClean="0">
                <a:solidFill>
                  <a:srgbClr val="00B050"/>
                </a:solidFill>
              </a:rPr>
              <a:t>727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:L23 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]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aseline="0" dirty="0" smtClean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smtClean="0"/>
              <a:t>Good </a:t>
            </a:r>
            <a:r>
              <a:rPr lang="fr-FR" altLang="fr-FR" sz="2400" baseline="0" dirty="0" err="1" smtClean="0"/>
              <a:t>precursor</a:t>
            </a:r>
            <a:r>
              <a:rPr lang="fr-FR" altLang="fr-FR" sz="2400" baseline="0" dirty="0" smtClean="0"/>
              <a:t> value of polar </a:t>
            </a:r>
            <a:r>
              <a:rPr lang="fr-FR" altLang="fr-FR" sz="2400" baseline="0" dirty="0" err="1" smtClean="0"/>
              <a:t>field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often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taken</a:t>
            </a:r>
            <a:r>
              <a:rPr lang="fr-FR" altLang="fr-FR" sz="2400" baseline="0" dirty="0" smtClean="0"/>
              <a:t> to </a:t>
            </a:r>
            <a:r>
              <a:rPr lang="fr-FR" altLang="fr-FR" sz="2400" baseline="0" dirty="0" err="1" smtClean="0"/>
              <a:t>imply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sun</a:t>
            </a:r>
            <a:r>
              <a:rPr lang="fr-FR" altLang="fr-FR" sz="2400" baseline="0" dirty="0" smtClean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baseline="0" dirty="0" err="1" smtClean="0"/>
              <a:t>is</a:t>
            </a:r>
            <a:r>
              <a:rPr lang="fr-FR" altLang="fr-FR" sz="2400" baseline="0" dirty="0" smtClean="0"/>
              <a:t> a Babcock-Leighton dynamo: not </a:t>
            </a:r>
            <a:r>
              <a:rPr lang="fr-FR" altLang="fr-FR" sz="2400" baseline="0" dirty="0" err="1" smtClean="0"/>
              <a:t>necessarily</a:t>
            </a:r>
            <a:r>
              <a:rPr lang="fr-FR" altLang="fr-FR" sz="2400" baseline="0" dirty="0" smtClean="0"/>
              <a:t> </a:t>
            </a:r>
            <a:r>
              <a:rPr lang="fr-FR" altLang="fr-FR" sz="2400" baseline="0" dirty="0" err="1" smtClean="0"/>
              <a:t>so</a:t>
            </a:r>
            <a:r>
              <a:rPr lang="fr-FR" altLang="fr-FR" sz="2400" baseline="0" dirty="0" smtClean="0"/>
              <a:t> !</a:t>
            </a:r>
            <a:endParaRPr lang="fr-FR" altLang="fr-FR" sz="2400" baseline="0" dirty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aseline="0" dirty="0" smtClean="0">
                <a:solidFill>
                  <a:srgbClr val="00B050"/>
                </a:solidFill>
              </a:rPr>
              <a:t>     [ Charbonneau &amp; </a:t>
            </a:r>
            <a:r>
              <a:rPr lang="fr-FR" altLang="fr-FR" sz="2000" baseline="0" dirty="0" err="1" smtClean="0">
                <a:solidFill>
                  <a:srgbClr val="00B050"/>
                </a:solidFill>
              </a:rPr>
              <a:t>Barlet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 2011, JASTP </a:t>
            </a:r>
            <a:r>
              <a:rPr lang="fr-FR" altLang="fr-FR" sz="2000" b="1" baseline="0" dirty="0" smtClean="0">
                <a:solidFill>
                  <a:srgbClr val="00B050"/>
                </a:solidFill>
              </a:rPr>
              <a:t>73</a:t>
            </a:r>
            <a:r>
              <a:rPr lang="fr-FR" altLang="fr-FR" sz="2000" baseline="0" dirty="0" smtClean="0">
                <a:solidFill>
                  <a:srgbClr val="00B050"/>
                </a:solidFill>
              </a:rPr>
              <a:t>:198 ]</a:t>
            </a:r>
            <a:endParaRPr lang="fr-FR" altLang="fr-FR" sz="2000" baseline="0" dirty="0">
              <a:solidFill>
                <a:srgbClr val="00B05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11560" y="537321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536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3000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3000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99310</TotalTime>
  <Words>1452</Words>
  <Application>Microsoft Macintosh PowerPoint</Application>
  <PresentationFormat>Présentation à l'écran (4:3)</PresentationFormat>
  <Paragraphs>327</Paragraphs>
  <Slides>32</Slides>
  <Notes>32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7" baseType="lpstr">
      <vt:lpstr>Helvetica</vt:lpstr>
      <vt:lpstr>ＭＳ Ｐゴシック</vt:lpstr>
      <vt:lpstr>Times</vt:lpstr>
      <vt:lpstr>Arial</vt:lpstr>
      <vt:lpstr>Nouvelle présentation</vt:lpstr>
      <vt:lpstr>Solar and stellar dynamos :  convergences and divergences Paul Charbonneau  Département de Physique, Université de Montréal</vt:lpstr>
      <vt:lpstr>Dynamo = kinetic to magnetic energy</vt:lpstr>
      <vt:lpstr>Mechanisms of MHD induction</vt:lpstr>
      <vt:lpstr>Mean-field dynamo models</vt:lpstr>
      <vt:lpstr>Mean-field electrodynamics (1)</vt:lpstr>
      <vt:lpstr>Mean-field electrodynamics (2)</vt:lpstr>
      <vt:lpstr>Babcock-Leighton solar dynamos (1) [ see talks by Nandi, Karak and Schunker later in this session ] </vt:lpstr>
      <vt:lpstr>Babcock-Leighton solar dynamos (2) [ Nagy et al. 2017, SolP, 292, id167 ]</vt:lpstr>
      <vt:lpstr>Problems and divergences</vt:lpstr>
      <vt:lpstr>Magnetohydrodynamical simulations of solar and stellar dynamos</vt:lpstr>
      <vt:lpstr>The MHD equations</vt:lpstr>
      <vt:lpstr>Magnetic cycles (1)</vt:lpstr>
      <vt:lpstr>Magnetic cycles (1)</vt:lpstr>
      <vt:lpstr>MHD: extracting the turbulent EMF [ Simard et al., Adv. Sp. Res. 58, 1522 (2016) ]</vt:lpstr>
      <vt:lpstr>Low coherence time turbulence  ? </vt:lpstr>
      <vt:lpstr>MHD: beta vs turbulent intensity [ Simard et al., Adv. Sp. Res. 58, 1522 (2016) ]</vt:lpstr>
      <vt:lpstr>MHD: alpha vs kinetic helicity [ Simard et al., Adv. Sp. Res. 58, 1522 (2016) ]</vt:lpstr>
      <vt:lpstr>Quenching of alpha-effect (1) [ Simard et al., Adv. Sp. Res. 58, 1522 (2016) ]  </vt:lpstr>
      <vt:lpstr>Quenching of alpha-effect (2) [ Simard et al., Adv. Sp. Res. 58, 1522 (2016) ] </vt:lpstr>
      <vt:lpstr>Dynamo saturation  (Racine et al. 2011, ApJ, 735)</vt:lpstr>
      <vt:lpstr>Buoyant « magnetic flux ropes » (1)</vt:lpstr>
      <vt:lpstr>Stellar magnetic cycles [ Strugarek et al., Astrophys. J. 863(1), 2018 ]</vt:lpstr>
      <vt:lpstr>Problems and divergences</vt:lpstr>
      <vt:lpstr>How to converge to a consensus ?  </vt:lpstr>
      <vt:lpstr>FIN  </vt:lpstr>
      <vt:lpstr>Backup slides</vt:lpstr>
      <vt:lpstr>Surface dipole as precursor (5)</vt:lpstr>
      <vt:lpstr>Surface dipole as precursor (4)</vt:lpstr>
      <vt:lpstr>The « millenium simulation » [ Passos &amp; Charbonneau 2014, Astron. &amp; Ap., 568, 113 ] </vt:lpstr>
      <vt:lpstr>Magnetic cycles (1)</vt:lpstr>
      <vt:lpstr>Magnetic cycles (1)</vt:lpstr>
      <vt:lpstr>Simulated magnetic cycles</vt:lpstr>
    </vt:vector>
  </TitlesOfParts>
  <Company>Paul Charbonneau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Lectures 4-6:   Dynamo models of the solar cycle  The solar cycle Basic model setup Mean-field electrodynamics and models  Babcock-Leighton models Models based on MHD instabilities Global 3D MHD simulations  </dc:title>
  <dc:creator>Paul Charbonneau</dc:creator>
  <cp:lastModifiedBy>Utilisateur de Microsoft Office</cp:lastModifiedBy>
  <cp:revision>293</cp:revision>
  <cp:lastPrinted>2016-10-06T06:12:35Z</cp:lastPrinted>
  <dcterms:created xsi:type="dcterms:W3CDTF">2009-07-14T14:20:12Z</dcterms:created>
  <dcterms:modified xsi:type="dcterms:W3CDTF">2021-02-28T20:50:23Z</dcterms:modified>
</cp:coreProperties>
</file>