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</p:sldIdLst>
  <p:sldSz cy="5143500" cx="9144000"/>
  <p:notesSz cx="6858000" cy="9144000"/>
  <p:embeddedFontLst>
    <p:embeddedFont>
      <p:font typeface="Libre Franklin"/>
      <p:regular r:id="rId116"/>
      <p:bold r:id="rId117"/>
      <p:italic r:id="rId118"/>
      <p:boldItalic r:id="rId119"/>
    </p:embeddedFont>
    <p:embeddedFont>
      <p:font typeface="Arimo"/>
      <p:regular r:id="rId120"/>
      <p:bold r:id="rId121"/>
      <p:italic r:id="rId122"/>
      <p:boldItalic r:id="rId1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121" Type="http://schemas.openxmlformats.org/officeDocument/2006/relationships/font" Target="fonts/Arimo-bold.fntdata"/><Relationship Id="rId25" Type="http://schemas.openxmlformats.org/officeDocument/2006/relationships/slide" Target="slides/slide20.xml"/><Relationship Id="rId120" Type="http://schemas.openxmlformats.org/officeDocument/2006/relationships/font" Target="fonts/Arimo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23" Type="http://schemas.openxmlformats.org/officeDocument/2006/relationships/font" Target="fonts/Arimo-boldItalic.fntdata"/><Relationship Id="rId122" Type="http://schemas.openxmlformats.org/officeDocument/2006/relationships/font" Target="fonts/Arimo-italic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font" Target="fonts/LibreFranklin-italic.fntdata"/><Relationship Id="rId117" Type="http://schemas.openxmlformats.org/officeDocument/2006/relationships/font" Target="fonts/LibreFranklin-bold.fntdata"/><Relationship Id="rId116" Type="http://schemas.openxmlformats.org/officeDocument/2006/relationships/font" Target="fonts/LibreFranklin-regular.fntdata"/><Relationship Id="rId115" Type="http://schemas.openxmlformats.org/officeDocument/2006/relationships/slide" Target="slides/slide110.xml"/><Relationship Id="rId119" Type="http://schemas.openxmlformats.org/officeDocument/2006/relationships/font" Target="fonts/LibreFranklin-boldItalic.fntdata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187a2c303_29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187a2c303_29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f2ac80bd8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7f2ac80bd8_1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7187a2c303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7187a2c303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7187a2c303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7187a2c303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7187a2c303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7187a2c303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7187a2c303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7187a2c303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7187a2c303_3_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5" name="Google Shape;895;g7187a2c303_3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Leakage: option to take reference MSA spectra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g7187a2c303_3_1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7187a2c303_3_1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2" name="Google Shape;912;g7187a2c303_3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Leakage: option to take reference MSA spectra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if bright background source (galaxy, cluster)</a:t>
            </a:r>
            <a:br>
              <a:rPr lang="en"/>
            </a:br>
            <a:r>
              <a:rPr lang="en"/>
              <a:t>important at low 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Ok if emission line</a:t>
            </a:r>
            <a:endParaRPr/>
          </a:p>
        </p:txBody>
      </p:sp>
      <p:sp>
        <p:nvSpPr>
          <p:cNvPr id="913" name="Google Shape;913;g7187a2c303_3_1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7187a2c303_3_2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6" name="Google Shape;926;g7187a2c303_3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Leakage: option to take reference MSA spectra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g7187a2c303_3_2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7187a2c303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7187a2c303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7187a2c303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7187a2c303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7187a2c303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7187a2c303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2ac80bd8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7f2ac80bd8_1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7187a2c303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7187a2c303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f2ac80bd8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7f2ac80bd8_1_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f2ac80bd8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7f2ac80bd8_1_1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f2ac80bd8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7f2ac80bd8_1_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f2ac80bd8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7f2ac80bd8_1_1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f2ac80bd8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7f2ac80bd8_1_1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16b15012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16b15012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16b15012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16b15012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f2ca88e8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7f2ca88e84_0_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f2ac80bd8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7f2ac80bd8_1_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f2ac80bd8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7f2ac80bd8_1_1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f2ac80bd8_6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7f2ac80bd8_6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f2ac80bd8_6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7f2ac80bd8_6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f2ac80bd8_6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7f2ac80bd8_6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16b15012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816b150123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16b15012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816b150123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16b15012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16b15012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16b150123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16b150123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16b15012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16b15012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16b150123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16b150123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f2ac80bd8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7f2ac80bd8_1_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f2ac80bd8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7f2ac80bd8_1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f2ca88e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7f2ca88e84_0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f2ca88e8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7f2ca88e84_0_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f2ca88e8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7f2ca88e84_0_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f2ca88e8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7f2ca88e84_0_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f2ca88e8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7f2ca88e84_0_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f2ca88e8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7f2ca88e84_0_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f2ca88e8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7f2ca88e84_0_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f2ca88e8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7f2ca88e84_0_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7f2ca88e8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7f2ca88e84_0_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f2ac80bd8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7f2ac80bd8_1_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816b150123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816b150123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7f2ac80bd8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7f2ac80bd8_1_2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f2ac80bd8_1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7f2ac80bd8_1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f2ca88e8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early → Start now!</a:t>
            </a:r>
            <a:endParaRPr/>
          </a:p>
        </p:txBody>
      </p:sp>
      <p:sp>
        <p:nvSpPr>
          <p:cNvPr id="440" name="Google Shape;440;g7f2ca88e84_0_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816b15012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816b15012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16b150123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816b150123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7187a2c303_3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7187a2c303_3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16b150123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16b150123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816b150123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816b150123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16b150123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16b150123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f2ac80bd8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7f2ac80bd8_1_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7187a2c303_2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7187a2c303_2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7187a2c303_2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7187a2c303_2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816b150123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816b150123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7187a2c303_29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7187a2c303_29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7187a2c303_29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7187a2c303_29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16b150123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16b150123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7187a2c303_29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7187a2c303_29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187a2c303_29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7187a2c303_29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7187a2c303_29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7187a2c303_29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816b150123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816b15012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f2ac80bd8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7f2ac80bd8_1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7187a2c303_29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7187a2c303_2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7187a2c303_29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7187a2c303_29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187a2c303_29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187a2c303_29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7187a2c303_29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7187a2c303_29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7187a2c303_29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7187a2c303_29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7187a2c303_29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7187a2c303_29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7187a2c303_29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7187a2c303_29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7187a2c303_29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7187a2c303_29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7187a2c303_29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7187a2c303_29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187a2c30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187a2c30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f2ac80bd8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7f2ac80bd8_1_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7187a2c30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7187a2c30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187a2c30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7187a2c30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7187a2c30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7187a2c30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7187a2c30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7187a2c30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7187a2c30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7187a2c30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7187a2c30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7187a2c30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7187a2c30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7187a2c30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7187a2c30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7187a2c30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7187a2c303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7187a2c303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7187a2c30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7187a2c30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higher resolving power available with the MRS R=1,500-3500.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f2ac80bd8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7f2ac80bd8_1_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7187a2c303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7187a2c30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7187a2c30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7187a2c30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187a2c30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7187a2c30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816b150123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816b150123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7187a2c30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7187a2c30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7187a2c30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7187a2c30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7187a2c303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7187a2c303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7187a2c303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7187a2c303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7187a2c303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7187a2c303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7187a2c303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7187a2c303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f2ac80bd8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7f2ac80bd8_1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7187a2c303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7187a2c303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7187a2c303_29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7187a2c303_29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7187a2c303_29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7187a2c303_29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7187a2c303_29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7187a2c303_29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7187a2c303_29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7187a2c303_29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7187a2c303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7187a2c303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7187a2c303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7187a2c303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7187a2c303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7187a2c303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7187a2c303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7187a2c303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7187a2c303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7187a2c303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754380" y="1053540"/>
            <a:ext cx="79464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754380" y="2999970"/>
            <a:ext cx="79464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75438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482625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482625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75438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92470" y="1053540"/>
            <a:ext cx="4669920" cy="372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92470" y="1053540"/>
            <a:ext cx="4669920" cy="372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BODY_1">
  <p:cSld name="TITLE_AND_BODY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3750" lIns="67500" spcFirstLastPara="1" rIns="67500" wrap="square" tIns="337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6" name="Google Shape;6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indent="-317500" lvl="0" marL="4572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indent="-317500" lvl="0" marL="4572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et texte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75438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2" type="body"/>
          </p:nvPr>
        </p:nvSpPr>
        <p:spPr>
          <a:xfrm>
            <a:off x="482625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5438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482625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3" type="body"/>
          </p:nvPr>
        </p:nvSpPr>
        <p:spPr>
          <a:xfrm>
            <a:off x="482625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idx="1" type="subTitle"/>
          </p:nvPr>
        </p:nvSpPr>
        <p:spPr>
          <a:xfrm>
            <a:off x="864000" y="439020"/>
            <a:ext cx="7836300" cy="21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75438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75438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482625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75438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482625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754380" y="2999970"/>
            <a:ext cx="79464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818640" y="748170"/>
            <a:ext cx="7881900" cy="300"/>
          </a:xfrm>
          <a:prstGeom prst="straightConnector1">
            <a:avLst/>
          </a:prstGeom>
          <a:noFill/>
          <a:ln cap="flat" cmpd="sng" w="9525">
            <a:solidFill>
              <a:srgbClr val="C55A11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" name="Google Shape;7;p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91430" y="203310"/>
            <a:ext cx="913140" cy="802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930" y="4965840"/>
            <a:ext cx="737100" cy="10071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75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6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hyperlink" Target="https://jwst-docs.stsci.edu/near-infrared-spectrograph/nirspec-observing-strategies/nirspec-detector-recommended-strategies" TargetMode="External"/><Relationship Id="rId4" Type="http://schemas.openxmlformats.org/officeDocument/2006/relationships/image" Target="../media/image74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1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8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79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4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jist.stsci.edu/jist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jwst-docs.stsci.edu/jwst-duplication-checking" TargetMode="External"/><Relationship Id="rId4" Type="http://schemas.openxmlformats.org/officeDocument/2006/relationships/hyperlink" Target="https://mast.stsci.edu/portal/Mashup/Clients/Mast/Portal.html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docs.google.com/spreadsheets/d/1E98d5UvKE4_ehw7kjd_BqC4lI7JTNMsblboxG26w-2Q/edit?usp=sharing" TargetMode="External"/><Relationship Id="rId4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3.png"/><Relationship Id="rId4" Type="http://schemas.openxmlformats.org/officeDocument/2006/relationships/image" Target="../media/image6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9.png"/><Relationship Id="rId4" Type="http://schemas.openxmlformats.org/officeDocument/2006/relationships/image" Target="../media/image47.png"/><Relationship Id="rId5" Type="http://schemas.openxmlformats.org/officeDocument/2006/relationships/image" Target="../media/image6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3.png"/><Relationship Id="rId4" Type="http://schemas.openxmlformats.org/officeDocument/2006/relationships/hyperlink" Target="http://maestria.astro.umontreal.ca/niriss/SOSS_cont/SOSScontam.php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6.png"/><Relationship Id="rId4" Type="http://schemas.openxmlformats.org/officeDocument/2006/relationships/image" Target="../media/image8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Relationship Id="rId4" Type="http://schemas.openxmlformats.org/officeDocument/2006/relationships/image" Target="../media/image7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2.png"/><Relationship Id="rId4" Type="http://schemas.openxmlformats.org/officeDocument/2006/relationships/image" Target="../media/image6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exoctk.stsci.edu/pandexo/calculation/new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www.astro.umontreal.ca/~albert/JWST_UdeM_exercises_v2.zip" TargetMode="Externa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jwst-docs.stsci.edu/near-infrared-spectrograph/nirspec-example-science-programs/nirspec-bots-observations-of-wasp-79b" TargetMode="Externa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2.png"/><Relationship Id="rId4" Type="http://schemas.openxmlformats.org/officeDocument/2006/relationships/image" Target="../media/image8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://www.astro.umontreal.ca/~albert/JWST_UdeM_exercises.zip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jwst-docs.stsci.edu/near-infrared-spectrograph/nirspec-observing-strategies/nirspec-detector-recommended-strategies" TargetMode="External"/><Relationship Id="rId4" Type="http://schemas.openxmlformats.org/officeDocument/2006/relationships/image" Target="../media/image5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94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4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6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8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9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71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workshops will start at 9h30am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http://www.astro.umontreal.ca/~albert/JWST_Workshops_Slides.pptx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8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Mid-Infrared Instrument (MIRI)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2160" y="1234440"/>
            <a:ext cx="2827440" cy="195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/>
          <p:nvPr/>
        </p:nvSpPr>
        <p:spPr>
          <a:xfrm>
            <a:off x="7925310" y="1364040"/>
            <a:ext cx="176850" cy="176850"/>
          </a:xfrm>
          <a:prstGeom prst="rect">
            <a:avLst/>
          </a:prstGeom>
          <a:solidFill>
            <a:srgbClr val="4472C4"/>
          </a:solidFill>
          <a:ln cap="flat" cmpd="sng" w="12600">
            <a:solidFill>
              <a:srgbClr val="32549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/>
          <p:nvPr/>
        </p:nvSpPr>
        <p:spPr>
          <a:xfrm>
            <a:off x="7865640" y="1533330"/>
            <a:ext cx="392850" cy="29619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1360" y="3359340"/>
            <a:ext cx="5882220" cy="15776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8"/>
          <p:cNvCxnSpPr/>
          <p:nvPr/>
        </p:nvCxnSpPr>
        <p:spPr>
          <a:xfrm flipH="1">
            <a:off x="2948940" y="1364040"/>
            <a:ext cx="4976370" cy="2202120"/>
          </a:xfrm>
          <a:prstGeom prst="straightConnector1">
            <a:avLst/>
          </a:prstGeom>
          <a:noFill/>
          <a:ln cap="flat" cmpd="sng" w="12600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3" name="Google Shape;163;p28"/>
          <p:cNvCxnSpPr/>
          <p:nvPr/>
        </p:nvCxnSpPr>
        <p:spPr>
          <a:xfrm flipH="1">
            <a:off x="4114800" y="1540890"/>
            <a:ext cx="3987360" cy="3239190"/>
          </a:xfrm>
          <a:prstGeom prst="straightConnector1">
            <a:avLst/>
          </a:prstGeom>
          <a:noFill/>
          <a:ln cap="flat" cmpd="sng" w="12600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4" name="Google Shape;164;p28"/>
          <p:cNvSpPr/>
          <p:nvPr/>
        </p:nvSpPr>
        <p:spPr>
          <a:xfrm>
            <a:off x="368550" y="896130"/>
            <a:ext cx="5006340" cy="2449710"/>
          </a:xfrm>
          <a:custGeom>
            <a:rect b="b" l="l" r="r" t="t"/>
            <a:pathLst>
              <a:path extrusionOk="0" h="9075" w="18544">
                <a:moveTo>
                  <a:pt x="1512" y="0"/>
                </a:moveTo>
                <a:cubicBezTo>
                  <a:pt x="756" y="0"/>
                  <a:pt x="0" y="756"/>
                  <a:pt x="0" y="1512"/>
                </a:cubicBezTo>
                <a:lnTo>
                  <a:pt x="0" y="7561"/>
                </a:lnTo>
                <a:cubicBezTo>
                  <a:pt x="0" y="8317"/>
                  <a:pt x="756" y="9074"/>
                  <a:pt x="1512" y="9074"/>
                </a:cubicBezTo>
                <a:lnTo>
                  <a:pt x="17030" y="9074"/>
                </a:lnTo>
                <a:cubicBezTo>
                  <a:pt x="17786" y="9074"/>
                  <a:pt x="18543" y="8317"/>
                  <a:pt x="18543" y="7561"/>
                </a:cubicBezTo>
                <a:lnTo>
                  <a:pt x="18543" y="1512"/>
                </a:lnTo>
                <a:cubicBezTo>
                  <a:pt x="18543" y="756"/>
                  <a:pt x="17786" y="0"/>
                  <a:pt x="17030" y="0"/>
                </a:cubicBezTo>
                <a:lnTo>
                  <a:pt x="1512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120" y="977940"/>
            <a:ext cx="4534380" cy="23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18"/>
          <p:cNvSpPr txBox="1"/>
          <p:nvPr>
            <p:ph type="title"/>
          </p:nvPr>
        </p:nvSpPr>
        <p:spPr>
          <a:xfrm>
            <a:off x="864475" y="1690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Mosaics and Target Groups</a:t>
            </a:r>
            <a:endParaRPr/>
          </a:p>
        </p:txBody>
      </p:sp>
      <p:sp>
        <p:nvSpPr>
          <p:cNvPr id="868" name="Google Shape;868;p118"/>
          <p:cNvSpPr txBox="1"/>
          <p:nvPr>
            <p:ph idx="1" type="body"/>
          </p:nvPr>
        </p:nvSpPr>
        <p:spPr>
          <a:xfrm>
            <a:off x="199901" y="1119200"/>
            <a:ext cx="30102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Mosaics</a:t>
            </a:r>
            <a:endParaRPr sz="18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Small region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Overlap or no overlap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May be used for backgrounds</a:t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Target groups</a:t>
            </a:r>
            <a:endParaRPr sz="18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Multiple, linked pointings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Stay within visit-splitting distance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Useful for offset backgrounds</a:t>
            </a:r>
            <a:endParaRPr sz="1800"/>
          </a:p>
        </p:txBody>
      </p:sp>
      <p:pic>
        <p:nvPicPr>
          <p:cNvPr id="869" name="Google Shape;869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100" y="1067325"/>
            <a:ext cx="5833651" cy="360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19"/>
          <p:cNvSpPr/>
          <p:nvPr/>
        </p:nvSpPr>
        <p:spPr>
          <a:xfrm>
            <a:off x="182400" y="3100700"/>
            <a:ext cx="4545300" cy="1554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119"/>
          <p:cNvSpPr/>
          <p:nvPr/>
        </p:nvSpPr>
        <p:spPr>
          <a:xfrm>
            <a:off x="175100" y="1152725"/>
            <a:ext cx="4545300" cy="1845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19"/>
          <p:cNvSpPr txBox="1"/>
          <p:nvPr>
            <p:ph type="title"/>
          </p:nvPr>
        </p:nvSpPr>
        <p:spPr>
          <a:xfrm>
            <a:off x="1036000" y="169100"/>
            <a:ext cx="76647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Offset background observations</a:t>
            </a:r>
            <a:endParaRPr/>
          </a:p>
        </p:txBody>
      </p:sp>
      <p:sp>
        <p:nvSpPr>
          <p:cNvPr id="877" name="Google Shape;877;p119"/>
          <p:cNvSpPr txBox="1"/>
          <p:nvPr>
            <p:ph idx="1" type="body"/>
          </p:nvPr>
        </p:nvSpPr>
        <p:spPr>
          <a:xfrm>
            <a:off x="321025" y="1104600"/>
            <a:ext cx="42510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NIRSpec IFU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Not all </a:t>
            </a:r>
            <a:r>
              <a:rPr lang="en" sz="1400"/>
              <a:t>observations</a:t>
            </a:r>
            <a:r>
              <a:rPr lang="en" sz="1400"/>
              <a:t> require offset backgrounds. Check with ETC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Offset backgrounds suggested for faint extended targets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Use target groups or mosaics within visit-splitting distance to avoid variable background and non-repeatable grating settings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MIRI MRS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Most extended source observations require offset backgrounds. Check with ETC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Isolated point source observations may not require offset backgrounds</a:t>
            </a:r>
            <a:endParaRPr sz="1400"/>
          </a:p>
        </p:txBody>
      </p:sp>
      <p:pic>
        <p:nvPicPr>
          <p:cNvPr id="878" name="Google Shape;87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075" y="818474"/>
            <a:ext cx="3151750" cy="40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0"/>
          <p:cNvSpPr txBox="1"/>
          <p:nvPr>
            <p:ph type="title"/>
          </p:nvPr>
        </p:nvSpPr>
        <p:spPr>
          <a:xfrm>
            <a:off x="936950" y="220150"/>
            <a:ext cx="41337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NIRSpec IFU Exposure Parameters</a:t>
            </a:r>
            <a:endParaRPr sz="2400"/>
          </a:p>
        </p:txBody>
      </p:sp>
      <p:sp>
        <p:nvSpPr>
          <p:cNvPr id="884" name="Google Shape;884;p120"/>
          <p:cNvSpPr txBox="1"/>
          <p:nvPr>
            <p:ph idx="1" type="body"/>
          </p:nvPr>
        </p:nvSpPr>
        <p:spPr>
          <a:xfrm>
            <a:off x="141525" y="1031675"/>
            <a:ext cx="42432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Readout: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ISR</a:t>
            </a:r>
            <a:r>
              <a:rPr baseline="30000" lang="en" sz="1200"/>
              <a:t>2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NRSIRS2  (5 frames per group) reduce data volume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NRSIRS2RAPID (1 frame per group) recommended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Traditional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 (4 frames per group)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NRSRAPID (1 frame per group) for bright sources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Groups per integration: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2 or more recommended for accurate calibration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Integrations: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&lt; 1500 seconds recommended to mitigate cosmic rays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Exposures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Number must be the same for all detectors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No explicit limit on exposure time</a:t>
            </a:r>
            <a:endParaRPr sz="1200"/>
          </a:p>
        </p:txBody>
      </p:sp>
      <p:sp>
        <p:nvSpPr>
          <p:cNvPr id="885" name="Google Shape;885;p120"/>
          <p:cNvSpPr txBox="1"/>
          <p:nvPr/>
        </p:nvSpPr>
        <p:spPr>
          <a:xfrm>
            <a:off x="1641600" y="4714500"/>
            <a:ext cx="75024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Link: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https://jwst-docs.stsci.edu/near-infrared-spectrograph/nirspec-observing-strategies/nirspec-detector-recommended-strategies</a:t>
            </a:r>
            <a:endParaRPr sz="1000"/>
          </a:p>
        </p:txBody>
      </p:sp>
      <p:pic>
        <p:nvPicPr>
          <p:cNvPr id="886" name="Google Shape;886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395" y="0"/>
            <a:ext cx="4641605" cy="475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21"/>
          <p:cNvSpPr txBox="1"/>
          <p:nvPr>
            <p:ph type="title"/>
          </p:nvPr>
        </p:nvSpPr>
        <p:spPr>
          <a:xfrm>
            <a:off x="936950" y="220150"/>
            <a:ext cx="76575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Exposure Parameters</a:t>
            </a:r>
            <a:endParaRPr/>
          </a:p>
        </p:txBody>
      </p:sp>
      <p:sp>
        <p:nvSpPr>
          <p:cNvPr id="892" name="Google Shape;892;p121"/>
          <p:cNvSpPr txBox="1"/>
          <p:nvPr>
            <p:ph idx="1" type="body"/>
          </p:nvPr>
        </p:nvSpPr>
        <p:spPr>
          <a:xfrm>
            <a:off x="484425" y="1060850"/>
            <a:ext cx="60306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Readout: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SLOW mode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Fewer detector artifacts and slightly lower noise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Limits data rate when including NIRIM or parallels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FAST mode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Current default for MRS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Available for bright targets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May be advantageous for expected high cosmic ray rates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Groups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5 or more recommended for calibration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Integrations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1 integration recommended to maximize groups and best slope fitting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&lt; 1000 seconds recommended (due to cosmic rays)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Exposures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Number must be the same for all detectors</a:t>
            </a:r>
            <a:endParaRPr sz="12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e d’écran 2018-01-09 à 14.24.11.png" id="898" name="Google Shape;898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10" y="1304930"/>
            <a:ext cx="6858000" cy="34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22"/>
          <p:cNvSpPr/>
          <p:nvPr/>
        </p:nvSpPr>
        <p:spPr>
          <a:xfrm>
            <a:off x="5158322" y="935975"/>
            <a:ext cx="3985678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Mind the gap.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R&gt;2700 spectra span both detectors (dead regions, up to 0.1μm)</a:t>
            </a:r>
            <a:endParaRPr/>
          </a:p>
        </p:txBody>
      </p:sp>
      <p:sp>
        <p:nvSpPr>
          <p:cNvPr id="900" name="Google Shape;900;p122"/>
          <p:cNvSpPr/>
          <p:nvPr/>
        </p:nvSpPr>
        <p:spPr>
          <a:xfrm>
            <a:off x="102309" y="138042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122"/>
          <p:cNvSpPr/>
          <p:nvPr/>
        </p:nvSpPr>
        <p:spPr>
          <a:xfrm>
            <a:off x="1513417" y="984876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IFU spectra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02" name="Google Shape;902;p122"/>
          <p:cNvSpPr/>
          <p:nvPr/>
        </p:nvSpPr>
        <p:spPr>
          <a:xfrm>
            <a:off x="102310" y="2893944"/>
            <a:ext cx="8957026" cy="322195"/>
          </a:xfrm>
          <a:prstGeom prst="rect">
            <a:avLst/>
          </a:prstGeom>
          <a:noFill/>
          <a:ln cap="flat" cmpd="sng" w="4445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3" name="Google Shape;903;p122"/>
          <p:cNvCxnSpPr/>
          <p:nvPr/>
        </p:nvCxnSpPr>
        <p:spPr>
          <a:xfrm flipH="1" rot="5400000">
            <a:off x="6986918" y="3813244"/>
            <a:ext cx="1602720" cy="408512"/>
          </a:xfrm>
          <a:prstGeom prst="straightConnector1">
            <a:avLst/>
          </a:prstGeom>
          <a:noFill/>
          <a:ln cap="flat" cmpd="sng" w="25400">
            <a:solidFill>
              <a:srgbClr val="008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04" name="Google Shape;904;p122"/>
          <p:cNvSpPr/>
          <p:nvPr/>
        </p:nvSpPr>
        <p:spPr>
          <a:xfrm>
            <a:off x="4991100" y="4755361"/>
            <a:ext cx="4203717" cy="32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Slit exclusive spectra area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05" name="Google Shape;905;p122"/>
          <p:cNvSpPr/>
          <p:nvPr/>
        </p:nvSpPr>
        <p:spPr>
          <a:xfrm>
            <a:off x="87878" y="4579525"/>
            <a:ext cx="6915584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 Lutzgendorf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06" name="Google Shape;906;p122"/>
          <p:cNvSpPr/>
          <p:nvPr/>
        </p:nvSpPr>
        <p:spPr>
          <a:xfrm>
            <a:off x="89609" y="333391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7" name="Google Shape;907;p122"/>
          <p:cNvCxnSpPr/>
          <p:nvPr/>
        </p:nvCxnSpPr>
        <p:spPr>
          <a:xfrm flipH="1" rot="-5400000">
            <a:off x="2664938" y="1325088"/>
            <a:ext cx="432485" cy="308239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08" name="Google Shape;908;p122"/>
          <p:cNvCxnSpPr/>
          <p:nvPr/>
        </p:nvCxnSpPr>
        <p:spPr>
          <a:xfrm flipH="1">
            <a:off x="4567777" y="1173472"/>
            <a:ext cx="644527" cy="40203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09" name="Google Shape;909;p122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Mask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Google Shape;915;p123"/>
          <p:cNvPicPr preferRelativeResize="0"/>
          <p:nvPr/>
        </p:nvPicPr>
        <p:blipFill rotWithShape="1">
          <a:blip r:embed="rId3">
            <a:alphaModFix/>
          </a:blip>
          <a:srcRect b="14720" l="0" r="0" t="17398"/>
          <a:stretch/>
        </p:blipFill>
        <p:spPr>
          <a:xfrm>
            <a:off x="69850" y="1339230"/>
            <a:ext cx="8989546" cy="3424523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23"/>
          <p:cNvSpPr/>
          <p:nvPr/>
        </p:nvSpPr>
        <p:spPr>
          <a:xfrm>
            <a:off x="4685249" y="1079425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</a:rPr>
              <a:t>MSA leakage</a:t>
            </a:r>
            <a:endParaRPr sz="1800">
              <a:solidFill>
                <a:srgbClr val="0000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17" name="Google Shape;917;p123"/>
          <p:cNvSpPr/>
          <p:nvPr/>
        </p:nvSpPr>
        <p:spPr>
          <a:xfrm>
            <a:off x="102309" y="138042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23"/>
          <p:cNvSpPr/>
          <p:nvPr/>
        </p:nvSpPr>
        <p:spPr>
          <a:xfrm>
            <a:off x="1513417" y="984876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IFU spectra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19" name="Google Shape;919;p123"/>
          <p:cNvSpPr/>
          <p:nvPr/>
        </p:nvSpPr>
        <p:spPr>
          <a:xfrm>
            <a:off x="102310" y="2893944"/>
            <a:ext cx="8957026" cy="322195"/>
          </a:xfrm>
          <a:prstGeom prst="rect">
            <a:avLst/>
          </a:prstGeom>
          <a:noFill/>
          <a:ln cap="flat" cmpd="sng" w="4445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23"/>
          <p:cNvSpPr/>
          <p:nvPr/>
        </p:nvSpPr>
        <p:spPr>
          <a:xfrm>
            <a:off x="87878" y="4579525"/>
            <a:ext cx="6915584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©Ferruit et al. (2012)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21" name="Google Shape;921;p123"/>
          <p:cNvSpPr/>
          <p:nvPr/>
        </p:nvSpPr>
        <p:spPr>
          <a:xfrm>
            <a:off x="89609" y="333391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2" name="Google Shape;922;p123"/>
          <p:cNvCxnSpPr/>
          <p:nvPr/>
        </p:nvCxnSpPr>
        <p:spPr>
          <a:xfrm>
            <a:off x="2726267" y="1262370"/>
            <a:ext cx="321735" cy="204467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23" name="Google Shape;923;p123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Leakage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124"/>
          <p:cNvPicPr preferRelativeResize="0"/>
          <p:nvPr/>
        </p:nvPicPr>
        <p:blipFill rotWithShape="1">
          <a:blip r:embed="rId3">
            <a:alphaModFix/>
          </a:blip>
          <a:srcRect b="14720" l="0" r="0" t="17398"/>
          <a:stretch/>
        </p:blipFill>
        <p:spPr>
          <a:xfrm>
            <a:off x="69850" y="1339230"/>
            <a:ext cx="8989546" cy="342452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24"/>
          <p:cNvSpPr/>
          <p:nvPr/>
        </p:nvSpPr>
        <p:spPr>
          <a:xfrm>
            <a:off x="4685249" y="1079425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</a:rPr>
              <a:t>MSA leakage</a:t>
            </a:r>
            <a:endParaRPr sz="1800">
              <a:solidFill>
                <a:srgbClr val="0000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31" name="Google Shape;931;p124"/>
          <p:cNvSpPr/>
          <p:nvPr/>
        </p:nvSpPr>
        <p:spPr>
          <a:xfrm>
            <a:off x="87878" y="4579525"/>
            <a:ext cx="6915584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©Ferruit et al. (2012)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descr="Capture d’écran 2018-01-09 à 14.30.02.png" id="932" name="Google Shape;932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010" y="1382056"/>
            <a:ext cx="6673803" cy="33531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3" name="Google Shape;933;p124"/>
          <p:cNvCxnSpPr/>
          <p:nvPr/>
        </p:nvCxnSpPr>
        <p:spPr>
          <a:xfrm flipH="1" rot="-5400000">
            <a:off x="5099798" y="1416798"/>
            <a:ext cx="337170" cy="182033"/>
          </a:xfrm>
          <a:prstGeom prst="straightConnector1">
            <a:avLst/>
          </a:prstGeom>
          <a:noFill/>
          <a:ln cap="flat" cmpd="sng" w="25400">
            <a:solidFill>
              <a:srgbClr val="0000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34" name="Google Shape;934;p124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Leakage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25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Leakage</a:t>
            </a:r>
            <a:endParaRPr/>
          </a:p>
        </p:txBody>
      </p:sp>
      <p:sp>
        <p:nvSpPr>
          <p:cNvPr id="940" name="Google Shape;940;p125"/>
          <p:cNvSpPr txBox="1"/>
          <p:nvPr>
            <p:ph idx="1" type="body"/>
          </p:nvPr>
        </p:nvSpPr>
        <p:spPr>
          <a:xfrm>
            <a:off x="218875" y="1053550"/>
            <a:ext cx="42825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IFU observations may be affected by MSA light leaks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Stars in open MSA shutters or bright star print-through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Print-through from diffuse backgrounds (&lt;3-10%)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Guidance on when leakcal observations are necessary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Depends on source vs spoiler signal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Print through important for stars &gt; 500x brighter than target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Crowded stellar field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Bright structured background (e.g. nebulae)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Mitigation Strategies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Orient constraints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Dithering (at 4 or more points) to reject stellar leaks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Single Leakcal at one position to remove diffuse leakage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Full set of leakcals at every pointing is expensive (full or shorter exposure)</a:t>
            </a:r>
            <a:endParaRPr sz="1200"/>
          </a:p>
        </p:txBody>
      </p:sp>
      <p:pic>
        <p:nvPicPr>
          <p:cNvPr id="941" name="Google Shape;94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312" y="80250"/>
            <a:ext cx="4233837" cy="506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2" name="Google Shape;942;p125"/>
          <p:cNvCxnSpPr/>
          <p:nvPr/>
        </p:nvCxnSpPr>
        <p:spPr>
          <a:xfrm flipH="1" rot="10800000">
            <a:off x="8324425" y="3480000"/>
            <a:ext cx="7200" cy="270000"/>
          </a:xfrm>
          <a:prstGeom prst="straightConnector1">
            <a:avLst/>
          </a:prstGeom>
          <a:noFill/>
          <a:ln cap="flat" cmpd="sng" w="952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26"/>
          <p:cNvSpPr txBox="1"/>
          <p:nvPr>
            <p:ph type="title"/>
          </p:nvPr>
        </p:nvSpPr>
        <p:spPr>
          <a:xfrm>
            <a:off x="929650" y="1909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Simultaneous Imaging</a:t>
            </a:r>
            <a:endParaRPr/>
          </a:p>
        </p:txBody>
      </p:sp>
      <p:sp>
        <p:nvSpPr>
          <p:cNvPr id="948" name="Google Shape;948;p126"/>
          <p:cNvSpPr txBox="1"/>
          <p:nvPr>
            <p:ph idx="1" type="body"/>
          </p:nvPr>
        </p:nvSpPr>
        <p:spPr>
          <a:xfrm>
            <a:off x="426075" y="1090025"/>
            <a:ext cx="37179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Default operation mode for the MRS, not a parallel imaging mode!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Why is it useful?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Improved the astrometric accuracy of the MRS observation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Used to obtain additional science observations in an adjacent field of view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Should only be turned off if there are very bright targets in the imager FOV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Simultaneous imaging will not be available for the MRS time series observations</a:t>
            </a:r>
            <a:endParaRPr sz="1400"/>
          </a:p>
        </p:txBody>
      </p:sp>
      <p:pic>
        <p:nvPicPr>
          <p:cNvPr id="949" name="Google Shape;94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710" y="899526"/>
            <a:ext cx="4708064" cy="39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27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Checklist</a:t>
            </a:r>
            <a:endParaRPr/>
          </a:p>
        </p:txBody>
      </p:sp>
      <p:sp>
        <p:nvSpPr>
          <p:cNvPr id="955" name="Google Shape;955;p127"/>
          <p:cNvSpPr txBox="1"/>
          <p:nvPr>
            <p:ph idx="1" type="body"/>
          </p:nvPr>
        </p:nvSpPr>
        <p:spPr>
          <a:xfrm>
            <a:off x="437775" y="987875"/>
            <a:ext cx="84702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Target Acquisition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Are filter, readout, and exposure time right (S/N &gt; 5 and unsaturated)?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For MSATA or Verify-Only, is there an ON-HOLD for orient special requirement?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Do ference star positions have sufficient accuracy and proper motions (2MASS, GAIA, or pre-imaging?)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Bright-source checking - are bright sources blocked by MSA configuration?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Parallels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Do parallels exceed data rate limitations?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Are parallel and NIRspec exposures and dithers in sync?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Verify-only TA not allowed with parallels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Dithers, Nods, Mosaics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TA necessary?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Can mosaics be executed at any orient?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Backgrounds</a:t>
            </a:r>
            <a:r>
              <a:rPr lang="en" sz="1000"/>
              <a:t> - Are offset background measurements linked (target groups)?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Leakcal - Are leakcal exposures necessary to correct for MSA print-through?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Exposure Parameters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IRS2 readout used as recommended?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there unnecessary </a:t>
            </a:r>
            <a:r>
              <a:rPr lang="en" sz="1000"/>
              <a:t>switching</a:t>
            </a:r>
            <a:r>
              <a:rPr lang="en" sz="1000"/>
              <a:t> between IRS2 and IRS readout patterns?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9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Camera (NIRCam)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/>
          <p:nvPr/>
        </p:nvSpPr>
        <p:spPr>
          <a:xfrm>
            <a:off x="137160" y="1261440"/>
            <a:ext cx="3321000" cy="3264840"/>
          </a:xfrm>
          <a:custGeom>
            <a:rect b="b" l="l" r="r" t="t"/>
            <a:pathLst>
              <a:path extrusionOk="0" h="12094" w="12301">
                <a:moveTo>
                  <a:pt x="2015" y="0"/>
                </a:moveTo>
                <a:cubicBezTo>
                  <a:pt x="1007" y="0"/>
                  <a:pt x="0" y="1007"/>
                  <a:pt x="0" y="2015"/>
                </a:cubicBezTo>
                <a:lnTo>
                  <a:pt x="0" y="10077"/>
                </a:lnTo>
                <a:cubicBezTo>
                  <a:pt x="0" y="11085"/>
                  <a:pt x="1007" y="12093"/>
                  <a:pt x="2015" y="12093"/>
                </a:cubicBezTo>
                <a:lnTo>
                  <a:pt x="10285" y="12093"/>
                </a:lnTo>
                <a:cubicBezTo>
                  <a:pt x="11292" y="12093"/>
                  <a:pt x="12300" y="11085"/>
                  <a:pt x="12300" y="10077"/>
                </a:cubicBezTo>
                <a:lnTo>
                  <a:pt x="12300" y="2015"/>
                </a:lnTo>
                <a:cubicBezTo>
                  <a:pt x="12300" y="1007"/>
                  <a:pt x="11292" y="0"/>
                  <a:pt x="10285" y="0"/>
                </a:cubicBezTo>
                <a:lnTo>
                  <a:pt x="201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9"/>
          <p:cNvSpPr txBox="1"/>
          <p:nvPr/>
        </p:nvSpPr>
        <p:spPr>
          <a:xfrm>
            <a:off x="139320" y="1527120"/>
            <a:ext cx="3291840" cy="26454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NIRCam offers imaging, coronagraphy, and grism slitless spectroscopy from 0.6 to 5.0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0.6–2.3 μm and 2.4–5.0 μm simultaneously – 29 filters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Wide field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(2.4–5.0 µm) using grisms with resolving power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= λ/Δλ ~1,600 at 4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Coronagraphic imaging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Spectrophotometric time-series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28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</a:t>
            </a:r>
            <a:r>
              <a:rPr lang="en"/>
              <a:t> Checklist</a:t>
            </a:r>
            <a:endParaRPr/>
          </a:p>
        </p:txBody>
      </p:sp>
      <p:sp>
        <p:nvSpPr>
          <p:cNvPr id="961" name="Google Shape;961;p128"/>
          <p:cNvSpPr txBox="1"/>
          <p:nvPr>
            <p:ph idx="1" type="body"/>
          </p:nvPr>
        </p:nvSpPr>
        <p:spPr>
          <a:xfrm>
            <a:off x="336900" y="900325"/>
            <a:ext cx="8470200" cy="407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Target Acquisition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Proper motions should be entered for all objects (very important)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Are moving targets properly specified?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No TA on extended sources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Dithers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DITHER=None selected anywhere? If so, is it justified?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a dither type selected in the exposure parameters panel?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dither is an extended-source pattern, is there a dedicated sky observation linked to the exposure?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MRS EXTENDED property is set to ‘YES’ or ‘UNKNOWN’ in the target editor pane, is an EXTENDED source dither pattern used?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number of pointings in the4e dither pattern is &lt; 4, is it justified?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Mosaics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the extended source dither pattern optimized for ALL channels? If not, FOV of channels 1 and 2 may not overlap.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mosaicking used to circumvent dither patterns? If so, is it justified?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Backgrounds - Are dedicated backgrounds properly linked to the science observations?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MRS wavelength sub-bands - if more than one wavelength sub-band (*A/B/C) is requested, are they correctly </a:t>
            </a:r>
            <a:r>
              <a:rPr lang="en" sz="1000"/>
              <a:t>specified</a:t>
            </a:r>
            <a:r>
              <a:rPr lang="en" sz="1000"/>
              <a:t>? 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Exposure parameters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FAST mode readout used? If not, is it justified?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number of groups is &lt;5, is it justified?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Will exposures cause saturation in any active modes?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Is simultaneous imaging specified, using FULL array? Does the estimated data volume exceed limits?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Camera (NIRCam)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0"/>
          <p:cNvSpPr/>
          <p:nvPr/>
        </p:nvSpPr>
        <p:spPr>
          <a:xfrm>
            <a:off x="137160" y="1261440"/>
            <a:ext cx="3321000" cy="3264840"/>
          </a:xfrm>
          <a:custGeom>
            <a:rect b="b" l="l" r="r" t="t"/>
            <a:pathLst>
              <a:path extrusionOk="0" h="12094" w="12301">
                <a:moveTo>
                  <a:pt x="2015" y="0"/>
                </a:moveTo>
                <a:cubicBezTo>
                  <a:pt x="1007" y="0"/>
                  <a:pt x="0" y="1007"/>
                  <a:pt x="0" y="2015"/>
                </a:cubicBezTo>
                <a:lnTo>
                  <a:pt x="0" y="10077"/>
                </a:lnTo>
                <a:cubicBezTo>
                  <a:pt x="0" y="11085"/>
                  <a:pt x="1007" y="12093"/>
                  <a:pt x="2015" y="12093"/>
                </a:cubicBezTo>
                <a:lnTo>
                  <a:pt x="10285" y="12093"/>
                </a:lnTo>
                <a:cubicBezTo>
                  <a:pt x="11292" y="12093"/>
                  <a:pt x="12300" y="11085"/>
                  <a:pt x="12300" y="10077"/>
                </a:cubicBezTo>
                <a:lnTo>
                  <a:pt x="12300" y="2015"/>
                </a:lnTo>
                <a:cubicBezTo>
                  <a:pt x="12300" y="1007"/>
                  <a:pt x="11292" y="0"/>
                  <a:pt x="10285" y="0"/>
                </a:cubicBezTo>
                <a:lnTo>
                  <a:pt x="201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0"/>
          <p:cNvSpPr txBox="1"/>
          <p:nvPr/>
        </p:nvSpPr>
        <p:spPr>
          <a:xfrm>
            <a:off x="139320" y="1527120"/>
            <a:ext cx="3291840" cy="26454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NIRCam offers imaging, coronagraphy, and grism slitless spectroscopy from 0.6 to 5.0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0.6–2.3 μm and 2.4–5.0 μm simultaneously – 29 filters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Wide field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(2.4–5.0 µm) using grisms with resolving power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= λ/Δλ ~1,600 at 4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Coronagraphic imaging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Spectrophotometric time-series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4">
            <a:alphaModFix/>
          </a:blip>
          <a:srcRect b="20452" l="15549" r="8901" t="13542"/>
          <a:stretch/>
        </p:blipFill>
        <p:spPr>
          <a:xfrm>
            <a:off x="3703320" y="2263140"/>
            <a:ext cx="2125980" cy="9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1"/>
          <p:cNvSpPr txBox="1"/>
          <p:nvPr/>
        </p:nvSpPr>
        <p:spPr>
          <a:xfrm>
            <a:off x="864000" y="304020"/>
            <a:ext cx="811998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Spectrograph (NIRSpec)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/>
          <p:cNvSpPr/>
          <p:nvPr/>
        </p:nvSpPr>
        <p:spPr>
          <a:xfrm>
            <a:off x="3988440" y="1060020"/>
            <a:ext cx="3596940" cy="3054780"/>
          </a:xfrm>
          <a:custGeom>
            <a:rect b="b" l="l" r="r" t="t"/>
            <a:pathLst>
              <a:path extrusionOk="0" h="11316" w="13324">
                <a:moveTo>
                  <a:pt x="1885" y="0"/>
                </a:moveTo>
                <a:cubicBezTo>
                  <a:pt x="942" y="0"/>
                  <a:pt x="0" y="942"/>
                  <a:pt x="0" y="1885"/>
                </a:cubicBezTo>
                <a:lnTo>
                  <a:pt x="0" y="9429"/>
                </a:lnTo>
                <a:cubicBezTo>
                  <a:pt x="0" y="10372"/>
                  <a:pt x="942" y="11315"/>
                  <a:pt x="1885" y="11315"/>
                </a:cubicBezTo>
                <a:lnTo>
                  <a:pt x="11437" y="11315"/>
                </a:lnTo>
                <a:cubicBezTo>
                  <a:pt x="12380" y="11315"/>
                  <a:pt x="13323" y="10372"/>
                  <a:pt x="13323" y="9429"/>
                </a:cubicBezTo>
                <a:lnTo>
                  <a:pt x="13323" y="1885"/>
                </a:lnTo>
                <a:cubicBezTo>
                  <a:pt x="13323" y="942"/>
                  <a:pt x="12380" y="0"/>
                  <a:pt x="11437" y="0"/>
                </a:cubicBezTo>
                <a:lnTo>
                  <a:pt x="188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4044600" y="1284120"/>
            <a:ext cx="3499200" cy="257904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NIRSpec provides near-IR spectroscopy from 0.6–5.3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Multi-object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Micro-Shutter Assembly (MSA)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spectroscopy with the Integral Field Unit (IFU)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High contrast single object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fixed slits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Bright object time-series (BOTS)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NIRSpec wide aperture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2"/>
          <p:cNvSpPr txBox="1"/>
          <p:nvPr/>
        </p:nvSpPr>
        <p:spPr>
          <a:xfrm>
            <a:off x="864000" y="304020"/>
            <a:ext cx="811998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Spectrograph (NIRSpec)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2"/>
          <p:cNvSpPr/>
          <p:nvPr/>
        </p:nvSpPr>
        <p:spPr>
          <a:xfrm>
            <a:off x="3988440" y="1060020"/>
            <a:ext cx="3596940" cy="3054780"/>
          </a:xfrm>
          <a:custGeom>
            <a:rect b="b" l="l" r="r" t="t"/>
            <a:pathLst>
              <a:path extrusionOk="0" h="11316" w="13324">
                <a:moveTo>
                  <a:pt x="1885" y="0"/>
                </a:moveTo>
                <a:cubicBezTo>
                  <a:pt x="942" y="0"/>
                  <a:pt x="0" y="942"/>
                  <a:pt x="0" y="1885"/>
                </a:cubicBezTo>
                <a:lnTo>
                  <a:pt x="0" y="9429"/>
                </a:lnTo>
                <a:cubicBezTo>
                  <a:pt x="0" y="10372"/>
                  <a:pt x="942" y="11315"/>
                  <a:pt x="1885" y="11315"/>
                </a:cubicBezTo>
                <a:lnTo>
                  <a:pt x="11437" y="11315"/>
                </a:lnTo>
                <a:cubicBezTo>
                  <a:pt x="12380" y="11315"/>
                  <a:pt x="13323" y="10372"/>
                  <a:pt x="13323" y="9429"/>
                </a:cubicBezTo>
                <a:lnTo>
                  <a:pt x="13323" y="1885"/>
                </a:lnTo>
                <a:cubicBezTo>
                  <a:pt x="13323" y="942"/>
                  <a:pt x="12380" y="0"/>
                  <a:pt x="11437" y="0"/>
                </a:cubicBezTo>
                <a:lnTo>
                  <a:pt x="188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2"/>
          <p:cNvSpPr txBox="1"/>
          <p:nvPr/>
        </p:nvSpPr>
        <p:spPr>
          <a:xfrm>
            <a:off x="4044600" y="1284120"/>
            <a:ext cx="3499200" cy="257904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NIRSpec provides near-IR spectroscopy from 0.6–5.3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Multi-object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Micro-Shutter Assembly (MSA)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spectroscopy with the Integral Field Unit (IFU) </a:t>
            </a:r>
            <a:endParaRPr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lang="en">
                <a:solidFill>
                  <a:srgbClr val="0066FF"/>
                </a:solidFill>
              </a:rPr>
              <a:t>High contrast single object spectroscopy </a:t>
            </a:r>
            <a:r>
              <a:rPr lang="en">
                <a:solidFill>
                  <a:schemeClr val="dk1"/>
                </a:solidFill>
              </a:rPr>
              <a:t>with fixed slits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Bright object time-series (BOTS)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NIRSpec wide aperture</a:t>
            </a:r>
            <a:endParaRPr sz="1100"/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180" y="1165860"/>
            <a:ext cx="3737880" cy="24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/>
          <p:nvPr/>
        </p:nvSpPr>
        <p:spPr>
          <a:xfrm>
            <a:off x="245160" y="3279420"/>
            <a:ext cx="3596940" cy="1683180"/>
          </a:xfrm>
          <a:custGeom>
            <a:rect b="b" l="l" r="r" t="t"/>
            <a:pathLst>
              <a:path extrusionOk="0" h="6236" w="13324">
                <a:moveTo>
                  <a:pt x="1039" y="0"/>
                </a:moveTo>
                <a:cubicBezTo>
                  <a:pt x="519" y="0"/>
                  <a:pt x="0" y="519"/>
                  <a:pt x="0" y="1039"/>
                </a:cubicBezTo>
                <a:lnTo>
                  <a:pt x="0" y="5195"/>
                </a:lnTo>
                <a:cubicBezTo>
                  <a:pt x="0" y="5715"/>
                  <a:pt x="519" y="6235"/>
                  <a:pt x="1039" y="6235"/>
                </a:cubicBezTo>
                <a:lnTo>
                  <a:pt x="12283" y="6235"/>
                </a:lnTo>
                <a:cubicBezTo>
                  <a:pt x="12803" y="6235"/>
                  <a:pt x="13323" y="5715"/>
                  <a:pt x="13323" y="5195"/>
                </a:cubicBezTo>
                <a:lnTo>
                  <a:pt x="13323" y="1039"/>
                </a:lnTo>
                <a:cubicBezTo>
                  <a:pt x="13323" y="519"/>
                  <a:pt x="12803" y="0"/>
                  <a:pt x="12283" y="0"/>
                </a:cubicBezTo>
                <a:lnTo>
                  <a:pt x="1039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2"/>
          <p:cNvSpPr txBox="1"/>
          <p:nvPr/>
        </p:nvSpPr>
        <p:spPr>
          <a:xfrm>
            <a:off x="436320" y="3402000"/>
            <a:ext cx="3291840" cy="142209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587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MSA contains 250,000 shutters.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of the shutters are defective and either permanently "failed open" or "failed closed."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NIRSpec observation planning software will search for optimal MSA shutter science configurations and automatically plan around all failed shutters.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3"/>
          <p:cNvSpPr txBox="1"/>
          <p:nvPr/>
        </p:nvSpPr>
        <p:spPr>
          <a:xfrm>
            <a:off x="864000" y="412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Imager and Slitless Spectrograph (NIRISS)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3"/>
          <p:cNvSpPr/>
          <p:nvPr/>
        </p:nvSpPr>
        <p:spPr>
          <a:xfrm>
            <a:off x="1783080" y="1608660"/>
            <a:ext cx="4183380" cy="3054780"/>
          </a:xfrm>
          <a:custGeom>
            <a:rect b="b" l="l" r="r" t="t"/>
            <a:pathLst>
              <a:path extrusionOk="0" h="11316" w="15495">
                <a:moveTo>
                  <a:pt x="1885" y="0"/>
                </a:moveTo>
                <a:cubicBezTo>
                  <a:pt x="942" y="0"/>
                  <a:pt x="0" y="942"/>
                  <a:pt x="0" y="1885"/>
                </a:cubicBezTo>
                <a:lnTo>
                  <a:pt x="0" y="9429"/>
                </a:lnTo>
                <a:cubicBezTo>
                  <a:pt x="0" y="10372"/>
                  <a:pt x="942" y="11315"/>
                  <a:pt x="1885" y="11315"/>
                </a:cubicBezTo>
                <a:lnTo>
                  <a:pt x="13609" y="11315"/>
                </a:lnTo>
                <a:cubicBezTo>
                  <a:pt x="14551" y="11315"/>
                  <a:pt x="15494" y="10372"/>
                  <a:pt x="15494" y="9429"/>
                </a:cubicBezTo>
                <a:lnTo>
                  <a:pt x="15494" y="1885"/>
                </a:lnTo>
                <a:cubicBezTo>
                  <a:pt x="15494" y="942"/>
                  <a:pt x="14551" y="0"/>
                  <a:pt x="13609" y="0"/>
                </a:cubicBezTo>
                <a:lnTo>
                  <a:pt x="188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3"/>
          <p:cNvSpPr txBox="1"/>
          <p:nvPr/>
        </p:nvSpPr>
        <p:spPr>
          <a:xfrm>
            <a:off x="1823040" y="1799820"/>
            <a:ext cx="4047840" cy="285795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(NIRISS) provides slitless spectroscopy, high-contrast interferometric imaging, and imaging, between 0.6 and 5.0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Wide field slitless spectroscopy (WFSS)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low-resolution (R ≈ 150) spectroscopy between 0.8–2.2 μm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Single object slitless spectroscopy (SOSS)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medium-resolution (R ≈ 700) spectroscopy at 0.6–2.8 μm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Aperture masking interferometry (AMI)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filters covering the wavelength range 0.8–5.0 μm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4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Fine Guidance Sensor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1393740" y="1165860"/>
            <a:ext cx="6583680" cy="1028700"/>
          </a:xfrm>
          <a:custGeom>
            <a:rect b="b" l="l" r="r" t="t"/>
            <a:pathLst>
              <a:path extrusionOk="0" h="3812" w="24386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3175"/>
                </a:lnTo>
                <a:cubicBezTo>
                  <a:pt x="0" y="3493"/>
                  <a:pt x="317" y="3811"/>
                  <a:pt x="635" y="3811"/>
                </a:cubicBezTo>
                <a:lnTo>
                  <a:pt x="23749" y="3811"/>
                </a:lnTo>
                <a:cubicBezTo>
                  <a:pt x="24067" y="3811"/>
                  <a:pt x="24385" y="3493"/>
                  <a:pt x="24385" y="3175"/>
                </a:cubicBezTo>
                <a:lnTo>
                  <a:pt x="24385" y="635"/>
                </a:lnTo>
                <a:cubicBezTo>
                  <a:pt x="24385" y="317"/>
                  <a:pt x="24067" y="0"/>
                  <a:pt x="23749" y="0"/>
                </a:cubicBezTo>
                <a:lnTo>
                  <a:pt x="63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4"/>
          <p:cNvSpPr txBox="1"/>
          <p:nvPr/>
        </p:nvSpPr>
        <p:spPr>
          <a:xfrm>
            <a:off x="1383480" y="1303020"/>
            <a:ext cx="649836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JWST's Fine Guidance Sensor (FGS) provides data for science attitude determination, fine pointing, and attitude stabilization using guide stars in the JWST focal plane.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651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>
            <p:ph type="title"/>
          </p:nvPr>
        </p:nvSpPr>
        <p:spPr>
          <a:xfrm>
            <a:off x="856700" y="2493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Guiding and Visit Splitting Distance (VSD)</a:t>
            </a:r>
            <a:endParaRPr/>
          </a:p>
        </p:txBody>
      </p:sp>
      <p:sp>
        <p:nvSpPr>
          <p:cNvPr id="229" name="Google Shape;229;p35"/>
          <p:cNvSpPr txBox="1"/>
          <p:nvPr>
            <p:ph idx="1" type="subTitle"/>
          </p:nvPr>
        </p:nvSpPr>
        <p:spPr>
          <a:xfrm>
            <a:off x="754375" y="1053550"/>
            <a:ext cx="53937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800"/>
              <a:t>A </a:t>
            </a:r>
            <a:r>
              <a:rPr b="1" lang="en" sz="1800"/>
              <a:t>visit</a:t>
            </a:r>
            <a:r>
              <a:rPr lang="en" sz="1800"/>
              <a:t> is a set of exposures &amp; associated overheads that can be executed, without interruption, </a:t>
            </a:r>
            <a:r>
              <a:rPr lang="en" sz="1800" u="sng"/>
              <a:t>using a single </a:t>
            </a:r>
            <a:r>
              <a:rPr lang="en" sz="1800" u="sng"/>
              <a:t>guidestar</a:t>
            </a:r>
            <a:r>
              <a:rPr lang="en" sz="1800"/>
              <a:t>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 sz="1800"/>
              <a:t>A typical visit includes: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Slew to guide star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Instrument overheads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Guide start acquisition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Target acquisition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Small Angle Maneuvers (</a:t>
            </a:r>
            <a:r>
              <a:rPr b="1" lang="en" sz="1800"/>
              <a:t>SAMs</a:t>
            </a:r>
            <a:r>
              <a:rPr lang="en" sz="1800"/>
              <a:t>, aka dithers)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Science exposures</a:t>
            </a:r>
            <a:endParaRPr sz="1800"/>
          </a:p>
        </p:txBody>
      </p:sp>
      <p:sp>
        <p:nvSpPr>
          <p:cNvPr id="230" name="Google Shape;230;p35"/>
          <p:cNvSpPr/>
          <p:nvPr/>
        </p:nvSpPr>
        <p:spPr>
          <a:xfrm>
            <a:off x="5716275" y="2036950"/>
            <a:ext cx="2743200" cy="274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5"/>
          <p:cNvSpPr txBox="1"/>
          <p:nvPr/>
        </p:nvSpPr>
        <p:spPr>
          <a:xfrm>
            <a:off x="6344925" y="1490950"/>
            <a:ext cx="1485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FGS</a:t>
            </a:r>
            <a:endParaRPr sz="3000"/>
          </a:p>
        </p:txBody>
      </p:sp>
      <p:sp>
        <p:nvSpPr>
          <p:cNvPr id="232" name="Google Shape;232;p35"/>
          <p:cNvSpPr/>
          <p:nvPr/>
        </p:nvSpPr>
        <p:spPr>
          <a:xfrm>
            <a:off x="5728975" y="2036950"/>
            <a:ext cx="2194500" cy="2194500"/>
          </a:xfrm>
          <a:prstGeom prst="ellipse">
            <a:avLst/>
          </a:prstGeom>
          <a:noFill/>
          <a:ln cap="flat" cmpd="sng" w="28575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5"/>
          <p:cNvSpPr/>
          <p:nvPr/>
        </p:nvSpPr>
        <p:spPr>
          <a:xfrm>
            <a:off x="6642025" y="2923450"/>
            <a:ext cx="368400" cy="3684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4" name="Google Shape;234;p35"/>
          <p:cNvCxnSpPr/>
          <p:nvPr/>
        </p:nvCxnSpPr>
        <p:spPr>
          <a:xfrm flipH="1" rot="5400000">
            <a:off x="6260464" y="2585505"/>
            <a:ext cx="9000" cy="1097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35"/>
          <p:cNvCxnSpPr/>
          <p:nvPr/>
        </p:nvCxnSpPr>
        <p:spPr>
          <a:xfrm flipH="1" rot="5400000">
            <a:off x="7083364" y="3413055"/>
            <a:ext cx="9000" cy="27432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36" name="Google Shape;236;p35"/>
          <p:cNvSpPr txBox="1"/>
          <p:nvPr/>
        </p:nvSpPr>
        <p:spPr>
          <a:xfrm>
            <a:off x="6344925" y="4665950"/>
            <a:ext cx="1485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130 arcsec</a:t>
            </a:r>
            <a:endParaRPr sz="1800"/>
          </a:p>
        </p:txBody>
      </p:sp>
      <p:sp>
        <p:nvSpPr>
          <p:cNvPr id="237" name="Google Shape;237;p35"/>
          <p:cNvSpPr txBox="1"/>
          <p:nvPr/>
        </p:nvSpPr>
        <p:spPr>
          <a:xfrm>
            <a:off x="5598225" y="2669638"/>
            <a:ext cx="1485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V. S. D.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864475" y="2420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Acquisition</a:t>
            </a:r>
            <a:endParaRPr/>
          </a:p>
        </p:txBody>
      </p:sp>
      <p:sp>
        <p:nvSpPr>
          <p:cNvPr id="243" name="Google Shape;243;p36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Observatory slews are precise to ~ 10 arcsec.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 positioning on slits or on sweet spots, target acquisition is necessary.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NIRISS AMI and SOSS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NIRSpec MOS, long-slit, TSO, IFU. Can opt out from TA.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NIRCam coronagraphy, TSO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MIRI LRS, MRS, coronagraphy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TA for NIRCam/MIRI Imaging, NIRISS/NIRCam WFSS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Overheads</a:t>
            </a:r>
            <a:endParaRPr sz="3600"/>
          </a:p>
        </p:txBody>
      </p:sp>
      <p:sp>
        <p:nvSpPr>
          <p:cNvPr id="249" name="Google Shape;249;p37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Overheads come from instruments (filter wheel movements, dithers, target acquisition), slews to the targets, guiding.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An additional "tax" or indirect statistical overhead of 16% is added on top to account for calibrations, ground communication (data downloads), mirror phasing, etc: distributed over all observing programs.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" sz="1800"/>
              <a:t>Req. time = (slew time + instr. overhead + science integ.) x 1.16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0"/>
          <p:cNvSpPr txBox="1"/>
          <p:nvPr/>
        </p:nvSpPr>
        <p:spPr>
          <a:xfrm>
            <a:off x="864000" y="392850"/>
            <a:ext cx="7836210" cy="777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Courier New"/>
                <a:ea typeface="Courier New"/>
                <a:cs typeface="Courier New"/>
                <a:sym typeface="Courier New"/>
              </a:rPr>
              <a:t>Université de Montréal</a:t>
            </a:r>
            <a:endParaRPr b="1" sz="27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Courier New"/>
                <a:ea typeface="Courier New"/>
                <a:cs typeface="Courier New"/>
                <a:sym typeface="Courier New"/>
              </a:rPr>
              <a:t>JWST Proposal Training Workshop</a:t>
            </a:r>
            <a:endParaRPr b="1" sz="27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0" name="Google Shape;90;p20"/>
          <p:cNvSpPr txBox="1"/>
          <p:nvPr/>
        </p:nvSpPr>
        <p:spPr>
          <a:xfrm>
            <a:off x="754380" y="1053540"/>
            <a:ext cx="7946370" cy="3726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Local organizers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latin typeface="Courier New"/>
                <a:ea typeface="Courier New"/>
                <a:cs typeface="Courier New"/>
                <a:sym typeface="Courier New"/>
              </a:rPr>
              <a:t>Geert Jan Talens, Neil Cook</a:t>
            </a:r>
            <a:r>
              <a:rPr lang="en" sz="1500">
                <a:latin typeface="Courier New"/>
                <a:ea typeface="Courier New"/>
                <a:cs typeface="Courier New"/>
                <a:sym typeface="Courier New"/>
              </a:rPr>
              <a:t>, Loïc Albert, Nathalie Ouellette,</a:t>
            </a:r>
            <a:r>
              <a:rPr lang="en" sz="15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René Doyon, David Lafrenière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Co-organizer from </a:t>
            </a:r>
            <a:r>
              <a:rPr b="1" lang="en" sz="1500">
                <a:latin typeface="Courier New"/>
                <a:ea typeface="Courier New"/>
                <a:cs typeface="Courier New"/>
                <a:sym typeface="Courier New"/>
              </a:rPr>
              <a:t>University of Western Ontario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latin typeface="Courier New"/>
                <a:ea typeface="Courier New"/>
                <a:cs typeface="Courier New"/>
                <a:sym typeface="Courier New"/>
              </a:rPr>
              <a:t>Alexandros Maragkoudakis</a:t>
            </a:r>
            <a:endParaRPr b="0" i="0" sz="21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0"/>
          <p:cNvPicPr preferRelativeResize="0"/>
          <p:nvPr/>
        </p:nvPicPr>
        <p:blipFill rotWithShape="1">
          <a:blip r:embed="rId3">
            <a:alphaModFix/>
          </a:blip>
          <a:srcRect b="0" l="0" r="0" t="2959"/>
          <a:stretch/>
        </p:blipFill>
        <p:spPr>
          <a:xfrm>
            <a:off x="2943275" y="1170175"/>
            <a:ext cx="3763800" cy="24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8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</a:t>
            </a: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Parallel Observations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8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38"/>
          <p:cNvPicPr preferRelativeResize="0"/>
          <p:nvPr/>
        </p:nvPicPr>
        <p:blipFill rotWithShape="1">
          <a:blip r:embed="rId3">
            <a:alphaModFix/>
          </a:blip>
          <a:srcRect b="39146" l="0" r="62681" t="0"/>
          <a:stretch/>
        </p:blipFill>
        <p:spPr>
          <a:xfrm>
            <a:off x="1162890" y="2606040"/>
            <a:ext cx="3220020" cy="226314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 txBox="1"/>
          <p:nvPr/>
        </p:nvSpPr>
        <p:spPr>
          <a:xfrm>
            <a:off x="868860" y="947700"/>
            <a:ext cx="7612380" cy="1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JWST allows simultaneously operating more than a single science instrument, each viewing a different area of the JWST focal plane.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</a:t>
            </a: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 modes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parallel operations: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coordinated parallels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are part of a primary program intended to support the science goals.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pure parallels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make use of parallel observing slots derived from other accepted proposals.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38"/>
          <p:cNvPicPr preferRelativeResize="0"/>
          <p:nvPr/>
        </p:nvPicPr>
        <p:blipFill rotWithShape="1">
          <a:blip r:embed="rId3">
            <a:alphaModFix/>
          </a:blip>
          <a:srcRect b="0" l="0" r="62681" t="60830"/>
          <a:stretch/>
        </p:blipFill>
        <p:spPr>
          <a:xfrm>
            <a:off x="4748220" y="2899800"/>
            <a:ext cx="3439800" cy="155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48" y="1260225"/>
            <a:ext cx="3703320" cy="30121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9"/>
          <p:cNvSpPr txBox="1"/>
          <p:nvPr/>
        </p:nvSpPr>
        <p:spPr>
          <a:xfrm>
            <a:off x="864000" y="304020"/>
            <a:ext cx="805140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</a:t>
            </a:r>
            <a:r>
              <a:rPr b="0" i="0" lang="en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Tilt/Roll Capabilities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9"/>
          <p:cNvSpPr txBox="1"/>
          <p:nvPr/>
        </p:nvSpPr>
        <p:spPr>
          <a:xfrm>
            <a:off x="996748" y="4342410"/>
            <a:ext cx="7150504" cy="643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V3</a:t>
            </a: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axis is the relevant vector for science planning.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9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table, light, dark, lit&#10;&#10;Description automatically generated" id="269" name="Google Shape;26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1064" y="1248228"/>
            <a:ext cx="4819392" cy="301212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 txBox="1"/>
          <p:nvPr/>
        </p:nvSpPr>
        <p:spPr>
          <a:xfrm>
            <a:off x="629808" y="948194"/>
            <a:ext cx="2466060" cy="276999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degrees of solar elongation</a:t>
            </a:r>
            <a:endParaRPr sz="1100"/>
          </a:p>
        </p:txBody>
      </p:sp>
      <p:sp>
        <p:nvSpPr>
          <p:cNvPr id="271" name="Google Shape;271;p39"/>
          <p:cNvSpPr txBox="1"/>
          <p:nvPr/>
        </p:nvSpPr>
        <p:spPr>
          <a:xfrm>
            <a:off x="5439934" y="945676"/>
            <a:ext cx="2187137" cy="276999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degrees of field rotation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0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</a:t>
            </a:r>
            <a:r>
              <a:rPr b="1" lang="en" sz="24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Field of Regard (FOR)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0"/>
          <p:cNvSpPr txBox="1"/>
          <p:nvPr/>
        </p:nvSpPr>
        <p:spPr>
          <a:xfrm>
            <a:off x="754380" y="1399680"/>
            <a:ext cx="3877740" cy="3033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is the region of the sky where scientific observations can be conducted safely at a given time.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is a large torus on the sky that moves roughly 1° per day in ecliptic longitude.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time, this annulus sweeps over the entire celestial sphere.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 about 39% of the full sky on any given day and can access 100% of the sky over 6 months.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250" y="1399680"/>
            <a:ext cx="3877740" cy="303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1"/>
          <p:cNvSpPr txBox="1"/>
          <p:nvPr/>
        </p:nvSpPr>
        <p:spPr>
          <a:xfrm>
            <a:off x="864000" y="304020"/>
            <a:ext cx="805140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Coordinates and Position Angles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1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050" y="1067850"/>
            <a:ext cx="5654682" cy="3717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41"/>
          <p:cNvCxnSpPr/>
          <p:nvPr/>
        </p:nvCxnSpPr>
        <p:spPr>
          <a:xfrm>
            <a:off x="1165050" y="4785210"/>
            <a:ext cx="6240037" cy="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0" name="Google Shape;290;p41"/>
          <p:cNvCxnSpPr/>
          <p:nvPr/>
        </p:nvCxnSpPr>
        <p:spPr>
          <a:xfrm rot="10800000">
            <a:off x="1165050" y="538380"/>
            <a:ext cx="0" cy="4246831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1" name="Google Shape;291;p41"/>
          <p:cNvSpPr txBox="1"/>
          <p:nvPr/>
        </p:nvSpPr>
        <p:spPr>
          <a:xfrm>
            <a:off x="2243259" y="4766799"/>
            <a:ext cx="3608056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Right Ascension</a:t>
            </a:r>
            <a:endParaRPr sz="1100"/>
          </a:p>
        </p:txBody>
      </p:sp>
      <p:sp>
        <p:nvSpPr>
          <p:cNvPr id="292" name="Google Shape;292;p41"/>
          <p:cNvSpPr txBox="1"/>
          <p:nvPr/>
        </p:nvSpPr>
        <p:spPr>
          <a:xfrm rot="-5400000">
            <a:off x="-598059" y="2546995"/>
            <a:ext cx="292411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Declination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/>
          <p:nvPr/>
        </p:nvSpPr>
        <p:spPr>
          <a:xfrm>
            <a:off x="8230680" y="4883220"/>
            <a:ext cx="822900" cy="20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2"/>
          <p:cNvSpPr txBox="1"/>
          <p:nvPr/>
        </p:nvSpPr>
        <p:spPr>
          <a:xfrm>
            <a:off x="864000" y="304020"/>
            <a:ext cx="80514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Coordinates and Position Angles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42"/>
          <p:cNvSpPr txBox="1"/>
          <p:nvPr/>
        </p:nvSpPr>
        <p:spPr>
          <a:xfrm>
            <a:off x="1097280" y="2606040"/>
            <a:ext cx="13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00001">
            <a:off x="1165051" y="1067849"/>
            <a:ext cx="5654683" cy="3717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42"/>
          <p:cNvCxnSpPr/>
          <p:nvPr/>
        </p:nvCxnSpPr>
        <p:spPr>
          <a:xfrm>
            <a:off x="1165050" y="4785210"/>
            <a:ext cx="6240000" cy="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2" name="Google Shape;302;p42"/>
          <p:cNvCxnSpPr/>
          <p:nvPr/>
        </p:nvCxnSpPr>
        <p:spPr>
          <a:xfrm rot="10800000">
            <a:off x="1165050" y="538412"/>
            <a:ext cx="0" cy="424680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3" name="Google Shape;303;p42"/>
          <p:cNvSpPr txBox="1"/>
          <p:nvPr/>
        </p:nvSpPr>
        <p:spPr>
          <a:xfrm>
            <a:off x="2243259" y="4766799"/>
            <a:ext cx="360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Right Ascension</a:t>
            </a:r>
            <a:endParaRPr sz="1100"/>
          </a:p>
        </p:txBody>
      </p:sp>
      <p:sp>
        <p:nvSpPr>
          <p:cNvPr id="304" name="Google Shape;304;p42"/>
          <p:cNvSpPr txBox="1"/>
          <p:nvPr/>
        </p:nvSpPr>
        <p:spPr>
          <a:xfrm rot="-5400000">
            <a:off x="-598041" y="2546994"/>
            <a:ext cx="2924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Declination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/>
          <p:nvPr/>
        </p:nvSpPr>
        <p:spPr>
          <a:xfrm>
            <a:off x="8230680" y="4883220"/>
            <a:ext cx="822900" cy="20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3"/>
          <p:cNvSpPr txBox="1"/>
          <p:nvPr/>
        </p:nvSpPr>
        <p:spPr>
          <a:xfrm>
            <a:off x="864000" y="304020"/>
            <a:ext cx="80514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Coordinates and Position Angles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3"/>
          <p:cNvSpPr txBox="1"/>
          <p:nvPr/>
        </p:nvSpPr>
        <p:spPr>
          <a:xfrm>
            <a:off x="1097280" y="2606040"/>
            <a:ext cx="13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050" y="1067850"/>
            <a:ext cx="5654682" cy="371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7502" y="1176044"/>
            <a:ext cx="2148255" cy="1651936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14" name="Google Shape;314;p43"/>
          <p:cNvCxnSpPr/>
          <p:nvPr/>
        </p:nvCxnSpPr>
        <p:spPr>
          <a:xfrm>
            <a:off x="1165050" y="4785210"/>
            <a:ext cx="6240000" cy="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15" name="Google Shape;315;p43"/>
          <p:cNvCxnSpPr/>
          <p:nvPr/>
        </p:nvCxnSpPr>
        <p:spPr>
          <a:xfrm rot="10800000">
            <a:off x="1165050" y="538412"/>
            <a:ext cx="0" cy="424680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6" name="Google Shape;316;p43"/>
          <p:cNvSpPr txBox="1"/>
          <p:nvPr/>
        </p:nvSpPr>
        <p:spPr>
          <a:xfrm>
            <a:off x="2243259" y="4766799"/>
            <a:ext cx="360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Right Ascension</a:t>
            </a:r>
            <a:endParaRPr sz="1100"/>
          </a:p>
        </p:txBody>
      </p:sp>
      <p:sp>
        <p:nvSpPr>
          <p:cNvPr id="317" name="Google Shape;317;p43"/>
          <p:cNvSpPr txBox="1"/>
          <p:nvPr/>
        </p:nvSpPr>
        <p:spPr>
          <a:xfrm rot="-5400000">
            <a:off x="-598041" y="2546994"/>
            <a:ext cx="2924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Declination</a:t>
            </a:r>
            <a:endParaRPr sz="1100"/>
          </a:p>
        </p:txBody>
      </p:sp>
      <p:sp>
        <p:nvSpPr>
          <p:cNvPr id="318" name="Google Shape;318;p43"/>
          <p:cNvSpPr txBox="1"/>
          <p:nvPr/>
        </p:nvSpPr>
        <p:spPr>
          <a:xfrm>
            <a:off x="6887502" y="3020622"/>
            <a:ext cx="2148300" cy="1685100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Aperture PA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(APA)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Each instrument PA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V3 PA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Observatory PA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do you need to constrain the V3 Position Angle?</a:t>
            </a:r>
            <a:endParaRPr/>
          </a:p>
        </p:txBody>
      </p:sp>
      <p:sp>
        <p:nvSpPr>
          <p:cNvPr id="324" name="Google Shape;324;p44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Imposing a </a:t>
            </a:r>
            <a:r>
              <a:rPr b="1" lang="en"/>
              <a:t>PA constraint narrows your scheduling window.</a:t>
            </a:r>
            <a:r>
              <a:rPr lang="en"/>
              <a:t> Here are a few cases where you need to constraint PA anyway: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NIRISS TSO</a:t>
            </a:r>
            <a:r>
              <a:rPr lang="en"/>
              <a:t> - some PA cause too much field contamination (verify with the contamination tools in Pandexo or on the UdeM page under SOSS contamination)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NIRSpec MOS</a:t>
            </a:r>
            <a:r>
              <a:rPr lang="en"/>
              <a:t> - optimizing slitlets selection requires to fix PA.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Mosaicking in imaging modes</a:t>
            </a:r>
            <a:r>
              <a:rPr lang="en"/>
              <a:t> - constraining the PA enables to fix the orientation of each mosaic tile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Coronagraphy</a:t>
            </a:r>
            <a:r>
              <a:rPr lang="en"/>
              <a:t> - giving PA ranges is important to prevent target companions from being occulted by masks or quarter phase edges.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Background</a:t>
            </a:r>
            <a:endParaRPr/>
          </a:p>
        </p:txBody>
      </p:sp>
      <p:pic>
        <p:nvPicPr>
          <p:cNvPr id="330" name="Google Shape;33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907625"/>
            <a:ext cx="4981433" cy="407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075" y="1692900"/>
            <a:ext cx="4461175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5"/>
          <p:cNvSpPr txBox="1"/>
          <p:nvPr>
            <p:ph idx="1" type="subTitle"/>
          </p:nvPr>
        </p:nvSpPr>
        <p:spPr>
          <a:xfrm>
            <a:off x="635400" y="2266100"/>
            <a:ext cx="2933700" cy="8772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Red</a:t>
            </a:r>
            <a:r>
              <a:rPr lang="en"/>
              <a:t> = thermal light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Blue</a:t>
            </a:r>
            <a:r>
              <a:rPr lang="en"/>
              <a:t> = zodiacal light</a:t>
            </a:r>
            <a:endParaRPr/>
          </a:p>
        </p:txBody>
      </p:sp>
      <p:sp>
        <p:nvSpPr>
          <p:cNvPr id="333" name="Google Shape;333;p45"/>
          <p:cNvSpPr txBox="1"/>
          <p:nvPr>
            <p:ph idx="1" type="subTitle"/>
          </p:nvPr>
        </p:nvSpPr>
        <p:spPr>
          <a:xfrm>
            <a:off x="5387813" y="668501"/>
            <a:ext cx="2933700" cy="10371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Zodiacal light is both dependent on date and ecliptic latitude.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Detector Readout Schemes and Exposure Time</a:t>
            </a:r>
            <a:endParaRPr sz="3000"/>
          </a:p>
        </p:txBody>
      </p:sp>
      <p:sp>
        <p:nvSpPr>
          <p:cNvPr id="339" name="Google Shape;339;p46"/>
          <p:cNvSpPr txBox="1"/>
          <p:nvPr>
            <p:ph idx="1" type="body"/>
          </p:nvPr>
        </p:nvSpPr>
        <p:spPr>
          <a:xfrm>
            <a:off x="311700" y="1093925"/>
            <a:ext cx="8520600" cy="13062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None of the instrument has a shutter - </a:t>
            </a:r>
            <a:r>
              <a:rPr b="1" lang="en"/>
              <a:t>integration time is set by how fast an image (a frame) is read out.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IR detector pixels are read non-destructively (charges accumulate)</a:t>
            </a:r>
            <a:endParaRPr/>
          </a:p>
        </p:txBody>
      </p:sp>
      <p:sp>
        <p:nvSpPr>
          <p:cNvPr id="340" name="Google Shape;340;p46"/>
          <p:cNvSpPr txBox="1"/>
          <p:nvPr/>
        </p:nvSpPr>
        <p:spPr>
          <a:xfrm>
            <a:off x="217175" y="2453725"/>
            <a:ext cx="3911700" cy="2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Up-the-Ramp Readout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one complete read of the detector or subarray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Group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a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s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et of consecutive frames that are averaged (some may be skipped)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one non-destructive ramp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Exposure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a set of consecutive integrations at the same pointing</a:t>
            </a:r>
            <a:endParaRPr b="0" sz="1400" strike="noStrike">
              <a:solidFill>
                <a:srgbClr val="002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r>
              <a:rPr b="1" lang="en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What is saved in a single FITS file is an </a:t>
            </a:r>
            <a:r>
              <a:rPr b="1" lang="en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Exposure</a:t>
            </a:r>
            <a:endParaRPr b="1">
              <a:solidFill>
                <a:srgbClr val="002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0360" y="2396763"/>
            <a:ext cx="4892126" cy="258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Detector Readout Schemes and Exposure Time</a:t>
            </a:r>
            <a:endParaRPr sz="3000"/>
          </a:p>
        </p:txBody>
      </p:sp>
      <p:sp>
        <p:nvSpPr>
          <p:cNvPr id="347" name="Google Shape;347;p47"/>
          <p:cNvSpPr txBox="1"/>
          <p:nvPr>
            <p:ph idx="1" type="body"/>
          </p:nvPr>
        </p:nvSpPr>
        <p:spPr>
          <a:xfrm>
            <a:off x="311700" y="1152475"/>
            <a:ext cx="8520600" cy="38775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The flux in processed data is a linear fit to the flux vs. time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SNR improves with the number of frames read out and fitted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Strategy to set Ngroups:</a:t>
            </a:r>
            <a:endParaRPr b="1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b="1" lang="en"/>
              <a:t>Bright targets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Photon-noise limited. Watch for saturation (they will limit Ngroups).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/>
              <a:t>Faint targets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Readout-noise limited.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Try maximizing Ngroups per integration.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With a limit of ~1500 sec (NIRSpec), ~1000 sec (MIRI) and ~900-1800 sec for NIRCam and NIRISS.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Cosmic ray hits will compromise longer integrations.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1"/>
          <p:cNvSpPr txBox="1"/>
          <p:nvPr/>
        </p:nvSpPr>
        <p:spPr>
          <a:xfrm>
            <a:off x="864000" y="358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OVERVIEW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1"/>
          <p:cNvSpPr txBox="1"/>
          <p:nvPr/>
        </p:nvSpPr>
        <p:spPr>
          <a:xfrm>
            <a:off x="754380" y="907740"/>
            <a:ext cx="3877740" cy="41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Morning sessions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JWST observing modes and details of Call for Proposals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Telescope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Instruments / Observing modes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Call for Proposals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Policies</a:t>
            </a:r>
            <a:endParaRPr sz="1100"/>
          </a:p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Resources and proposing tools</a:t>
            </a:r>
            <a:endParaRPr sz="11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JWST User Documentation (JDOX)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Exposure Time Calculator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Astronomer's Proposal Tool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1"/>
          <p:cNvSpPr txBox="1"/>
          <p:nvPr/>
        </p:nvSpPr>
        <p:spPr>
          <a:xfrm>
            <a:off x="4826250" y="945540"/>
            <a:ext cx="3877740" cy="3726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Afternoon sessions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Mode Presentations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Time Series Observations (TSO)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Long-Slit Spectroscopy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Integral Field Spectroscopy (IFU)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Hands-on Exercises and Live Q and A.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8"/>
          <p:cNvSpPr txBox="1"/>
          <p:nvPr/>
        </p:nvSpPr>
        <p:spPr>
          <a:xfrm>
            <a:off x="617220" y="284310"/>
            <a:ext cx="8572230" cy="33291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strike="noStrike">
                <a:solidFill>
                  <a:srgbClr val="006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Interactive Sensitivity Tool (JIST)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8"/>
          <p:cNvSpPr txBox="1"/>
          <p:nvPr/>
        </p:nvSpPr>
        <p:spPr>
          <a:xfrm>
            <a:off x="754650" y="1350540"/>
            <a:ext cx="7946370" cy="27183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7800" lvl="0" marL="520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1"/>
              </a:buClr>
              <a:buSzPts val="2000"/>
              <a:buFont typeface="Arial"/>
              <a:buChar char="•"/>
            </a:pPr>
            <a:r>
              <a:rPr b="1" lang="en" sz="200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https://jist.stsci.edu/jist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1"/>
              </a:buClr>
              <a:buSzPts val="2000"/>
              <a:buFont typeface="Arial"/>
              <a:buChar char="•"/>
            </a:pPr>
            <a:r>
              <a:rPr b="0" lang="en" sz="20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JIST allows you to explore signal-to-noise values in real time by adjusting source flux density or telescope exposure time.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1"/>
              </a:buClr>
              <a:buSzPts val="2000"/>
              <a:buFont typeface="Arial"/>
              <a:buChar char="•"/>
            </a:pPr>
            <a:r>
              <a:rPr b="0" lang="en" sz="20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JIST uses a pre-computed grid of simple </a:t>
            </a:r>
            <a:r>
              <a:rPr b="1" lang="en" sz="2000" u="sng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point-source</a:t>
            </a:r>
            <a:r>
              <a:rPr b="0" lang="en" sz="20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calculations made with the ETC engine.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"/>
          <p:cNvSpPr txBox="1"/>
          <p:nvPr>
            <p:ph type="ctrTitle"/>
          </p:nvPr>
        </p:nvSpPr>
        <p:spPr>
          <a:xfrm>
            <a:off x="233775" y="558404"/>
            <a:ext cx="8606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800"/>
              <a:t>Call for Proposals and Policies</a:t>
            </a:r>
            <a:endParaRPr sz="4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364" name="Google Shape;36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165"/>
            <a:ext cx="9144000" cy="512633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/>
          <p:cNvSpPr txBox="1"/>
          <p:nvPr/>
        </p:nvSpPr>
        <p:spPr>
          <a:xfrm>
            <a:off x="0" y="17175"/>
            <a:ext cx="6565800" cy="7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Timeline</a:t>
            </a:r>
            <a:endParaRPr sz="3600"/>
          </a:p>
        </p:txBody>
      </p:sp>
      <p:sp>
        <p:nvSpPr>
          <p:cNvPr id="366" name="Google Shape;366;p50"/>
          <p:cNvSpPr/>
          <p:nvPr/>
        </p:nvSpPr>
        <p:spPr>
          <a:xfrm>
            <a:off x="94850" y="1101650"/>
            <a:ext cx="1473600" cy="291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0"/>
          <p:cNvSpPr/>
          <p:nvPr/>
        </p:nvSpPr>
        <p:spPr>
          <a:xfrm>
            <a:off x="94850" y="4020050"/>
            <a:ext cx="1758300" cy="91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8" name="Google Shape;368;p50"/>
          <p:cNvCxnSpPr/>
          <p:nvPr/>
        </p:nvCxnSpPr>
        <p:spPr>
          <a:xfrm>
            <a:off x="3341275" y="808725"/>
            <a:ext cx="300" cy="51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9" name="Google Shape;369;p50"/>
          <p:cNvSpPr txBox="1"/>
          <p:nvPr/>
        </p:nvSpPr>
        <p:spPr>
          <a:xfrm>
            <a:off x="3018325" y="466925"/>
            <a:ext cx="6459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NOW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en" sz="5000"/>
              <a:t>Cycle 1 Call for Proposals</a:t>
            </a:r>
            <a:endParaRPr sz="1100"/>
          </a:p>
        </p:txBody>
      </p:sp>
      <p:sp>
        <p:nvSpPr>
          <p:cNvPr id="375" name="Google Shape;375;p51"/>
          <p:cNvSpPr txBox="1"/>
          <p:nvPr>
            <p:ph idx="1" type="body"/>
          </p:nvPr>
        </p:nvSpPr>
        <p:spPr>
          <a:xfrm>
            <a:off x="628650" y="1606150"/>
            <a:ext cx="7886700" cy="29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</a:t>
            </a:r>
            <a:r>
              <a:rPr lang="en" sz="2400"/>
              <a:t>Anticipate receiving ~1000 – 1600 proposals.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Awarding ~300 proposals after TAC and Panel review.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~6000 hours of observing time.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Includes ~2000 hours of oversubscription to maximize observing efficiency.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 Overflow will be observed in Cycle 2.</a:t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 screen with text&#10;&#10;Description automatically generated" id="380" name="Google Shape;38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825" y="604838"/>
            <a:ext cx="8896350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2"/>
          <p:cNvSpPr txBox="1"/>
          <p:nvPr>
            <p:ph type="title"/>
          </p:nvPr>
        </p:nvSpPr>
        <p:spPr>
          <a:xfrm>
            <a:off x="628650" y="0"/>
            <a:ext cx="7886700" cy="764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GO Proposal Categories</a:t>
            </a:r>
            <a:endParaRPr sz="3600"/>
          </a:p>
        </p:txBody>
      </p:sp>
      <p:sp>
        <p:nvSpPr>
          <p:cNvPr id="382" name="Google Shape;382;p52"/>
          <p:cNvSpPr txBox="1"/>
          <p:nvPr/>
        </p:nvSpPr>
        <p:spPr>
          <a:xfrm>
            <a:off x="123825" y="4538663"/>
            <a:ext cx="8896350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Also, there is an "Archival Proposal" category (to obtain funding to analyze existing data).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Canadian Space Agency should announce financial support for accepted proposals.</a:t>
            </a:r>
            <a:endParaRPr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3"/>
          <p:cNvSpPr txBox="1"/>
          <p:nvPr>
            <p:ph type="title"/>
          </p:nvPr>
        </p:nvSpPr>
        <p:spPr>
          <a:xfrm>
            <a:off x="233775" y="333769"/>
            <a:ext cx="6390450" cy="429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Proposal Size</a:t>
            </a:r>
            <a:endParaRPr sz="3600"/>
          </a:p>
        </p:txBody>
      </p:sp>
      <p:pic>
        <p:nvPicPr>
          <p:cNvPr descr="A screenshot of a cell phone&#10;&#10;Description automatically generated" id="388" name="Google Shape;38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0943" y="981649"/>
            <a:ext cx="5966459" cy="318020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3"/>
          <p:cNvSpPr txBox="1"/>
          <p:nvPr/>
        </p:nvSpPr>
        <p:spPr>
          <a:xfrm>
            <a:off x="1777841" y="4170435"/>
            <a:ext cx="257633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Reviewed by topical panel</a:t>
            </a:r>
            <a:endParaRPr sz="1100"/>
          </a:p>
        </p:txBody>
      </p:sp>
      <p:sp>
        <p:nvSpPr>
          <p:cNvPr id="390" name="Google Shape;390;p53"/>
          <p:cNvSpPr txBox="1"/>
          <p:nvPr/>
        </p:nvSpPr>
        <p:spPr>
          <a:xfrm>
            <a:off x="4948213" y="4170435"/>
            <a:ext cx="292233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Reviewed by TAC Chairs panel</a:t>
            </a:r>
            <a:endParaRPr sz="1100"/>
          </a:p>
        </p:txBody>
      </p:sp>
      <p:sp>
        <p:nvSpPr>
          <p:cNvPr id="391" name="Google Shape;391;p53"/>
          <p:cNvSpPr/>
          <p:nvPr/>
        </p:nvSpPr>
        <p:spPr>
          <a:xfrm>
            <a:off x="4653642" y="3213463"/>
            <a:ext cx="58783" cy="1792877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3"/>
          <p:cNvSpPr txBox="1"/>
          <p:nvPr/>
        </p:nvSpPr>
        <p:spPr>
          <a:xfrm>
            <a:off x="195140" y="1335147"/>
            <a:ext cx="1175803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&gt;140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</a:t>
            </a:r>
            <a:endParaRPr sz="1100"/>
          </a:p>
        </p:txBody>
      </p:sp>
      <p:sp>
        <p:nvSpPr>
          <p:cNvPr id="393" name="Google Shape;393;p53"/>
          <p:cNvSpPr txBox="1"/>
          <p:nvPr/>
        </p:nvSpPr>
        <p:spPr>
          <a:xfrm>
            <a:off x="783041" y="3099447"/>
            <a:ext cx="1175803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20-60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</a:t>
            </a:r>
            <a:endParaRPr sz="1100"/>
          </a:p>
        </p:txBody>
      </p:sp>
      <p:sp>
        <p:nvSpPr>
          <p:cNvPr id="394" name="Google Shape;394;p53"/>
          <p:cNvSpPr txBox="1"/>
          <p:nvPr/>
        </p:nvSpPr>
        <p:spPr>
          <a:xfrm>
            <a:off x="7337402" y="2070322"/>
            <a:ext cx="1175803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&lt;10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4"/>
          <p:cNvSpPr txBox="1"/>
          <p:nvPr>
            <p:ph type="title"/>
          </p:nvPr>
        </p:nvSpPr>
        <p:spPr>
          <a:xfrm>
            <a:off x="187775" y="29775"/>
            <a:ext cx="3372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 sz="3600"/>
              <a:t>Topical Panels</a:t>
            </a:r>
            <a:endParaRPr sz="3600"/>
          </a:p>
        </p:txBody>
      </p:sp>
      <p:pic>
        <p:nvPicPr>
          <p:cNvPr descr="A screenshot of a social media post&#10;&#10;Description automatically generated" id="400" name="Google Shape;40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7851" y="34424"/>
            <a:ext cx="5891077" cy="3096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social media post&#10;&#10;Description automatically generated" id="401" name="Google Shape;40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9289"/>
            <a:ext cx="5176895" cy="41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4"/>
          <p:cNvSpPr txBox="1"/>
          <p:nvPr/>
        </p:nvSpPr>
        <p:spPr>
          <a:xfrm>
            <a:off x="5368834" y="3468188"/>
            <a:ext cx="3262448" cy="15465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Reviewers within each topical panel are chosen according to science keywords in APT</a:t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Proposal Review Process</a:t>
            </a:r>
            <a:endParaRPr sz="3600"/>
          </a:p>
        </p:txBody>
      </p:sp>
      <p:sp>
        <p:nvSpPr>
          <p:cNvPr id="408" name="Google Shape;408;p55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TAC review will span 2 weeks (Jul 27-Aug 7, 2020)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Week 1 - Galactic, week 2 – Extragalactic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Each topical panel will meet Monday – mid-Wednesday to review SMALL, MEDIUM and ARCHIVAL – </a:t>
            </a:r>
            <a:r>
              <a:rPr b="1" lang="en" sz="1800"/>
              <a:t>You need to write your proposal to have a broad appeal to all in that panel</a:t>
            </a:r>
            <a:r>
              <a:rPr lang="en" sz="1800"/>
              <a:t>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Panel chairs (solar system to cosmology) will review Large, Treasury, and AR Legacy proposals mid-Wednesday through Friday.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After acceptance proposals will require a technical review. Most reviews will take place in late-2020 to prepare the Cycle 1 Long Range Plan</a:t>
            </a:r>
            <a:endParaRPr sz="1800">
              <a:latin typeface="Times"/>
              <a:ea typeface="Times"/>
              <a:cs typeface="Times"/>
              <a:sym typeface="Times"/>
            </a:endParaRPr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8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413" name="Google Shape;41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54" y="161925"/>
            <a:ext cx="8515350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Dual Anonymous (cont'd) </a:t>
            </a:r>
            <a:endParaRPr sz="3600"/>
          </a:p>
        </p:txBody>
      </p:sp>
      <p:sp>
        <p:nvSpPr>
          <p:cNvPr id="419" name="Google Shape;419;p57"/>
          <p:cNvSpPr txBox="1"/>
          <p:nvPr>
            <p:ph idx="1" type="body"/>
          </p:nvPr>
        </p:nvSpPr>
        <p:spPr>
          <a:xfrm>
            <a:off x="628650" y="1268017"/>
            <a:ext cx="7886700" cy="33647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Review based on </a:t>
            </a:r>
            <a:r>
              <a:rPr b="1" lang="en" sz="1800"/>
              <a:t>scientific merit only</a:t>
            </a:r>
            <a:r>
              <a:rPr lang="en" sz="1800"/>
              <a:t>, not on people.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" sz="1800"/>
              <a:t>Levelers are present in each room</a:t>
            </a:r>
            <a:r>
              <a:rPr lang="en" sz="1800"/>
              <a:t> to help ensure guidelines are respected.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TAC review proposals </a:t>
            </a:r>
            <a:r>
              <a:rPr b="1" lang="en" sz="1800"/>
              <a:t>without seeing author names </a:t>
            </a:r>
            <a:r>
              <a:rPr lang="en" sz="1800"/>
              <a:t>nor Team expertise section.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After ranking, those are revealed and only under exceptional circumstances can the proposal be then downgraded.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" sz="1800"/>
              <a:t>For details</a:t>
            </a:r>
            <a:r>
              <a:rPr lang="en" sz="1800"/>
              <a:t>, in the Jdox search box, enter jwst-cycle-1-anonymous-proposal-review</a:t>
            </a:r>
            <a:endParaRPr sz="18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8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2"/>
          <p:cNvSpPr txBox="1"/>
          <p:nvPr/>
        </p:nvSpPr>
        <p:spPr>
          <a:xfrm>
            <a:off x="864000" y="358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James Webb Space Telescope (JWST)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9470" y="1053540"/>
            <a:ext cx="5695650" cy="372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8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Check for Duplication</a:t>
            </a:r>
            <a:endParaRPr sz="3600"/>
          </a:p>
        </p:txBody>
      </p:sp>
      <p:sp>
        <p:nvSpPr>
          <p:cNvPr id="425" name="Google Shape;425;p58"/>
          <p:cNvSpPr txBox="1"/>
          <p:nvPr>
            <p:ph idx="1" type="body"/>
          </p:nvPr>
        </p:nvSpPr>
        <p:spPr>
          <a:xfrm>
            <a:off x="628650" y="1268017"/>
            <a:ext cx="7886700" cy="3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not observe the same target or field as GTO/ERS with the same instrument + mode + filter within a factor of 4 in integration time.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Checking is the responsibility of the PI.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Details here: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https://jwst-docs.stsci.edu/jwst-duplication-checking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Duplication can be checked in MAST archive. See example slides.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https://mast.stsci.edu/portal/Mashup/Clients/Mast/Portal.html</a:t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9"/>
          <p:cNvPicPr preferRelativeResize="0"/>
          <p:nvPr/>
        </p:nvPicPr>
        <p:blipFill rotWithShape="1">
          <a:blip r:embed="rId3">
            <a:alphaModFix/>
          </a:blip>
          <a:srcRect b="0" l="0" r="0" t="6747"/>
          <a:stretch/>
        </p:blipFill>
        <p:spPr>
          <a:xfrm>
            <a:off x="137160" y="218160"/>
            <a:ext cx="8915400" cy="4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9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0"/>
          <p:cNvPicPr preferRelativeResize="0"/>
          <p:nvPr/>
        </p:nvPicPr>
        <p:blipFill rotWithShape="1">
          <a:blip r:embed="rId3">
            <a:alphaModFix/>
          </a:blip>
          <a:srcRect b="0" l="0" r="0" t="6836"/>
          <a:stretch/>
        </p:blipFill>
        <p:spPr>
          <a:xfrm>
            <a:off x="137160" y="195480"/>
            <a:ext cx="8915400" cy="467208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0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 txBox="1"/>
          <p:nvPr>
            <p:ph type="title"/>
          </p:nvPr>
        </p:nvSpPr>
        <p:spPr>
          <a:xfrm>
            <a:off x="907750" y="106249"/>
            <a:ext cx="7836300" cy="13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000"/>
              <a:t>Tips from Antonella Nota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1800"/>
              <a:t>Associate Director of ESA at STScI, who has participated in such TAC panels:</a:t>
            </a:r>
            <a:endParaRPr sz="1800"/>
          </a:p>
        </p:txBody>
      </p:sp>
      <p:sp>
        <p:nvSpPr>
          <p:cNvPr id="443" name="Google Shape;443;p61"/>
          <p:cNvSpPr txBox="1"/>
          <p:nvPr>
            <p:ph idx="1" type="body"/>
          </p:nvPr>
        </p:nvSpPr>
        <p:spPr>
          <a:xfrm>
            <a:off x="628650" y="1922349"/>
            <a:ext cx="7886700" cy="28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JWST Proposals are complex - </a:t>
            </a:r>
            <a:r>
              <a:rPr b="1" i="1" lang="en" sz="2400"/>
              <a:t>start early (now!)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Get familiar with the documentation (Jdox, CfP guidelines).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Comply with dual anonymous guidelines.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Make it easy for the reviewers to review.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Write your proposal for astronomers but not necessarily experts in your field.</a:t>
            </a:r>
            <a:endParaRPr i="1"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2"/>
          <p:cNvSpPr txBox="1"/>
          <p:nvPr>
            <p:ph type="title"/>
          </p:nvPr>
        </p:nvSpPr>
        <p:spPr>
          <a:xfrm>
            <a:off x="961025" y="160500"/>
            <a:ext cx="7662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Additional (non exhaustive) tips for your proposal</a:t>
            </a:r>
            <a:r>
              <a:rPr lang="en"/>
              <a:t> </a:t>
            </a:r>
            <a:endParaRPr/>
          </a:p>
        </p:txBody>
      </p:sp>
      <p:sp>
        <p:nvSpPr>
          <p:cNvPr id="449" name="Google Shape;449;p62"/>
          <p:cNvSpPr txBox="1"/>
          <p:nvPr>
            <p:ph idx="1" type="body"/>
          </p:nvPr>
        </p:nvSpPr>
        <p:spPr>
          <a:xfrm>
            <a:off x="311700" y="1152475"/>
            <a:ext cx="3639300" cy="38400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Technical Justification</a:t>
            </a:r>
            <a:endParaRPr sz="18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 you have any special requirement in the APT? If so justify why.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Is there any remaining warning in the APT? If so, justify.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Why can’t you do the same science from the ground or with another observatory?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Why in Cycle 1?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Why use this instrument and mode rather than another one?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How are you impacted if Cycle 1 starts later? Preemptively describe mitigation in that case.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Is there duplication with existing GTO ERS observations? Actually mention that in the science justification.</a:t>
            </a:r>
            <a:endParaRPr sz="12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50" name="Google Shape;450;p62"/>
          <p:cNvSpPr txBox="1"/>
          <p:nvPr>
            <p:ph idx="2" type="body"/>
          </p:nvPr>
        </p:nvSpPr>
        <p:spPr>
          <a:xfrm>
            <a:off x="4154175" y="1152475"/>
            <a:ext cx="49149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Science Justification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Do’s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State what you are doing in the first paragraph.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Watch anonymity!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Give proper credit for discoveries or ideas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Proof read! (give time for another set of eyes to read proposal)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Make sure there’s a “big picture” explanation (better at start)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Include enough information in figure captions, and watch layout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Close with a summary section/paragraph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Don’t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Don’t Use abbreviations without explanation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Don’t throw shade on colleagues or projects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Don’t go too deep in the details of your own field</a:t>
            </a:r>
            <a:endParaRPr sz="1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3"/>
          <p:cNvSpPr txBox="1"/>
          <p:nvPr>
            <p:ph type="title"/>
          </p:nvPr>
        </p:nvSpPr>
        <p:spPr>
          <a:xfrm>
            <a:off x="311700" y="1096000"/>
            <a:ext cx="8520600" cy="3568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Afternoon Session</a:t>
            </a:r>
            <a:endParaRPr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Long-SLit Spectroscopy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Individual Exercises + Q/A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4"/>
          <p:cNvSpPr txBox="1"/>
          <p:nvPr>
            <p:ph type="title"/>
          </p:nvPr>
        </p:nvSpPr>
        <p:spPr>
          <a:xfrm>
            <a:off x="311700" y="112350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up for Long-slit and IFU hands 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(and ask questions)</a:t>
            </a:r>
            <a:endParaRPr sz="1800"/>
          </a:p>
        </p:txBody>
      </p:sp>
      <p:sp>
        <p:nvSpPr>
          <p:cNvPr id="461" name="Google Shape;461;p64"/>
          <p:cNvSpPr txBox="1"/>
          <p:nvPr/>
        </p:nvSpPr>
        <p:spPr>
          <a:xfrm>
            <a:off x="505950" y="2074750"/>
            <a:ext cx="8420100" cy="3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https://docs.google.com/spreadsheets/d/1E98d5UvKE4_ehw7kjd_BqC4lI7JTNMsblboxG26w-2Q/edit?usp=sharing</a:t>
            </a:r>
            <a:endParaRPr sz="1200"/>
          </a:p>
        </p:txBody>
      </p:sp>
      <p:pic>
        <p:nvPicPr>
          <p:cNvPr id="462" name="Google Shape;46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844" y="2567899"/>
            <a:ext cx="1944050" cy="222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374" y="2567900"/>
            <a:ext cx="2345800" cy="2227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64"/>
          <p:cNvCxnSpPr/>
          <p:nvPr/>
        </p:nvCxnSpPr>
        <p:spPr>
          <a:xfrm flipH="1">
            <a:off x="2448375" y="3862625"/>
            <a:ext cx="60000" cy="75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5" name="Google Shape;465;p64"/>
          <p:cNvCxnSpPr/>
          <p:nvPr/>
        </p:nvCxnSpPr>
        <p:spPr>
          <a:xfrm>
            <a:off x="4982350" y="3514675"/>
            <a:ext cx="754800" cy="281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6" name="Google Shape;466;p64"/>
          <p:cNvCxnSpPr/>
          <p:nvPr/>
        </p:nvCxnSpPr>
        <p:spPr>
          <a:xfrm flipH="1">
            <a:off x="6316675" y="3455675"/>
            <a:ext cx="781500" cy="312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Time Series Observations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6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 Instruments for TSO</a:t>
            </a:r>
            <a:endParaRPr/>
          </a:p>
        </p:txBody>
      </p:sp>
      <p:sp>
        <p:nvSpPr>
          <p:cNvPr id="477" name="Google Shape;477;p66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NIRSpec BOTS</a:t>
            </a:r>
            <a:r>
              <a:rPr lang="en" sz="1800"/>
              <a:t>: </a:t>
            </a:r>
            <a:r>
              <a:rPr lang="en"/>
              <a:t>U</a:t>
            </a:r>
            <a:r>
              <a:rPr lang="en" sz="1800"/>
              <a:t>ses the 1.6’’x1.6’’ square aperture (S1600A1, R~100-2700)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NIRISS SOSS</a:t>
            </a:r>
            <a:r>
              <a:rPr lang="en" sz="1800"/>
              <a:t> (R~700)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MIRI Slitless LRS</a:t>
            </a:r>
            <a:r>
              <a:rPr lang="en" sz="1800"/>
              <a:t> (&lt;12 μm, R~100)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NIRCAM Grism</a:t>
            </a:r>
            <a:r>
              <a:rPr lang="en" sz="1800"/>
              <a:t> time series (R~1500) &amp; </a:t>
            </a:r>
            <a:r>
              <a:rPr b="1" lang="en" sz="1800"/>
              <a:t>imaging</a:t>
            </a:r>
            <a:r>
              <a:rPr lang="en" sz="1800"/>
              <a:t> time series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Main TSO characteristics: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Very long exposures (&gt;10000s)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Staring on target (no nodding/dithering) for stability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Subarrays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Fast readout modes </a:t>
            </a:r>
            <a:endParaRPr sz="1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63" y="831425"/>
            <a:ext cx="8685674" cy="15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NIRISS SOSS</a:t>
            </a:r>
            <a:endParaRPr/>
          </a:p>
        </p:txBody>
      </p:sp>
      <p:sp>
        <p:nvSpPr>
          <p:cNvPr id="484" name="Google Shape;484;p67"/>
          <p:cNvSpPr txBox="1"/>
          <p:nvPr/>
        </p:nvSpPr>
        <p:spPr>
          <a:xfrm>
            <a:off x="648975" y="2190750"/>
            <a:ext cx="7645500" cy="27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Two spectral orders: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1st: 0.8-2.8 um - R=650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2nd: 0.6-1.4 um - R=1300)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Defocused over 22 pixels along spatial direction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3 image sizes: 256x2048, 96x2048, 2048x2048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Some orders overlap can be mitigated using F277W observation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Typical strategy: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Target Acquisition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Long single-exposure sequence with GR700XD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Optional (but recommended) F277W short exposure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3"/>
          <p:cNvSpPr txBox="1"/>
          <p:nvPr/>
        </p:nvSpPr>
        <p:spPr>
          <a:xfrm>
            <a:off x="864000" y="331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Key Facts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3"/>
          <p:cNvSpPr txBox="1"/>
          <p:nvPr/>
        </p:nvSpPr>
        <p:spPr>
          <a:xfrm>
            <a:off x="306425" y="1512550"/>
            <a:ext cx="43257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Proposed Launch Date: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March 2021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Duration: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5 - 10 years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mirror: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 18 hexagonal segments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Diameter of primary Mirror: </a:t>
            </a:r>
            <a:r>
              <a:rPr lang="en" sz="1700">
                <a:solidFill>
                  <a:srgbClr val="0066CC"/>
                </a:solidFill>
              </a:rPr>
              <a:t>~</a:t>
            </a:r>
            <a:r>
              <a:rPr b="1" i="0" lang="en" sz="1700" u="none" cap="none" strike="noStrik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.5 m (21.3 ft)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aperture of primary mirror: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25 m</a:t>
            </a:r>
            <a:r>
              <a:rPr b="1" baseline="30000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Angular resolution: </a:t>
            </a:r>
            <a:r>
              <a:rPr lang="en" sz="1700">
                <a:solidFill>
                  <a:srgbClr val="0066CC"/>
                </a:solidFill>
              </a:rPr>
              <a:t>~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0.1” at 2 μm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Wavelength coverage: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0.6 - 28.5 microns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Orbit: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1.5 million km from Earth orbiting the L2 Point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250" y="1437210"/>
            <a:ext cx="3877740" cy="2958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8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</a:t>
            </a:r>
            <a:endParaRPr/>
          </a:p>
        </p:txBody>
      </p:sp>
      <p:sp>
        <p:nvSpPr>
          <p:cNvPr id="490" name="Google Shape;490;p68"/>
          <p:cNvSpPr txBox="1"/>
          <p:nvPr>
            <p:ph idx="1" type="subTitle"/>
          </p:nvPr>
        </p:nvSpPr>
        <p:spPr>
          <a:xfrm>
            <a:off x="233675" y="907625"/>
            <a:ext cx="4200000" cy="188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Slitless prism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R=40-200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5-12 microns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Requires Target acquisition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APT, selected by choosing subarray = SLITLESSPRISM</a:t>
            </a:r>
            <a:endParaRPr/>
          </a:p>
        </p:txBody>
      </p:sp>
      <p:pic>
        <p:nvPicPr>
          <p:cNvPr id="491" name="Google Shape;49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075" y="1060020"/>
            <a:ext cx="3859526" cy="383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10500"/>
            <a:ext cx="4902374" cy="21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9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BOTS</a:t>
            </a:r>
            <a:endParaRPr/>
          </a:p>
        </p:txBody>
      </p:sp>
      <p:pic>
        <p:nvPicPr>
          <p:cNvPr id="498" name="Google Shape;49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0975" y="1586949"/>
            <a:ext cx="6717027" cy="339017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9"/>
          <p:cNvSpPr txBox="1"/>
          <p:nvPr>
            <p:ph idx="1" type="subTitle"/>
          </p:nvPr>
        </p:nvSpPr>
        <p:spPr>
          <a:xfrm>
            <a:off x="271776" y="1040850"/>
            <a:ext cx="36792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Bright Objects Time Series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Uses a S1600A1 aperture (1.6” square) with prism or grating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Requires WATA target acquisition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be used with different subarrays for saturation constraints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Prism has a trace length of ~500 pixels, R&lt;150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Gratings cover 0.6-5.0 um in 3 ranges at R~1000, R~2500</a:t>
            </a:r>
            <a:endParaRPr sz="1800"/>
          </a:p>
        </p:txBody>
      </p:sp>
      <p:sp>
        <p:nvSpPr>
          <p:cNvPr id="500" name="Google Shape;500;p69"/>
          <p:cNvSpPr/>
          <p:nvPr/>
        </p:nvSpPr>
        <p:spPr>
          <a:xfrm>
            <a:off x="4890775" y="3293100"/>
            <a:ext cx="1244700" cy="11685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0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Saturation Limiting Magnitudes</a:t>
            </a:r>
            <a:endParaRPr/>
          </a:p>
        </p:txBody>
      </p:sp>
      <p:pic>
        <p:nvPicPr>
          <p:cNvPr id="506" name="Google Shape;50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" y="1136223"/>
            <a:ext cx="6160776" cy="2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100" y="1136225"/>
            <a:ext cx="4069900" cy="386017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0"/>
          <p:cNvSpPr txBox="1"/>
          <p:nvPr/>
        </p:nvSpPr>
        <p:spPr>
          <a:xfrm>
            <a:off x="127000" y="876213"/>
            <a:ext cx="15495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NIRISS/SOSS</a:t>
            </a:r>
            <a:endParaRPr/>
          </a:p>
        </p:txBody>
      </p:sp>
      <p:sp>
        <p:nvSpPr>
          <p:cNvPr id="509" name="Google Shape;509;p70"/>
          <p:cNvSpPr txBox="1"/>
          <p:nvPr/>
        </p:nvSpPr>
        <p:spPr>
          <a:xfrm>
            <a:off x="6654800" y="812713"/>
            <a:ext cx="15495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BOTS</a:t>
            </a:r>
            <a:endParaRPr/>
          </a:p>
        </p:txBody>
      </p:sp>
      <p:pic>
        <p:nvPicPr>
          <p:cNvPr id="510" name="Google Shape;51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2796550"/>
            <a:ext cx="3493750" cy="22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/>
        </p:nvSpPr>
        <p:spPr>
          <a:xfrm>
            <a:off x="3347600" y="2743122"/>
            <a:ext cx="1549500" cy="3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NIRCam/Imaging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Relative Merit of TSO modes</a:t>
            </a:r>
            <a:endParaRPr/>
          </a:p>
        </p:txBody>
      </p:sp>
      <p:pic>
        <p:nvPicPr>
          <p:cNvPr id="517" name="Google Shape;51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0020"/>
            <a:ext cx="8839201" cy="3360793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71"/>
          <p:cNvSpPr txBox="1"/>
          <p:nvPr/>
        </p:nvSpPr>
        <p:spPr>
          <a:xfrm>
            <a:off x="6960875" y="4039825"/>
            <a:ext cx="19431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Bean et al. 2018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Stabilization and Baseline</a:t>
            </a:r>
            <a:endParaRPr/>
          </a:p>
        </p:txBody>
      </p:sp>
      <p:sp>
        <p:nvSpPr>
          <p:cNvPr id="524" name="Google Shape;524;p72"/>
          <p:cNvSpPr txBox="1"/>
          <p:nvPr>
            <p:ph idx="1" type="subTitle"/>
          </p:nvPr>
        </p:nvSpPr>
        <p:spPr>
          <a:xfrm>
            <a:off x="754375" y="977350"/>
            <a:ext cx="7946400" cy="189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Out of transit baseline is important for SNR considerations. Default should be a ratio of one-for-one.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For Cycle 1, we advocate an additional stabilization time of 30 minutes.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Plus add padding on the left to not incur the 1h Direct Scheduling Overhead when timing constraint is &lt;1h.</a:t>
            </a:r>
            <a:endParaRPr/>
          </a:p>
        </p:txBody>
      </p:sp>
      <p:pic>
        <p:nvPicPr>
          <p:cNvPr id="525" name="Google Shape;52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100" y="2873951"/>
            <a:ext cx="6747651" cy="19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2"/>
          <p:cNvSpPr txBox="1"/>
          <p:nvPr/>
        </p:nvSpPr>
        <p:spPr>
          <a:xfrm>
            <a:off x="459350" y="2873950"/>
            <a:ext cx="29454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Stabilization + Padding + Baseline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Acquisition</a:t>
            </a:r>
            <a:endParaRPr/>
          </a:p>
        </p:txBody>
      </p:sp>
      <p:sp>
        <p:nvSpPr>
          <p:cNvPr id="532" name="Google Shape;532;p73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Mandatory for all SOS modes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Specific TA modes in ETC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NIRSpec (20mas centroid accuracy):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WATA via the S1600A1 aperture (recommended without PA constraint)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NIRISS: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SOSSBRIGHT for objects with M&lt;6.1mag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SOSSFAINT otherwise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NIRCAM: 1 option with any filter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MIRI: 1 option with 3 filters + 1 ND</a:t>
            </a:r>
            <a:endParaRPr sz="1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Contamination (Slitless)</a:t>
            </a:r>
            <a:endParaRPr/>
          </a:p>
        </p:txBody>
      </p:sp>
      <p:pic>
        <p:nvPicPr>
          <p:cNvPr id="538" name="Google Shape;53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36" y="996628"/>
            <a:ext cx="8672926" cy="414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Contamination (Slitless)</a:t>
            </a:r>
            <a:endParaRPr/>
          </a:p>
        </p:txBody>
      </p:sp>
      <p:pic>
        <p:nvPicPr>
          <p:cNvPr id="544" name="Google Shape;54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536" y="996628"/>
            <a:ext cx="8672926" cy="414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6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Contamination (Slitless)</a:t>
            </a:r>
            <a:endParaRPr/>
          </a:p>
        </p:txBody>
      </p:sp>
      <p:pic>
        <p:nvPicPr>
          <p:cNvPr id="550" name="Google Shape;55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820" y="907625"/>
            <a:ext cx="6575880" cy="42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6"/>
          <p:cNvSpPr txBox="1"/>
          <p:nvPr/>
        </p:nvSpPr>
        <p:spPr>
          <a:xfrm>
            <a:off x="2337000" y="4587875"/>
            <a:ext cx="6807000" cy="555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Contamination tool available: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UdeM (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http://maestria.astro.umontreal.ca/niriss/SOSS_cont/SOSScontam.php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</a:t>
            </a:r>
            <a:endParaRPr/>
          </a:p>
        </p:txBody>
      </p:sp>
      <p:sp>
        <p:nvSpPr>
          <p:cNvPr id="557" name="Google Shape;557;p77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 constraints due to field contamination (NIRISS SOSS, MIRI LRS)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Timing constraints due to eclipse/transit event coordination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Direct Scheduling Overhead penalty of 1h if a scheduling constraint &lt; 1h is needed. To bypass, set a looser time constraint but extend observation duration.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4"/>
          <p:cNvSpPr txBox="1"/>
          <p:nvPr/>
        </p:nvSpPr>
        <p:spPr>
          <a:xfrm>
            <a:off x="756000" y="304020"/>
            <a:ext cx="832572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</a:t>
            </a: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Observatory and pointing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890" y="1384020"/>
            <a:ext cx="4504140" cy="304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1250" y="1399680"/>
            <a:ext cx="3877740" cy="303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8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 - Position Angle</a:t>
            </a:r>
            <a:endParaRPr/>
          </a:p>
        </p:txBody>
      </p:sp>
      <p:pic>
        <p:nvPicPr>
          <p:cNvPr id="563" name="Google Shape;56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75" y="907625"/>
            <a:ext cx="5524601" cy="24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475" y="2788674"/>
            <a:ext cx="6832601" cy="229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9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 - Phase Timing </a:t>
            </a:r>
            <a:endParaRPr/>
          </a:p>
        </p:txBody>
      </p:sp>
      <p:pic>
        <p:nvPicPr>
          <p:cNvPr id="570" name="Google Shape;57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246" y="2670175"/>
            <a:ext cx="5058353" cy="2473326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79"/>
          <p:cNvSpPr txBox="1"/>
          <p:nvPr/>
        </p:nvSpPr>
        <p:spPr>
          <a:xfrm>
            <a:off x="146650" y="3483600"/>
            <a:ext cx="3873600" cy="1445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Select phase relative to the event you want.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It is the phase at the start of the science exposure.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Here a slack of 3h is given so no Direct Scheduling Overhead charged.</a:t>
            </a:r>
            <a:endParaRPr/>
          </a:p>
        </p:txBody>
      </p:sp>
      <p:pic>
        <p:nvPicPr>
          <p:cNvPr id="572" name="Google Shape;57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00" y="996525"/>
            <a:ext cx="6160775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0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 - Phase Timing </a:t>
            </a:r>
            <a:endParaRPr/>
          </a:p>
        </p:txBody>
      </p:sp>
      <p:pic>
        <p:nvPicPr>
          <p:cNvPr id="578" name="Google Shape;57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82520"/>
            <a:ext cx="8839200" cy="176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60020"/>
            <a:ext cx="8838848" cy="2070101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80"/>
          <p:cNvSpPr/>
          <p:nvPr/>
        </p:nvSpPr>
        <p:spPr>
          <a:xfrm>
            <a:off x="5271775" y="1553200"/>
            <a:ext cx="1968600" cy="381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80"/>
          <p:cNvSpPr/>
          <p:nvPr/>
        </p:nvSpPr>
        <p:spPr>
          <a:xfrm>
            <a:off x="6249675" y="3813800"/>
            <a:ext cx="1968600" cy="774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80"/>
          <p:cNvSpPr txBox="1"/>
          <p:nvPr/>
        </p:nvSpPr>
        <p:spPr>
          <a:xfrm>
            <a:off x="1728475" y="3026400"/>
            <a:ext cx="7315200" cy="3810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If the phase 0.965 to 0.97 for a period of 100h had been given, then...</a:t>
            </a:r>
            <a:endParaRPr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588" name="Google Shape;588;p81"/>
          <p:cNvSpPr txBox="1"/>
          <p:nvPr>
            <p:ph idx="1" type="subTitle"/>
          </p:nvPr>
        </p:nvSpPr>
        <p:spPr>
          <a:xfrm>
            <a:off x="598805" y="10408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Instrument selection based on wavelength + saturation limits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PandExo: planet atmosphere + star simulation, field contamination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ETC: Target Acquisition + Science Observation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APT</a:t>
            </a:r>
            <a:endParaRPr/>
          </a:p>
        </p:txBody>
      </p:sp>
      <p:cxnSp>
        <p:nvCxnSpPr>
          <p:cNvPr id="589" name="Google Shape;589;p81"/>
          <p:cNvCxnSpPr/>
          <p:nvPr/>
        </p:nvCxnSpPr>
        <p:spPr>
          <a:xfrm>
            <a:off x="471175" y="1197600"/>
            <a:ext cx="12600" cy="3708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Simulations with PandExo</a:t>
            </a:r>
            <a:endParaRPr/>
          </a:p>
        </p:txBody>
      </p:sp>
      <p:sp>
        <p:nvSpPr>
          <p:cNvPr id="595" name="Google Shape;595;p82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Quick Demo of PandExo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https://exoctk.stsci.edu/pandexo/calculation/new</a:t>
            </a:r>
            <a:r>
              <a:rPr lang="en"/>
              <a:t>)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TSO Exercise 1</a:t>
            </a:r>
            <a:endParaRPr/>
          </a:p>
        </p:txBody>
      </p:sp>
      <p:sp>
        <p:nvSpPr>
          <p:cNvPr id="601" name="Google Shape;601;p83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Exercise on WASP-43b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http://www.astro.umontreal.ca/~albert/JWST_UdeM_exercises_v2.zip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TSO Exercise 2</a:t>
            </a:r>
            <a:endParaRPr/>
          </a:p>
        </p:txBody>
      </p:sp>
      <p:sp>
        <p:nvSpPr>
          <p:cNvPr id="607" name="Google Shape;607;p84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Exercise is to go through the WASP-79b example found on Jdox: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https://jwst-docs.stsci.edu/near-infrared-spectrograph/nirspec-example-science-programs/nirspec-bots-observations-of-wasp-79b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TSO Exercise 2 - Answers</a:t>
            </a:r>
            <a:endParaRPr/>
          </a:p>
        </p:txBody>
      </p:sp>
      <p:pic>
        <p:nvPicPr>
          <p:cNvPr id="613" name="Google Shape;61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7625"/>
            <a:ext cx="5933852" cy="26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1525" y="3052074"/>
            <a:ext cx="7062474" cy="20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Exercises for IFU and Long-Slit Spectroscopy are here: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http://www.astro.umontreal.ca/~albert/JWST_UdeM_exercises_v2.zip</a:t>
            </a:r>
            <a:endParaRPr sz="18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7"/>
          <p:cNvSpPr txBox="1"/>
          <p:nvPr>
            <p:ph type="title"/>
          </p:nvPr>
        </p:nvSpPr>
        <p:spPr>
          <a:xfrm>
            <a:off x="653850" y="23374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JWST Slit Spectroscopy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5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Instruments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8"/>
          <p:cNvSpPr txBox="1"/>
          <p:nvPr>
            <p:ph type="title"/>
          </p:nvPr>
        </p:nvSpPr>
        <p:spPr>
          <a:xfrm>
            <a:off x="922350" y="2784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Overview</a:t>
            </a:r>
            <a:endParaRPr/>
          </a:p>
        </p:txBody>
      </p:sp>
      <p:sp>
        <p:nvSpPr>
          <p:cNvPr id="630" name="Google Shape;630;p88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NIRSpec Fixed Slit Spectroscopy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Wavelength</a:t>
            </a:r>
            <a:r>
              <a:rPr lang="en"/>
              <a:t> coverage from </a:t>
            </a:r>
            <a:r>
              <a:rPr lang="en"/>
              <a:t>0.6 to 5.3 μm.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Low resolving power R=100, full wavelength coverage.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Medium resolving power R=1,000 across 4 filters.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High resolving power R=2,700 across 4 filters.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4 primary + 1 back-up slit available.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Each slit has a dedicated subarray + subarray for all slits.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Dithering primary dithers along the slit + subpixel dithers.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Note: At high resolving power there is a gap in the wavelength coverage due to the detector gap. Use the S200A1 and S200A2 option in APT to recover wavelength gaps for 0.2" slits.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9"/>
          <p:cNvSpPr txBox="1"/>
          <p:nvPr>
            <p:ph type="title"/>
          </p:nvPr>
        </p:nvSpPr>
        <p:spPr>
          <a:xfrm>
            <a:off x="900475" y="2857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Slit Locations</a:t>
            </a:r>
            <a:endParaRPr/>
          </a:p>
        </p:txBody>
      </p:sp>
      <p:pic>
        <p:nvPicPr>
          <p:cNvPr id="636" name="Google Shape;63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25" y="1005895"/>
            <a:ext cx="7788753" cy="393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0"/>
          <p:cNvSpPr txBox="1"/>
          <p:nvPr>
            <p:ph type="title"/>
          </p:nvPr>
        </p:nvSpPr>
        <p:spPr>
          <a:xfrm>
            <a:off x="895175" y="2582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Observation</a:t>
            </a:r>
            <a:endParaRPr/>
          </a:p>
        </p:txBody>
      </p:sp>
      <p:pic>
        <p:nvPicPr>
          <p:cNvPr id="642" name="Google Shape;64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163" y="1053550"/>
            <a:ext cx="7664834" cy="372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1"/>
          <p:cNvSpPr txBox="1"/>
          <p:nvPr>
            <p:ph type="title"/>
          </p:nvPr>
        </p:nvSpPr>
        <p:spPr>
          <a:xfrm>
            <a:off x="951550" y="2201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Wavelengths</a:t>
            </a:r>
            <a:endParaRPr/>
          </a:p>
        </p:txBody>
      </p:sp>
      <p:pic>
        <p:nvPicPr>
          <p:cNvPr id="648" name="Google Shape;64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38" y="1545599"/>
            <a:ext cx="7583526" cy="25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92"/>
          <p:cNvPicPr preferRelativeResize="0"/>
          <p:nvPr/>
        </p:nvPicPr>
        <p:blipFill rotWithShape="1">
          <a:blip r:embed="rId3">
            <a:alphaModFix/>
          </a:blip>
          <a:srcRect b="65022" l="0" r="0" t="0"/>
          <a:stretch/>
        </p:blipFill>
        <p:spPr>
          <a:xfrm>
            <a:off x="625700" y="1892575"/>
            <a:ext cx="3841276" cy="201354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92"/>
          <p:cNvSpPr txBox="1"/>
          <p:nvPr>
            <p:ph type="title"/>
          </p:nvPr>
        </p:nvSpPr>
        <p:spPr>
          <a:xfrm>
            <a:off x="936950" y="2566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Throughput</a:t>
            </a:r>
            <a:endParaRPr/>
          </a:p>
        </p:txBody>
      </p:sp>
      <p:pic>
        <p:nvPicPr>
          <p:cNvPr id="655" name="Google Shape;655;p92"/>
          <p:cNvPicPr preferRelativeResize="0"/>
          <p:nvPr/>
        </p:nvPicPr>
        <p:blipFill rotWithShape="1">
          <a:blip r:embed="rId3">
            <a:alphaModFix/>
          </a:blip>
          <a:srcRect b="0" l="0" r="0" t="34593"/>
          <a:stretch/>
        </p:blipFill>
        <p:spPr>
          <a:xfrm>
            <a:off x="4778225" y="1122675"/>
            <a:ext cx="3625026" cy="355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93"/>
          <p:cNvSpPr txBox="1"/>
          <p:nvPr>
            <p:ph type="title"/>
          </p:nvPr>
        </p:nvSpPr>
        <p:spPr>
          <a:xfrm>
            <a:off x="936950" y="2274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Resolving Power</a:t>
            </a:r>
            <a:endParaRPr/>
          </a:p>
        </p:txBody>
      </p:sp>
      <p:pic>
        <p:nvPicPr>
          <p:cNvPr id="661" name="Google Shape;66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79" y="963065"/>
            <a:ext cx="5524426" cy="37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4"/>
          <p:cNvSpPr txBox="1"/>
          <p:nvPr>
            <p:ph type="title"/>
          </p:nvPr>
        </p:nvSpPr>
        <p:spPr>
          <a:xfrm>
            <a:off x="922375" y="1982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Dither Patterns</a:t>
            </a:r>
            <a:endParaRPr/>
          </a:p>
        </p:txBody>
      </p:sp>
      <p:pic>
        <p:nvPicPr>
          <p:cNvPr id="667" name="Google Shape;66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999" y="932375"/>
            <a:ext cx="6229998" cy="396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5"/>
          <p:cNvSpPr txBox="1"/>
          <p:nvPr>
            <p:ph type="title"/>
          </p:nvPr>
        </p:nvSpPr>
        <p:spPr>
          <a:xfrm>
            <a:off x="958825" y="2493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Strategies</a:t>
            </a:r>
            <a:endParaRPr/>
          </a:p>
        </p:txBody>
      </p:sp>
      <p:sp>
        <p:nvSpPr>
          <p:cNvPr id="673" name="Google Shape;673;p95"/>
          <p:cNvSpPr txBox="1"/>
          <p:nvPr>
            <p:ph idx="1" type="body"/>
          </p:nvPr>
        </p:nvSpPr>
        <p:spPr>
          <a:xfrm>
            <a:off x="754380" y="922515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Recommended Strategies &amp; Limitations: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For subarrays only the NRS and NRSRAPID readout modes are </a:t>
            </a:r>
            <a:r>
              <a:rPr lang="en"/>
              <a:t>available. NRSRAPID is preferred unless data volume becomes an issue.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The maximum recommended integration length is 1,500 s. Integrations longer than 3,000 s are strongly discouraged because of cosmic ray contamination.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Target Acquisition should normally be performed.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The S1600A1 aperture is optimized for TSO observations and has additional subarrays to observe brighter targets.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Exposures must be &lt; 10,000 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Note: Decision trees are available on the NIRSpec </a:t>
            </a:r>
            <a:r>
              <a:rPr lang="en"/>
              <a:t>recommended</a:t>
            </a:r>
            <a:r>
              <a:rPr lang="en"/>
              <a:t> strategies pages for readout modes, subarray choice and dithering.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6"/>
          <p:cNvSpPr txBox="1"/>
          <p:nvPr>
            <p:ph type="title"/>
          </p:nvPr>
        </p:nvSpPr>
        <p:spPr>
          <a:xfrm>
            <a:off x="864475" y="2752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Decision Tree</a:t>
            </a:r>
            <a:endParaRPr/>
          </a:p>
        </p:txBody>
      </p:sp>
      <p:sp>
        <p:nvSpPr>
          <p:cNvPr id="679" name="Google Shape;679;p96"/>
          <p:cNvSpPr txBox="1"/>
          <p:nvPr>
            <p:ph idx="1" type="body"/>
          </p:nvPr>
        </p:nvSpPr>
        <p:spPr>
          <a:xfrm>
            <a:off x="66400" y="4832266"/>
            <a:ext cx="7946400" cy="2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https://jwst-docs.stsci.edu/near-infrared-spectrograph/nirspec-observing-strategies/nirspec-detector-recommended-strategies</a:t>
            </a:r>
            <a:endParaRPr/>
          </a:p>
        </p:txBody>
      </p:sp>
      <p:pic>
        <p:nvPicPr>
          <p:cNvPr id="680" name="Google Shape;680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1950" y="898687"/>
            <a:ext cx="4720098" cy="377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7"/>
          <p:cNvSpPr txBox="1"/>
          <p:nvPr>
            <p:ph type="title"/>
          </p:nvPr>
        </p:nvSpPr>
        <p:spPr>
          <a:xfrm>
            <a:off x="958850" y="2128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 </a:t>
            </a:r>
            <a:endParaRPr/>
          </a:p>
        </p:txBody>
      </p:sp>
      <p:sp>
        <p:nvSpPr>
          <p:cNvPr id="686" name="Google Shape;686;p97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MIRI LRS Slit Spectroscopy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Wavelength coverage from 5 to 12 μm.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Resolving power R=100 at 7.5 </a:t>
            </a:r>
            <a:r>
              <a:rPr lang="en"/>
              <a:t>μm, variable ~40-200.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Slit size 0.5"x4.7".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Dithering ALONG SLIT NOD or MAPPING.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Also available in slitless mode.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Note: In APT slit/slitless is selected through the chosen subarray: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With slit = FULL subarray.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Without slit = SLITLESSPRISM subarray.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6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Mid-Infrared Instrument (MIRI)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41280" y="869130"/>
            <a:ext cx="5006324" cy="2449705"/>
          </a:xfrm>
          <a:custGeom>
            <a:rect b="b" l="l" r="r" t="t"/>
            <a:pathLst>
              <a:path extrusionOk="0" h="9075" w="18544">
                <a:moveTo>
                  <a:pt x="1512" y="0"/>
                </a:moveTo>
                <a:cubicBezTo>
                  <a:pt x="756" y="0"/>
                  <a:pt x="0" y="756"/>
                  <a:pt x="0" y="1512"/>
                </a:cubicBezTo>
                <a:lnTo>
                  <a:pt x="0" y="7561"/>
                </a:lnTo>
                <a:cubicBezTo>
                  <a:pt x="0" y="8317"/>
                  <a:pt x="756" y="9074"/>
                  <a:pt x="1512" y="9074"/>
                </a:cubicBezTo>
                <a:lnTo>
                  <a:pt x="17030" y="9074"/>
                </a:lnTo>
                <a:cubicBezTo>
                  <a:pt x="17786" y="9074"/>
                  <a:pt x="18543" y="8317"/>
                  <a:pt x="18543" y="7561"/>
                </a:cubicBezTo>
                <a:lnTo>
                  <a:pt x="18543" y="1512"/>
                </a:lnTo>
                <a:cubicBezTo>
                  <a:pt x="18543" y="756"/>
                  <a:pt x="17786" y="0"/>
                  <a:pt x="17030" y="0"/>
                </a:cubicBezTo>
                <a:lnTo>
                  <a:pt x="1512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6"/>
          <p:cNvSpPr txBox="1"/>
          <p:nvPr/>
        </p:nvSpPr>
        <p:spPr>
          <a:xfrm>
            <a:off x="330475" y="925025"/>
            <a:ext cx="49896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MIRI provides imaging and spectroscopic observing modes from </a:t>
            </a:r>
            <a:b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 to 28.8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10 filters ranging from 5.6 to 25.5 μm.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Low-resolution slitted and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5 to 12 μm, (R = λ/Δλ) of ~100 at 7.5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Medium-resolution integral field unit (IFU)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4.9 to 28.8 μm, R from 1,500 to 3,500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Lyot and three 4-quadrant phase masks (4QPM) coronographs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8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</a:t>
            </a:r>
            <a:endParaRPr/>
          </a:p>
        </p:txBody>
      </p:sp>
      <p:pic>
        <p:nvPicPr>
          <p:cNvPr id="692" name="Google Shape;6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23" y="907625"/>
            <a:ext cx="3920000" cy="393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98"/>
          <p:cNvPicPr preferRelativeResize="0"/>
          <p:nvPr/>
        </p:nvPicPr>
        <p:blipFill rotWithShape="1">
          <a:blip r:embed="rId4">
            <a:alphaModFix/>
          </a:blip>
          <a:srcRect b="0" l="88960" r="0" t="0"/>
          <a:stretch/>
        </p:blipFill>
        <p:spPr>
          <a:xfrm>
            <a:off x="8267551" y="1348025"/>
            <a:ext cx="432750" cy="30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475" y="1214437"/>
            <a:ext cx="3344401" cy="3320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9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 Dither Patterns</a:t>
            </a:r>
            <a:endParaRPr/>
          </a:p>
        </p:txBody>
      </p:sp>
      <p:pic>
        <p:nvPicPr>
          <p:cNvPr id="700" name="Google Shape;70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762" y="1331387"/>
            <a:ext cx="7514476" cy="24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99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Along Slit Nod </a:t>
            </a:r>
            <a:r>
              <a:rPr lang="en"/>
              <a:t>- Primary pointing + 2 </a:t>
            </a:r>
            <a:r>
              <a:rPr lang="en"/>
              <a:t>pointings</a:t>
            </a:r>
            <a:r>
              <a:rPr lang="en"/>
              <a:t> at 30% and 70%.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Mapping</a:t>
            </a:r>
            <a:r>
              <a:rPr lang="en"/>
              <a:t> - </a:t>
            </a:r>
            <a:r>
              <a:rPr lang="en"/>
              <a:t>User defined steps along the spatial and spectral directions for covering an extended source.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0"/>
          <p:cNvSpPr txBox="1"/>
          <p:nvPr>
            <p:ph type="title"/>
          </p:nvPr>
        </p:nvSpPr>
        <p:spPr>
          <a:xfrm>
            <a:off x="929650" y="2420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</a:t>
            </a:r>
            <a:endParaRPr/>
          </a:p>
        </p:txBody>
      </p:sp>
      <p:sp>
        <p:nvSpPr>
          <p:cNvPr id="707" name="Google Shape;707;p100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Recommended</a:t>
            </a:r>
            <a:r>
              <a:rPr lang="en"/>
              <a:t> </a:t>
            </a:r>
            <a:r>
              <a:rPr lang="en"/>
              <a:t>Strategies</a:t>
            </a:r>
            <a:r>
              <a:rPr lang="en"/>
              <a:t> &amp; Limitations: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FAST readout mode is preferred unless data volume becomes a concern.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Dithering should be performed, for extended sources use the MAPPING option.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TA is highly recommended for point sources.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Background for point sources is one through nodding, for extended sources a dedicated background exposure should be included.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Exposures must be &lt; 10,000 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Integral Field Units/Spectroscopy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2"/>
          <p:cNvSpPr/>
          <p:nvPr/>
        </p:nvSpPr>
        <p:spPr>
          <a:xfrm>
            <a:off x="4867038" y="2846875"/>
            <a:ext cx="2852700" cy="1653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102"/>
          <p:cNvSpPr/>
          <p:nvPr/>
        </p:nvSpPr>
        <p:spPr>
          <a:xfrm>
            <a:off x="1424263" y="2846875"/>
            <a:ext cx="2852700" cy="1653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02"/>
          <p:cNvSpPr txBox="1"/>
          <p:nvPr>
            <p:ph idx="1" type="body"/>
          </p:nvPr>
        </p:nvSpPr>
        <p:spPr>
          <a:xfrm>
            <a:off x="754375" y="1053544"/>
            <a:ext cx="7946400" cy="157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</a:rPr>
              <a:t>Integral Field Spectroscopy with JWST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720" name="Google Shape;720;p102"/>
          <p:cNvSpPr txBox="1"/>
          <p:nvPr/>
        </p:nvSpPr>
        <p:spPr>
          <a:xfrm>
            <a:off x="4867050" y="2846875"/>
            <a:ext cx="28527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</a:t>
            </a:r>
            <a:r>
              <a:rPr lang="en" sz="3000"/>
              <a:t>IRI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Medium Resolution Integral Field Unit (MRS)</a:t>
            </a:r>
            <a:endParaRPr sz="1800"/>
          </a:p>
        </p:txBody>
      </p:sp>
      <p:sp>
        <p:nvSpPr>
          <p:cNvPr id="721" name="Google Shape;721;p102"/>
          <p:cNvSpPr txBox="1"/>
          <p:nvPr/>
        </p:nvSpPr>
        <p:spPr>
          <a:xfrm>
            <a:off x="1449775" y="2846875"/>
            <a:ext cx="28017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NIRSpec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Integral Field Unit (IFU)</a:t>
            </a:r>
            <a:r>
              <a:rPr lang="en" sz="30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3"/>
          <p:cNvSpPr txBox="1"/>
          <p:nvPr>
            <p:ph type="title"/>
          </p:nvPr>
        </p:nvSpPr>
        <p:spPr>
          <a:xfrm>
            <a:off x="1160025" y="212850"/>
            <a:ext cx="75408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Slicing</a:t>
            </a:r>
            <a:endParaRPr/>
          </a:p>
        </p:txBody>
      </p:sp>
      <p:sp>
        <p:nvSpPr>
          <p:cNvPr id="727" name="Google Shape;727;p103"/>
          <p:cNvSpPr txBox="1"/>
          <p:nvPr>
            <p:ph idx="1" type="body"/>
          </p:nvPr>
        </p:nvSpPr>
        <p:spPr>
          <a:xfrm>
            <a:off x="262650" y="1546700"/>
            <a:ext cx="3465600" cy="280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NIRSpec IFU and MIRI use Slicers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Slices are dispersed in wavelength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Signal recorded on detector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Pipeline constructs cubes from slices</a:t>
            </a:r>
            <a:endParaRPr sz="1400"/>
          </a:p>
        </p:txBody>
      </p:sp>
      <p:sp>
        <p:nvSpPr>
          <p:cNvPr id="728" name="Google Shape;728;p103"/>
          <p:cNvSpPr txBox="1"/>
          <p:nvPr/>
        </p:nvSpPr>
        <p:spPr>
          <a:xfrm>
            <a:off x="182400" y="4625500"/>
            <a:ext cx="30714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N. Luetzgendorf</a:t>
            </a:r>
            <a:endParaRPr/>
          </a:p>
        </p:txBody>
      </p:sp>
      <p:pic>
        <p:nvPicPr>
          <p:cNvPr id="729" name="Google Shape;72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138625"/>
            <a:ext cx="4097327" cy="500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51" y="1060000"/>
            <a:ext cx="5257250" cy="399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104"/>
          <p:cNvSpPr txBox="1"/>
          <p:nvPr>
            <p:ph type="title"/>
          </p:nvPr>
        </p:nvSpPr>
        <p:spPr>
          <a:xfrm>
            <a:off x="1160025" y="212850"/>
            <a:ext cx="75408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</a:t>
            </a:r>
            <a:endParaRPr/>
          </a:p>
        </p:txBody>
      </p:sp>
      <p:pic>
        <p:nvPicPr>
          <p:cNvPr id="736" name="Google Shape;736;p104"/>
          <p:cNvPicPr preferRelativeResize="0"/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5425051" y="1804175"/>
            <a:ext cx="3516299" cy="2747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7" name="Google Shape;737;p104"/>
          <p:cNvCxnSpPr/>
          <p:nvPr/>
        </p:nvCxnSpPr>
        <p:spPr>
          <a:xfrm flipH="1">
            <a:off x="6668875" y="1769100"/>
            <a:ext cx="12600" cy="520800"/>
          </a:xfrm>
          <a:prstGeom prst="straightConnector1">
            <a:avLst/>
          </a:prstGeom>
          <a:noFill/>
          <a:ln cap="flat" cmpd="sng" w="762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8" name="Google Shape;738;p104"/>
          <p:cNvCxnSpPr/>
          <p:nvPr/>
        </p:nvCxnSpPr>
        <p:spPr>
          <a:xfrm flipH="1">
            <a:off x="6402175" y="2874000"/>
            <a:ext cx="546000" cy="368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9" name="Google Shape;739;p104"/>
          <p:cNvSpPr txBox="1"/>
          <p:nvPr/>
        </p:nvSpPr>
        <p:spPr>
          <a:xfrm>
            <a:off x="5348850" y="1690400"/>
            <a:ext cx="1015500" cy="468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</a:t>
            </a:r>
            <a:endParaRPr/>
          </a:p>
        </p:txBody>
      </p:sp>
      <p:sp>
        <p:nvSpPr>
          <p:cNvPr id="740" name="Google Shape;740;p104"/>
          <p:cNvSpPr txBox="1"/>
          <p:nvPr/>
        </p:nvSpPr>
        <p:spPr>
          <a:xfrm>
            <a:off x="5348850" y="3011200"/>
            <a:ext cx="1015500" cy="468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MSA+IFU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025" y="957175"/>
            <a:ext cx="4982999" cy="37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05"/>
          <p:cNvSpPr txBox="1"/>
          <p:nvPr>
            <p:ph type="title"/>
          </p:nvPr>
        </p:nvSpPr>
        <p:spPr>
          <a:xfrm>
            <a:off x="900475" y="2347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Wavelength Coverage</a:t>
            </a:r>
            <a:endParaRPr/>
          </a:p>
        </p:txBody>
      </p:sp>
      <p:sp>
        <p:nvSpPr>
          <p:cNvPr id="747" name="Google Shape;747;p105"/>
          <p:cNvSpPr txBox="1"/>
          <p:nvPr>
            <p:ph idx="1" type="body"/>
          </p:nvPr>
        </p:nvSpPr>
        <p:spPr>
          <a:xfrm>
            <a:off x="393975" y="1053550"/>
            <a:ext cx="83067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Gratings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High resolution: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G140H, G235H, G395H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Medium resolution: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G140M, G235M, G395M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Low resolution: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PRISM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Filters paired with gratings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	e.g.  F170LP/G235H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06"/>
          <p:cNvSpPr txBox="1"/>
          <p:nvPr>
            <p:ph type="title"/>
          </p:nvPr>
        </p:nvSpPr>
        <p:spPr>
          <a:xfrm>
            <a:off x="864475" y="2128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MIRI Medium Resolution Spectroscopy (MRS)</a:t>
            </a:r>
            <a:endParaRPr sz="3000"/>
          </a:p>
        </p:txBody>
      </p:sp>
      <p:pic>
        <p:nvPicPr>
          <p:cNvPr id="753" name="Google Shape;75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1679"/>
            <a:ext cx="9144002" cy="3592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7"/>
          <p:cNvSpPr txBox="1"/>
          <p:nvPr>
            <p:ph type="title"/>
          </p:nvPr>
        </p:nvSpPr>
        <p:spPr>
          <a:xfrm>
            <a:off x="864475" y="2566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MIRI MRS Wavelength Coverage</a:t>
            </a:r>
            <a:endParaRPr sz="1800"/>
          </a:p>
        </p:txBody>
      </p:sp>
      <p:sp>
        <p:nvSpPr>
          <p:cNvPr id="759" name="Google Shape;759;p107"/>
          <p:cNvSpPr txBox="1"/>
          <p:nvPr>
            <p:ph idx="1" type="body"/>
          </p:nvPr>
        </p:nvSpPr>
        <p:spPr>
          <a:xfrm>
            <a:off x="320350" y="766150"/>
            <a:ext cx="3946800" cy="21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Wavelength sub-bands</a:t>
            </a:r>
            <a:endParaRPr sz="18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Short: 1A, 2A, 3A, 4A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Medium: 1B, 2B, 3B, 4B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Long: 1C, 2C, 3C, 4C</a:t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Need 3 exposures to cover all 3 sub-bands</a:t>
            </a:r>
            <a:endParaRPr sz="1800"/>
          </a:p>
        </p:txBody>
      </p:sp>
      <p:pic>
        <p:nvPicPr>
          <p:cNvPr id="760" name="Google Shape;760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000" y="766158"/>
            <a:ext cx="4253007" cy="411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07"/>
          <p:cNvPicPr preferRelativeResize="0"/>
          <p:nvPr/>
        </p:nvPicPr>
        <p:blipFill rotWithShape="1">
          <a:blip r:embed="rId4">
            <a:alphaModFix/>
          </a:blip>
          <a:srcRect b="0" l="55320" r="411" t="7114"/>
          <a:stretch/>
        </p:blipFill>
        <p:spPr>
          <a:xfrm>
            <a:off x="687300" y="2703912"/>
            <a:ext cx="3126426" cy="22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Mid-Infrared Instrument (MIRI)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2160" y="1234440"/>
            <a:ext cx="2827440" cy="195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/>
          <p:nvPr/>
        </p:nvSpPr>
        <p:spPr>
          <a:xfrm>
            <a:off x="7925310" y="1364040"/>
            <a:ext cx="176850" cy="176850"/>
          </a:xfrm>
          <a:prstGeom prst="rect">
            <a:avLst/>
          </a:prstGeom>
          <a:solidFill>
            <a:srgbClr val="4472C4"/>
          </a:solidFill>
          <a:ln cap="flat" cmpd="sng" w="12600">
            <a:solidFill>
              <a:srgbClr val="32549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7865640" y="1533330"/>
            <a:ext cx="392850" cy="29619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341280" y="869130"/>
            <a:ext cx="5006340" cy="2449710"/>
          </a:xfrm>
          <a:custGeom>
            <a:rect b="b" l="l" r="r" t="t"/>
            <a:pathLst>
              <a:path extrusionOk="0" h="9075" w="18544">
                <a:moveTo>
                  <a:pt x="1512" y="0"/>
                </a:moveTo>
                <a:cubicBezTo>
                  <a:pt x="756" y="0"/>
                  <a:pt x="0" y="756"/>
                  <a:pt x="0" y="1512"/>
                </a:cubicBezTo>
                <a:lnTo>
                  <a:pt x="0" y="7561"/>
                </a:lnTo>
                <a:cubicBezTo>
                  <a:pt x="0" y="8317"/>
                  <a:pt x="756" y="9074"/>
                  <a:pt x="1512" y="9074"/>
                </a:cubicBezTo>
                <a:lnTo>
                  <a:pt x="17030" y="9074"/>
                </a:lnTo>
                <a:cubicBezTo>
                  <a:pt x="17786" y="9074"/>
                  <a:pt x="18543" y="8317"/>
                  <a:pt x="18543" y="7561"/>
                </a:cubicBezTo>
                <a:lnTo>
                  <a:pt x="18543" y="1512"/>
                </a:lnTo>
                <a:cubicBezTo>
                  <a:pt x="18543" y="756"/>
                  <a:pt x="17786" y="0"/>
                  <a:pt x="17030" y="0"/>
                </a:cubicBezTo>
                <a:lnTo>
                  <a:pt x="1512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7"/>
          <p:cNvSpPr txBox="1"/>
          <p:nvPr/>
        </p:nvSpPr>
        <p:spPr>
          <a:xfrm>
            <a:off x="330480" y="925020"/>
            <a:ext cx="4989600" cy="24024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MIRI provides imaging and spectroscopic observing modes from </a:t>
            </a:r>
            <a:b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 to 28.8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10 filters ranging from 5.6 to 25.5 μm.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Low-resolution slitted and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5 to 12 μm, (R = λ/Δλ) of ~100 at 7.5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Medium-resolution integral field unit (IFU)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4.9 to 28.8 μm, R from 1,500 to 3,500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Lyot and three 4-quadrant phase masks (4QPM) coronographs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08"/>
          <p:cNvSpPr txBox="1"/>
          <p:nvPr>
            <p:ph type="title"/>
          </p:nvPr>
        </p:nvSpPr>
        <p:spPr>
          <a:xfrm>
            <a:off x="909725" y="161775"/>
            <a:ext cx="3505800" cy="79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MIRI MRS Wavelength Coverage</a:t>
            </a:r>
            <a:endParaRPr sz="1800"/>
          </a:p>
        </p:txBody>
      </p:sp>
      <p:pic>
        <p:nvPicPr>
          <p:cNvPr id="767" name="Google Shape;767;p108"/>
          <p:cNvPicPr preferRelativeResize="0"/>
          <p:nvPr/>
        </p:nvPicPr>
        <p:blipFill rotWithShape="1">
          <a:blip r:embed="rId3">
            <a:alphaModFix/>
          </a:blip>
          <a:srcRect b="0" l="0" r="46484" t="7114"/>
          <a:stretch/>
        </p:blipFill>
        <p:spPr>
          <a:xfrm>
            <a:off x="0" y="1205788"/>
            <a:ext cx="4728474" cy="28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175" y="587008"/>
            <a:ext cx="4253007" cy="411347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8"/>
          <p:cNvSpPr/>
          <p:nvPr/>
        </p:nvSpPr>
        <p:spPr>
          <a:xfrm rot="2383272">
            <a:off x="5898177" y="1297287"/>
            <a:ext cx="417337" cy="545975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108"/>
          <p:cNvSpPr/>
          <p:nvPr/>
        </p:nvSpPr>
        <p:spPr>
          <a:xfrm rot="2383272">
            <a:off x="6630212" y="1457647"/>
            <a:ext cx="417337" cy="739605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08"/>
          <p:cNvSpPr/>
          <p:nvPr/>
        </p:nvSpPr>
        <p:spPr>
          <a:xfrm rot="2383272">
            <a:off x="7256438" y="1802615"/>
            <a:ext cx="417337" cy="87147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108"/>
          <p:cNvSpPr/>
          <p:nvPr/>
        </p:nvSpPr>
        <p:spPr>
          <a:xfrm rot="2383422">
            <a:off x="7968789" y="2507004"/>
            <a:ext cx="618227" cy="41284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108"/>
          <p:cNvSpPr txBox="1"/>
          <p:nvPr/>
        </p:nvSpPr>
        <p:spPr>
          <a:xfrm>
            <a:off x="5411175" y="298675"/>
            <a:ext cx="31263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Exposure 1 - SHORT (A)</a:t>
            </a:r>
            <a:endParaRPr/>
          </a:p>
        </p:txBody>
      </p:sp>
      <p:sp>
        <p:nvSpPr>
          <p:cNvPr id="774" name="Google Shape;774;p108"/>
          <p:cNvSpPr/>
          <p:nvPr/>
        </p:nvSpPr>
        <p:spPr>
          <a:xfrm rot="-2222">
            <a:off x="5835600" y="3893375"/>
            <a:ext cx="464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108"/>
          <p:cNvSpPr/>
          <p:nvPr/>
        </p:nvSpPr>
        <p:spPr>
          <a:xfrm rot="-2222">
            <a:off x="6561800" y="3893375"/>
            <a:ext cx="464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08"/>
          <p:cNvSpPr/>
          <p:nvPr/>
        </p:nvSpPr>
        <p:spPr>
          <a:xfrm rot="-2222">
            <a:off x="7288000" y="3893365"/>
            <a:ext cx="464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108"/>
          <p:cNvSpPr/>
          <p:nvPr/>
        </p:nvSpPr>
        <p:spPr>
          <a:xfrm rot="-1971">
            <a:off x="8014200" y="3893371"/>
            <a:ext cx="5232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09"/>
          <p:cNvSpPr txBox="1"/>
          <p:nvPr>
            <p:ph type="title"/>
          </p:nvPr>
        </p:nvSpPr>
        <p:spPr>
          <a:xfrm>
            <a:off x="909725" y="161775"/>
            <a:ext cx="3505800" cy="79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MIRI MRS Wavelength Coverage</a:t>
            </a:r>
            <a:endParaRPr sz="1800"/>
          </a:p>
        </p:txBody>
      </p:sp>
      <p:pic>
        <p:nvPicPr>
          <p:cNvPr id="783" name="Google Shape;783;p109"/>
          <p:cNvPicPr preferRelativeResize="0"/>
          <p:nvPr/>
        </p:nvPicPr>
        <p:blipFill rotWithShape="1">
          <a:blip r:embed="rId3">
            <a:alphaModFix/>
          </a:blip>
          <a:srcRect b="0" l="0" r="46484" t="7114"/>
          <a:stretch/>
        </p:blipFill>
        <p:spPr>
          <a:xfrm>
            <a:off x="0" y="1205788"/>
            <a:ext cx="4728474" cy="28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175" y="587008"/>
            <a:ext cx="4253007" cy="411347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09"/>
          <p:cNvSpPr/>
          <p:nvPr/>
        </p:nvSpPr>
        <p:spPr>
          <a:xfrm rot="2383272">
            <a:off x="5428140" y="1187812"/>
            <a:ext cx="417337" cy="545975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109"/>
          <p:cNvSpPr/>
          <p:nvPr/>
        </p:nvSpPr>
        <p:spPr>
          <a:xfrm rot="2383200">
            <a:off x="6789238" y="1546973"/>
            <a:ext cx="488705" cy="739605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109"/>
          <p:cNvSpPr/>
          <p:nvPr/>
        </p:nvSpPr>
        <p:spPr>
          <a:xfrm rot="1748942">
            <a:off x="7447308" y="1916255"/>
            <a:ext cx="601130" cy="871393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109"/>
          <p:cNvSpPr/>
          <p:nvPr/>
        </p:nvSpPr>
        <p:spPr>
          <a:xfrm rot="2383205">
            <a:off x="8190998" y="2565004"/>
            <a:ext cx="463353" cy="41284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109"/>
          <p:cNvSpPr txBox="1"/>
          <p:nvPr/>
        </p:nvSpPr>
        <p:spPr>
          <a:xfrm>
            <a:off x="5411175" y="298675"/>
            <a:ext cx="31263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Exposure 2 - MEDIUM (B)</a:t>
            </a:r>
            <a:endParaRPr/>
          </a:p>
        </p:txBody>
      </p:sp>
      <p:sp>
        <p:nvSpPr>
          <p:cNvPr id="790" name="Google Shape;790;p109"/>
          <p:cNvSpPr/>
          <p:nvPr/>
        </p:nvSpPr>
        <p:spPr>
          <a:xfrm rot="-2222">
            <a:off x="6060550" y="3893250"/>
            <a:ext cx="464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109"/>
          <p:cNvSpPr/>
          <p:nvPr/>
        </p:nvSpPr>
        <p:spPr>
          <a:xfrm rot="-1944">
            <a:off x="6742275" y="3893239"/>
            <a:ext cx="5304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09"/>
          <p:cNvSpPr/>
          <p:nvPr/>
        </p:nvSpPr>
        <p:spPr>
          <a:xfrm rot="-2222">
            <a:off x="7495825" y="3893242"/>
            <a:ext cx="464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09"/>
          <p:cNvSpPr/>
          <p:nvPr/>
        </p:nvSpPr>
        <p:spPr>
          <a:xfrm rot="-3252">
            <a:off x="5525825" y="3893257"/>
            <a:ext cx="317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109"/>
          <p:cNvSpPr/>
          <p:nvPr/>
        </p:nvSpPr>
        <p:spPr>
          <a:xfrm rot="-2222">
            <a:off x="8250175" y="3893242"/>
            <a:ext cx="464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109"/>
          <p:cNvSpPr/>
          <p:nvPr/>
        </p:nvSpPr>
        <p:spPr>
          <a:xfrm rot="2384190">
            <a:off x="6044436" y="1435038"/>
            <a:ext cx="573478" cy="545975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10"/>
          <p:cNvSpPr txBox="1"/>
          <p:nvPr>
            <p:ph type="title"/>
          </p:nvPr>
        </p:nvSpPr>
        <p:spPr>
          <a:xfrm>
            <a:off x="909725" y="161775"/>
            <a:ext cx="3505800" cy="79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MIRI MRS Wavelength Coverage</a:t>
            </a:r>
            <a:endParaRPr sz="1800"/>
          </a:p>
        </p:txBody>
      </p:sp>
      <p:pic>
        <p:nvPicPr>
          <p:cNvPr id="801" name="Google Shape;801;p110"/>
          <p:cNvPicPr preferRelativeResize="0"/>
          <p:nvPr/>
        </p:nvPicPr>
        <p:blipFill rotWithShape="1">
          <a:blip r:embed="rId3">
            <a:alphaModFix/>
          </a:blip>
          <a:srcRect b="0" l="0" r="46484" t="7114"/>
          <a:stretch/>
        </p:blipFill>
        <p:spPr>
          <a:xfrm>
            <a:off x="0" y="1205788"/>
            <a:ext cx="4728474" cy="28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175" y="587008"/>
            <a:ext cx="4253007" cy="4113479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10"/>
          <p:cNvSpPr/>
          <p:nvPr/>
        </p:nvSpPr>
        <p:spPr>
          <a:xfrm rot="2383272">
            <a:off x="5675779" y="1137916"/>
            <a:ext cx="417337" cy="702116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110"/>
          <p:cNvSpPr/>
          <p:nvPr/>
        </p:nvSpPr>
        <p:spPr>
          <a:xfrm rot="2383272">
            <a:off x="6365062" y="1375872"/>
            <a:ext cx="417337" cy="739605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110"/>
          <p:cNvSpPr/>
          <p:nvPr/>
        </p:nvSpPr>
        <p:spPr>
          <a:xfrm rot="1788717">
            <a:off x="6971095" y="1637491"/>
            <a:ext cx="604037" cy="87161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110"/>
          <p:cNvSpPr/>
          <p:nvPr/>
        </p:nvSpPr>
        <p:spPr>
          <a:xfrm rot="2382595">
            <a:off x="7759063" y="2327549"/>
            <a:ext cx="460165" cy="57985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110"/>
          <p:cNvSpPr txBox="1"/>
          <p:nvPr/>
        </p:nvSpPr>
        <p:spPr>
          <a:xfrm>
            <a:off x="5411175" y="298675"/>
            <a:ext cx="31263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Exposure 3 - LONG (C)</a:t>
            </a:r>
            <a:endParaRPr/>
          </a:p>
        </p:txBody>
      </p:sp>
      <p:sp>
        <p:nvSpPr>
          <p:cNvPr id="808" name="Google Shape;808;p110"/>
          <p:cNvSpPr/>
          <p:nvPr/>
        </p:nvSpPr>
        <p:spPr>
          <a:xfrm rot="-1551">
            <a:off x="5369800" y="3893380"/>
            <a:ext cx="6648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110"/>
          <p:cNvSpPr/>
          <p:nvPr/>
        </p:nvSpPr>
        <p:spPr>
          <a:xfrm rot="-2154">
            <a:off x="7031026" y="3893393"/>
            <a:ext cx="4788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110"/>
          <p:cNvSpPr/>
          <p:nvPr/>
        </p:nvSpPr>
        <p:spPr>
          <a:xfrm rot="-2222">
            <a:off x="7793200" y="3893365"/>
            <a:ext cx="4641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110"/>
          <p:cNvSpPr/>
          <p:nvPr/>
        </p:nvSpPr>
        <p:spPr>
          <a:xfrm rot="-1971">
            <a:off x="6298175" y="3893378"/>
            <a:ext cx="523200" cy="62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713" y="360875"/>
            <a:ext cx="6168800" cy="20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922" y="2571750"/>
            <a:ext cx="6168777" cy="20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111"/>
          <p:cNvSpPr/>
          <p:nvPr/>
        </p:nvSpPr>
        <p:spPr>
          <a:xfrm>
            <a:off x="2659350" y="1765025"/>
            <a:ext cx="4572000" cy="344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11"/>
          <p:cNvSpPr/>
          <p:nvPr/>
        </p:nvSpPr>
        <p:spPr>
          <a:xfrm>
            <a:off x="2338775" y="4024275"/>
            <a:ext cx="4572000" cy="671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111"/>
          <p:cNvSpPr txBox="1"/>
          <p:nvPr/>
        </p:nvSpPr>
        <p:spPr>
          <a:xfrm>
            <a:off x="7288700" y="1005400"/>
            <a:ext cx="16410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Only 1 channel (LONG) will be observed</a:t>
            </a:r>
            <a:endParaRPr/>
          </a:p>
        </p:txBody>
      </p:sp>
      <p:sp>
        <p:nvSpPr>
          <p:cNvPr id="821" name="Google Shape;821;p111"/>
          <p:cNvSpPr txBox="1"/>
          <p:nvPr/>
        </p:nvSpPr>
        <p:spPr>
          <a:xfrm>
            <a:off x="6973375" y="3416925"/>
            <a:ext cx="1598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3 channels w</a:t>
            </a:r>
            <a:r>
              <a:rPr lang="en"/>
              <a:t>ill be observed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2"/>
          <p:cNvSpPr txBox="1"/>
          <p:nvPr>
            <p:ph type="title"/>
          </p:nvPr>
        </p:nvSpPr>
        <p:spPr>
          <a:xfrm>
            <a:off x="909725" y="161775"/>
            <a:ext cx="3505800" cy="79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MIRI MRS Field Centering</a:t>
            </a:r>
            <a:endParaRPr sz="1800"/>
          </a:p>
        </p:txBody>
      </p:sp>
      <p:sp>
        <p:nvSpPr>
          <p:cNvPr id="827" name="Google Shape;827;p112"/>
          <p:cNvSpPr txBox="1"/>
          <p:nvPr>
            <p:ph idx="1" type="body"/>
          </p:nvPr>
        </p:nvSpPr>
        <p:spPr>
          <a:xfrm>
            <a:off x="284525" y="1053550"/>
            <a:ext cx="4457700" cy="177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For each exposure have to choose between short/medium/long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Primary channel selection is to define which channel is centered on target. In any case, all channels are observed </a:t>
            </a:r>
            <a:endParaRPr sz="1800"/>
          </a:p>
        </p:txBody>
      </p:sp>
      <p:pic>
        <p:nvPicPr>
          <p:cNvPr id="828" name="Google Shape;82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975" y="161775"/>
            <a:ext cx="4096975" cy="382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11" y="2647175"/>
            <a:ext cx="5406975" cy="23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125" y="1024350"/>
            <a:ext cx="6573473" cy="3620999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113"/>
          <p:cNvSpPr txBox="1"/>
          <p:nvPr>
            <p:ph type="title"/>
          </p:nvPr>
        </p:nvSpPr>
        <p:spPr>
          <a:xfrm>
            <a:off x="864475" y="2857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Target Acquisition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14"/>
          <p:cNvSpPr txBox="1"/>
          <p:nvPr>
            <p:ph type="title"/>
          </p:nvPr>
        </p:nvSpPr>
        <p:spPr>
          <a:xfrm>
            <a:off x="864475" y="2857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Target Acquisition</a:t>
            </a:r>
            <a:endParaRPr/>
          </a:p>
        </p:txBody>
      </p:sp>
      <p:pic>
        <p:nvPicPr>
          <p:cNvPr id="841" name="Google Shape;841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6795"/>
            <a:ext cx="8839196" cy="38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5"/>
          <p:cNvSpPr txBox="1"/>
          <p:nvPr>
            <p:ph type="title"/>
          </p:nvPr>
        </p:nvSpPr>
        <p:spPr>
          <a:xfrm>
            <a:off x="864475" y="2347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Target Acquisition</a:t>
            </a:r>
            <a:endParaRPr/>
          </a:p>
        </p:txBody>
      </p:sp>
      <p:pic>
        <p:nvPicPr>
          <p:cNvPr id="847" name="Google Shape;847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75" y="884950"/>
            <a:ext cx="7982349" cy="39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16"/>
          <p:cNvSpPr txBox="1"/>
          <p:nvPr>
            <p:ph type="title"/>
          </p:nvPr>
        </p:nvSpPr>
        <p:spPr>
          <a:xfrm>
            <a:off x="864475" y="2420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Dithers</a:t>
            </a:r>
            <a:endParaRPr/>
          </a:p>
        </p:txBody>
      </p:sp>
      <p:sp>
        <p:nvSpPr>
          <p:cNvPr id="853" name="Google Shape;853;p116"/>
          <p:cNvSpPr txBox="1"/>
          <p:nvPr>
            <p:ph idx="1" type="body"/>
          </p:nvPr>
        </p:nvSpPr>
        <p:spPr>
          <a:xfrm>
            <a:off x="233475" y="1031675"/>
            <a:ext cx="2969400" cy="37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Nod = large offset for point/small source separation (used by pipeline to subtract background)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2-point nod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nod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Dither = small offset for detector defect mitigation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dither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Cycling = for psf and detector sampling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1 - 60 point pattern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Small, medium or large spacings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854" name="Google Shape;854;p116"/>
          <p:cNvPicPr preferRelativeResize="0"/>
          <p:nvPr/>
        </p:nvPicPr>
        <p:blipFill rotWithShape="1">
          <a:blip r:embed="rId3">
            <a:alphaModFix/>
          </a:blip>
          <a:srcRect b="0" l="0" r="556" t="0"/>
          <a:stretch/>
        </p:blipFill>
        <p:spPr>
          <a:xfrm>
            <a:off x="3166325" y="764500"/>
            <a:ext cx="5829300" cy="41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17"/>
          <p:cNvSpPr txBox="1"/>
          <p:nvPr>
            <p:ph type="title"/>
          </p:nvPr>
        </p:nvSpPr>
        <p:spPr>
          <a:xfrm>
            <a:off x="864475" y="2274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Dithering</a:t>
            </a:r>
            <a:endParaRPr/>
          </a:p>
        </p:txBody>
      </p:sp>
      <p:sp>
        <p:nvSpPr>
          <p:cNvPr id="860" name="Google Shape;860;p117"/>
          <p:cNvSpPr txBox="1"/>
          <p:nvPr>
            <p:ph idx="1" type="body"/>
          </p:nvPr>
        </p:nvSpPr>
        <p:spPr>
          <a:xfrm>
            <a:off x="426350" y="1053550"/>
            <a:ext cx="40530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All MRS observations must be dithered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MIRI is a factor 2 spatially undersampled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Pattern determined by Primary channel selected and whether point or extended source selection in APT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If primary channel selected is Channel 4 dither will move source out of channel 1 FOV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Direction (positive or negative) rotates pattern 43 degrees for point source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2-point dither pattern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dither pattern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ALL preferred for point or extended sources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1" name="Google Shape;861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327" y="869545"/>
            <a:ext cx="4053122" cy="391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050" y="4108925"/>
            <a:ext cx="4670099" cy="8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