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</p:sldIdLst>
  <p:sldSz cy="5143500" cx="9144000"/>
  <p:notesSz cx="6858000" cy="9144000"/>
  <p:embeddedFontLst>
    <p:embeddedFont>
      <p:font typeface="Libre Franklin"/>
      <p:regular r:id="rId121"/>
      <p:bold r:id="rId122"/>
      <p:italic r:id="rId123"/>
      <p:boldItalic r:id="rId124"/>
    </p:embeddedFont>
    <p:embeddedFont>
      <p:font typeface="Arimo"/>
      <p:regular r:id="rId125"/>
      <p:bold r:id="rId126"/>
      <p:italic r:id="rId127"/>
      <p:boldItalic r:id="rId128"/>
    </p:embeddedFont>
    <p:embeddedFont>
      <p:font typeface="Tahoma"/>
      <p:regular r:id="rId129"/>
      <p:bold r:id="rId1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A2089F2B-5700-4E11-AA3B-48337BBB1F22}">
  <a:tblStyle styleId="{A2089F2B-5700-4E11-AA3B-48337BBB1F2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font" Target="fonts/Tahoma-regular.fntdata"/><Relationship Id="rId128" Type="http://schemas.openxmlformats.org/officeDocument/2006/relationships/font" Target="fonts/Arimo-boldItalic.fntdata"/><Relationship Id="rId127" Type="http://schemas.openxmlformats.org/officeDocument/2006/relationships/font" Target="fonts/Arimo-italic.fntdata"/><Relationship Id="rId126" Type="http://schemas.openxmlformats.org/officeDocument/2006/relationships/font" Target="fonts/Arimo-bold.fntdata"/><Relationship Id="rId26" Type="http://schemas.openxmlformats.org/officeDocument/2006/relationships/slide" Target="slides/slide20.xml"/><Relationship Id="rId121" Type="http://schemas.openxmlformats.org/officeDocument/2006/relationships/font" Target="fonts/LibreFranklin-regular.fntdata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font" Target="fonts/Arimo-regular.fntdata"/><Relationship Id="rId29" Type="http://schemas.openxmlformats.org/officeDocument/2006/relationships/slide" Target="slides/slide23.xml"/><Relationship Id="rId124" Type="http://schemas.openxmlformats.org/officeDocument/2006/relationships/font" Target="fonts/LibreFranklin-boldItalic.fntdata"/><Relationship Id="rId123" Type="http://schemas.openxmlformats.org/officeDocument/2006/relationships/font" Target="fonts/LibreFranklin-italic.fntdata"/><Relationship Id="rId122" Type="http://schemas.openxmlformats.org/officeDocument/2006/relationships/font" Target="fonts/LibreFranklin-bold.fntdata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0" Type="http://schemas.openxmlformats.org/officeDocument/2006/relationships/font" Target="fonts/Tahoma-bold.fntdata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f2ac80bd8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7f2ac80bd8_1_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f2ac80bd8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7f2ac80bd8_1_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7187a2c303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7187a2c303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816b150123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816b150123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7187a2c303_3_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4" name="Google Shape;844;g7187a2c303_3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slits + 1 aperture on nirspec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Slit or slitless lrs on miri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Nircam and niriss are slitless</a:t>
            </a:r>
            <a:endParaRPr/>
          </a:p>
        </p:txBody>
      </p:sp>
      <p:sp>
        <p:nvSpPr>
          <p:cNvPr id="845" name="Google Shape;845;g7187a2c303_3_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7187a2c303_3_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5" name="Google Shape;855;g7187a2c303_3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Full wavelength coverage: 2 settings at low resolution, 7 setting at high resolution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g7187a2c303_3_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7187a2c303_3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8" name="Google Shape;908;g7187a2c303_3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g7187a2c303_3_1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7187a2c303_3_1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5" name="Google Shape;925;g7187a2c303_3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g7187a2c303_3_1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7187a2c303_3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g7187a2c303_3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7187a2c303_3_1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5" name="Google Shape;955;g7187a2c303_3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Leakage: option to take reference MSA spectra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g7187a2c303_3_1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7187a2c303_3_1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2" name="Google Shape;972;g7187a2c303_3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Leakage: option to take reference MSA spectra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if bright background source (galaxy, cluster)</a:t>
            </a:r>
            <a:br>
              <a:rPr lang="en"/>
            </a:br>
            <a:r>
              <a:rPr lang="en"/>
              <a:t>important at low 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Ok if emission line</a:t>
            </a:r>
            <a:endParaRPr/>
          </a:p>
        </p:txBody>
      </p:sp>
      <p:sp>
        <p:nvSpPr>
          <p:cNvPr id="973" name="Google Shape;973;g7187a2c303_3_1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7187a2c303_3_2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6" name="Google Shape;986;g7187a2c303_3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Leakage: option to take reference MSA spectra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g7187a2c303_3_2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f2ac80bd8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7f2ac80bd8_1_1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7187a2c303_3_2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7" name="Google Shape;997;g7187a2c303_3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MIRI MRS and NIRSPEC are undersampled</a:t>
            </a: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Dithering is mandatory to pixel sampling</a:t>
            </a: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endParaRPr/>
          </a:p>
        </p:txBody>
      </p:sp>
      <p:sp>
        <p:nvSpPr>
          <p:cNvPr id="998" name="Google Shape;998;g7187a2c303_3_2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7187a2c303_3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4" name="Google Shape;1004;g7187a2c303_3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g7187a2c303_3_2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7187a2c303_3_2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3" name="Google Shape;1023;g7187a2c303_3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Cycling small 4 point = dither 4 pt</a:t>
            </a:r>
            <a:endParaRPr/>
          </a:p>
        </p:txBody>
      </p:sp>
      <p:sp>
        <p:nvSpPr>
          <p:cNvPr id="1024" name="Google Shape;1024;g7187a2c303_3_2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7187a2c303_3_2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4" name="Google Shape;1034;g7187a2c303_3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g7187a2c303_3_2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7187a2c303_3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g7187a2c303_3_2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f2ac80bd8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7f2ac80bd8_1_1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f2ac80bd8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7f2ac80bd8_1_1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f2ac80bd8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7f2ac80bd8_1_1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f2ac80bd8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7f2ac80bd8_1_1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16b15012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16b15012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16b15012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816b15012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f2ca88e8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7f2ca88e84_0_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f2ac80bd8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7f2ac80bd8_1_1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f2ac80bd8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7f2ac80bd8_1_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f2ac80bd8_6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7f2ac80bd8_6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f2ac80bd8_6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7f2ac80bd8_6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f2ac80bd8_6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7f2ac80bd8_6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16b15012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816b150123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16b15012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816b150123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16b15012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16b15012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16b150123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816b150123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16b15012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816b15012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16b150123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16b150123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f2ac80bd8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7f2ac80bd8_1_2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f2ac80bd8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7f2ac80bd8_1_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f2ca88e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7f2ca88e84_0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7f2ca88e8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7f2ca88e84_0_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f2ca88e8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7f2ca88e84_0_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7f2ca88e8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7f2ca88e84_0_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7f2ca88e8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7f2ca88e84_0_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f2ca88e8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7f2ca88e84_0_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7f2ca88e8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7f2ca88e84_0_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7f2ca88e8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7f2ca88e84_0_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f2ca88e8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7f2ca88e84_0_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16b150123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816b150123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f2ac80bd8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7f2ac80bd8_1_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f2ac80bd8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7f2ac80bd8_1_2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7f2ac80bd8_1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7f2ac80bd8_1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7f2ca88e8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early → Start now!</a:t>
            </a:r>
            <a:endParaRPr/>
          </a:p>
        </p:txBody>
      </p:sp>
      <p:sp>
        <p:nvSpPr>
          <p:cNvPr id="435" name="Google Shape;435;g7f2ca88e84_0_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816b15012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816b15012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816b150123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816b150123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16b150123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816b150123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816b150123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816b150123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16b150123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16b150123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7187a2c303_2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7187a2c303_2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7187a2c303_2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7187a2c303_2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f2ac80bd8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7f2ac80bd8_1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16b150123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16b150123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7187a2c303_29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7187a2c303_29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7187a2c303_29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7187a2c303_29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816b150123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816b150123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7187a2c303_29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7187a2c303_29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7187a2c303_29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7187a2c303_29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7187a2c303_29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7187a2c303_29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816b150123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816b150123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7187a2c303_29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7187a2c303_2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187a2c303_29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187a2c303_29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f2ac80bd8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7f2ac80bd8_1_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7187a2c303_29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7187a2c303_29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187a2c303_29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187a2c303_29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187a2c303_29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7187a2c303_29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7187a2c303_29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7187a2c303_29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7187a2c303_29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7187a2c303_29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7187a2c303_29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7187a2c303_29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7187a2c30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7187a2c30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7187a2c30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7187a2c30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7187a2c30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7187a2c30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187a2c30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187a2c30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f2ac80bd8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7f2ac80bd8_1_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187a2c30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187a2c30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7187a2c30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7187a2c30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7187a2c30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7187a2c30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7187a2c30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7187a2c30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7187a2c303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7187a2c30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7187a2c303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7187a2c303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7187a2c30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7187a2c30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higher resolving power available with the MRS R=1,500-3500.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7187a2c303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7187a2c30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187a2c30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187a2c30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187a2c30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187a2c30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f2ac80bd8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7f2ac80bd8_1_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816b150123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816b150123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7187a2c30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7187a2c30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87a2c30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87a2c30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7187a2c303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7187a2c303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7187a2c303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7187a2c303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187a2c303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187a2c303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7187a2c303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7187a2c303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7187a2c303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7187a2c303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7187a2c303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7187a2c303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7187a2c303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7187a2c303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f2ac80bd8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7f2ac80bd8_1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7187a2c303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7187a2c303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7187a2c303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7187a2c303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7187a2c303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7187a2c303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7187a2c303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7187a2c303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7187a2c303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7187a2c303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7187a2c303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7187a2c303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7187a2c303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7187a2c303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7187a2c303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7187a2c303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7187a2c303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7187a2c303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7187a2c303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7187a2c303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754380" y="1053540"/>
            <a:ext cx="79464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2" type="body"/>
          </p:nvPr>
        </p:nvSpPr>
        <p:spPr>
          <a:xfrm>
            <a:off x="754380" y="2999970"/>
            <a:ext cx="79464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75438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482625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4826250" y="299997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754380" y="299997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92470" y="1053540"/>
            <a:ext cx="4669920" cy="372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92470" y="1053540"/>
            <a:ext cx="4669920" cy="3726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BODY_1">
  <p:cSld name="TITLE_AND_BODY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3750" lIns="67500" spcFirstLastPara="1" rIns="67500" wrap="square" tIns="337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6" name="Google Shape;6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indent="-317500" lvl="0" marL="4572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>
            <a:lvl1pPr indent="-317500" lvl="0" marL="4572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et texte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754380" y="1053540"/>
            <a:ext cx="38778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2" type="body"/>
          </p:nvPr>
        </p:nvSpPr>
        <p:spPr>
          <a:xfrm>
            <a:off x="4826250" y="1053540"/>
            <a:ext cx="38778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54380" y="1053540"/>
            <a:ext cx="38778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2" type="body"/>
          </p:nvPr>
        </p:nvSpPr>
        <p:spPr>
          <a:xfrm>
            <a:off x="482625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3" type="body"/>
          </p:nvPr>
        </p:nvSpPr>
        <p:spPr>
          <a:xfrm>
            <a:off x="4826250" y="299997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idx="1" type="subTitle"/>
          </p:nvPr>
        </p:nvSpPr>
        <p:spPr>
          <a:xfrm>
            <a:off x="864000" y="439020"/>
            <a:ext cx="7836300" cy="21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75438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754380" y="299997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3" type="body"/>
          </p:nvPr>
        </p:nvSpPr>
        <p:spPr>
          <a:xfrm>
            <a:off x="4826250" y="1053540"/>
            <a:ext cx="38778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75438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4826250" y="1053540"/>
            <a:ext cx="38778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754380" y="2999970"/>
            <a:ext cx="79464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818640" y="748170"/>
            <a:ext cx="7881900" cy="300"/>
          </a:xfrm>
          <a:prstGeom prst="straightConnector1">
            <a:avLst/>
          </a:prstGeom>
          <a:noFill/>
          <a:ln cap="flat" cmpd="sng" w="9525">
            <a:solidFill>
              <a:srgbClr val="C55A11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" name="Google Shape;7;p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91430" y="203310"/>
            <a:ext cx="913140" cy="802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930" y="4965840"/>
            <a:ext cx="737100" cy="10071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83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79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7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4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88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85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85.png"/><Relationship Id="rId4" Type="http://schemas.openxmlformats.org/officeDocument/2006/relationships/image" Target="../media/image8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6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87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91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90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jist.stsci.edu/jis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image" Target="../media/image8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jwst-docs.stsci.edu/jwst-duplication-checking" TargetMode="External"/><Relationship Id="rId4" Type="http://schemas.openxmlformats.org/officeDocument/2006/relationships/hyperlink" Target="https://mast.stsci.edu/portal/Mashup/Clients/Mast/Portal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4.png"/><Relationship Id="rId4" Type="http://schemas.openxmlformats.org/officeDocument/2006/relationships/image" Target="../media/image4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png"/><Relationship Id="rId4" Type="http://schemas.openxmlformats.org/officeDocument/2006/relationships/image" Target="../media/image97.png"/><Relationship Id="rId5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0.png"/><Relationship Id="rId4" Type="http://schemas.openxmlformats.org/officeDocument/2006/relationships/hyperlink" Target="http://maestria.astro.umontreal.ca/niriss/SOSS_cont/SOSScontam.php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exoctk.stsci.edu/pandexo/calculation/new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s://jwst-docs.stsci.edu/near-infrared-spectrograph/nirspec-example-science-programs/nirspec-bots-observations-of-wasp-79b" TargetMode="Externa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://www.astro.umontreal.ca/~albert/JWST_UdeM_exercises.zip" TargetMode="Externa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jwst-docs.stsci.edu/near-infrared-spectrograph/nirspec-observing-strategies/nirspec-detector-recommended-strategies" TargetMode="External"/><Relationship Id="rId4" Type="http://schemas.openxmlformats.org/officeDocument/2006/relationships/image" Target="../media/image7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4.png"/><Relationship Id="rId4" Type="http://schemas.openxmlformats.org/officeDocument/2006/relationships/image" Target="../media/image59.png"/><Relationship Id="rId5" Type="http://schemas.openxmlformats.org/officeDocument/2006/relationships/image" Target="../media/image9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6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3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8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5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6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7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6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7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hyperlink" Target="https://jwst-docs.stsci.edu/near-infrared-spectrograph/nirspec-observing-strategies/nirspec-detector-recommended-strategies" TargetMode="External"/><Relationship Id="rId4" Type="http://schemas.openxmlformats.org/officeDocument/2006/relationships/image" Target="../media/image73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75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82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9"/>
          <p:cNvSpPr txBox="1"/>
          <p:nvPr/>
        </p:nvSpPr>
        <p:spPr>
          <a:xfrm>
            <a:off x="864000" y="392850"/>
            <a:ext cx="7836210" cy="777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Courier New"/>
                <a:ea typeface="Courier New"/>
                <a:cs typeface="Courier New"/>
                <a:sym typeface="Courier New"/>
              </a:rPr>
              <a:t>Université de Montréal</a:t>
            </a:r>
            <a:endParaRPr b="1" sz="27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Courier New"/>
                <a:ea typeface="Courier New"/>
                <a:cs typeface="Courier New"/>
                <a:sym typeface="Courier New"/>
              </a:rPr>
              <a:t>JWST Proposal Training Workshop</a:t>
            </a:r>
            <a:endParaRPr b="1" sz="27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5" name="Google Shape;85;p19"/>
          <p:cNvSpPr txBox="1"/>
          <p:nvPr/>
        </p:nvSpPr>
        <p:spPr>
          <a:xfrm>
            <a:off x="754380" y="1053540"/>
            <a:ext cx="7946370" cy="3726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Local organizers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latin typeface="Courier New"/>
                <a:ea typeface="Courier New"/>
                <a:cs typeface="Courier New"/>
                <a:sym typeface="Courier New"/>
              </a:rPr>
              <a:t>Geert Jan Talens, Neil Cook</a:t>
            </a:r>
            <a:r>
              <a:rPr lang="en" sz="1500">
                <a:latin typeface="Courier New"/>
                <a:ea typeface="Courier New"/>
                <a:cs typeface="Courier New"/>
                <a:sym typeface="Courier New"/>
              </a:rPr>
              <a:t>, Loïc Albert, Nathalie Ouellette,</a:t>
            </a:r>
            <a:r>
              <a:rPr lang="en" sz="15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René Doyon, David Lafrenière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Co-organizer from </a:t>
            </a:r>
            <a:r>
              <a:rPr b="1" lang="en" sz="1500">
                <a:latin typeface="Courier New"/>
                <a:ea typeface="Courier New"/>
                <a:cs typeface="Courier New"/>
                <a:sym typeface="Courier New"/>
              </a:rPr>
              <a:t>University of Western Ontario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latin typeface="Courier New"/>
                <a:ea typeface="Courier New"/>
                <a:cs typeface="Courier New"/>
                <a:sym typeface="Courier New"/>
              </a:rPr>
              <a:t>Alexandros Maragkoudakis</a:t>
            </a:r>
            <a:endParaRPr b="0" i="0" sz="21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 b="0" l="0" r="0" t="2959"/>
          <a:stretch/>
        </p:blipFill>
        <p:spPr>
          <a:xfrm>
            <a:off x="2943275" y="1170175"/>
            <a:ext cx="3763800" cy="24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8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Camera (NIRCam)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137160" y="1261440"/>
            <a:ext cx="3321000" cy="3264840"/>
          </a:xfrm>
          <a:custGeom>
            <a:rect b="b" l="l" r="r" t="t"/>
            <a:pathLst>
              <a:path extrusionOk="0" h="12094" w="12301">
                <a:moveTo>
                  <a:pt x="2015" y="0"/>
                </a:moveTo>
                <a:cubicBezTo>
                  <a:pt x="1007" y="0"/>
                  <a:pt x="0" y="1007"/>
                  <a:pt x="0" y="2015"/>
                </a:cubicBezTo>
                <a:lnTo>
                  <a:pt x="0" y="10077"/>
                </a:lnTo>
                <a:cubicBezTo>
                  <a:pt x="0" y="11085"/>
                  <a:pt x="1007" y="12093"/>
                  <a:pt x="2015" y="12093"/>
                </a:cubicBezTo>
                <a:lnTo>
                  <a:pt x="10285" y="12093"/>
                </a:lnTo>
                <a:cubicBezTo>
                  <a:pt x="11292" y="12093"/>
                  <a:pt x="12300" y="11085"/>
                  <a:pt x="12300" y="10077"/>
                </a:cubicBezTo>
                <a:lnTo>
                  <a:pt x="12300" y="2015"/>
                </a:lnTo>
                <a:cubicBezTo>
                  <a:pt x="12300" y="1007"/>
                  <a:pt x="11292" y="0"/>
                  <a:pt x="10285" y="0"/>
                </a:cubicBezTo>
                <a:lnTo>
                  <a:pt x="201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8"/>
          <p:cNvSpPr txBox="1"/>
          <p:nvPr/>
        </p:nvSpPr>
        <p:spPr>
          <a:xfrm>
            <a:off x="139320" y="1527120"/>
            <a:ext cx="3291840" cy="264546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NIRCam offers imaging, coronagraphy, and grism slitless spectroscopy from 0.6 to 5.0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0.6–2.3 μm and 2.4–5.0 μm simultaneously – 29 filters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Wide field slitless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(2.4–5.0 µm) using grisms with resolving power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= λ/Δλ ~1,600 at 4 µm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Coronagraphic imaging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Spectrophotometric time-series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8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</a:t>
            </a:r>
            <a:r>
              <a:rPr lang="en"/>
              <a:t> Checklist</a:t>
            </a:r>
            <a:endParaRPr/>
          </a:p>
        </p:txBody>
      </p:sp>
      <p:sp>
        <p:nvSpPr>
          <p:cNvPr id="836" name="Google Shape;836;p118"/>
          <p:cNvSpPr txBox="1"/>
          <p:nvPr>
            <p:ph idx="1" type="body"/>
          </p:nvPr>
        </p:nvSpPr>
        <p:spPr>
          <a:xfrm>
            <a:off x="336900" y="900325"/>
            <a:ext cx="8470200" cy="407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Target Acquisition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Proper motions should be entered for all objects (very important)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Are moving targets properly specified?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No TA on extended sources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Dithers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DITHER=None selected anywhere? If so, is it justified?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a dither type selected in the exposure parameters panel?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If the dither is an extended-source pattern, is there a dedicated sky observation linked to the exposure?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If the MRS EXTENDED property is set to ‘YES’ or ‘UNKNOWN’ in the target editor pane, is an EXTENDED source dither pattern used?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If the number of pointings in the4e dither pattern is &lt; 4, is it justified?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Mosaics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the extended source dither pattern optimized for ALL channels? If not, FOV of channels 1 and 2 may not overlap.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mosaicking used to circumvent dither patterns? If so, is it justified?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Backgrounds - Are dedicated backgrounds properly linked to the science observations?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MRS wavelength sub-bands - if more than one wavelength sub-band (*A/B/C) is requested, are they correctly </a:t>
            </a:r>
            <a:r>
              <a:rPr lang="en" sz="1000"/>
              <a:t>specified</a:t>
            </a:r>
            <a:r>
              <a:rPr lang="en" sz="1000"/>
              <a:t>? 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Exposure parameters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FAST mode readout used? If not, is it justified?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If the number of groups is &lt;5, is it justified?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Will exposures cause saturation in any active modes?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Is simultaneous imaging specified, using FULL array? Does the estimated data volume exceed limits?</a:t>
            </a:r>
            <a:endParaRPr sz="10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0000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19"/>
          <p:cNvSpPr txBox="1"/>
          <p:nvPr>
            <p:ph idx="1" type="subTitle"/>
          </p:nvPr>
        </p:nvSpPr>
        <p:spPr>
          <a:xfrm>
            <a:off x="864000" y="439020"/>
            <a:ext cx="7836300" cy="2173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IFU slides from UdeM webinar 2017/2018 series - for inspiration only - they need facts re-checking.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20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b="0" i="0" lang="en" sz="3600" u="none" cap="none" strike="noStrik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Wavelength coverage from 0.6 to 29.8 μm</a:t>
            </a:r>
            <a:endParaRPr b="0" i="0" sz="3600" u="none" cap="none" strike="noStrike">
              <a:solidFill>
                <a:srgbClr val="7F7F7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b="0" i="0" lang="en" sz="3600" u="none" cap="none" strike="noStrik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via 16 configurations</a:t>
            </a:r>
            <a:endParaRPr/>
          </a:p>
        </p:txBody>
      </p:sp>
      <p:sp>
        <p:nvSpPr>
          <p:cNvPr id="848" name="Google Shape;848;p120"/>
          <p:cNvSpPr/>
          <p:nvPr/>
        </p:nvSpPr>
        <p:spPr>
          <a:xfrm>
            <a:off x="48214" y="1129274"/>
            <a:ext cx="7165386" cy="3585601"/>
          </a:xfrm>
          <a:prstGeom prst="frame">
            <a:avLst>
              <a:gd fmla="val 12500" name="adj1"/>
            </a:avLst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1477340511701.jpeg" id="849" name="Google Shape;849;p120"/>
          <p:cNvPicPr preferRelativeResize="0"/>
          <p:nvPr/>
        </p:nvPicPr>
        <p:blipFill rotWithShape="1">
          <a:blip r:embed="rId3">
            <a:alphaModFix/>
          </a:blip>
          <a:srcRect b="57182" l="0" r="0" t="30519"/>
          <a:stretch/>
        </p:blipFill>
        <p:spPr>
          <a:xfrm>
            <a:off x="0" y="1576388"/>
            <a:ext cx="8734049" cy="366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77340511701.jpeg" id="850" name="Google Shape;850;p120"/>
          <p:cNvPicPr preferRelativeResize="0"/>
          <p:nvPr/>
        </p:nvPicPr>
        <p:blipFill rotWithShape="1">
          <a:blip r:embed="rId3">
            <a:alphaModFix/>
          </a:blip>
          <a:srcRect b="0" l="0" r="0" t="82427"/>
          <a:stretch/>
        </p:blipFill>
        <p:spPr>
          <a:xfrm>
            <a:off x="-3522" y="2200160"/>
            <a:ext cx="8734049" cy="523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77340511701.jpeg" id="851" name="Google Shape;851;p120"/>
          <p:cNvPicPr preferRelativeResize="0"/>
          <p:nvPr/>
        </p:nvPicPr>
        <p:blipFill rotWithShape="1">
          <a:blip r:embed="rId3">
            <a:alphaModFix/>
          </a:blip>
          <a:srcRect b="37697" l="0" r="0" t="53359"/>
          <a:stretch/>
        </p:blipFill>
        <p:spPr>
          <a:xfrm>
            <a:off x="0" y="1933575"/>
            <a:ext cx="8734049" cy="266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2" name="Google Shape;852;p120"/>
          <p:cNvGraphicFramePr/>
          <p:nvPr/>
        </p:nvGraphicFramePr>
        <p:xfrm>
          <a:off x="1117599" y="30575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{A2089F2B-5700-4E11-AA3B-48337BBB1F22}</a:tableStyleId>
              </a:tblPr>
              <a:tblGrid>
                <a:gridCol w="2267900"/>
                <a:gridCol w="2267900"/>
                <a:gridCol w="2267900"/>
              </a:tblGrid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NIRSpec IFU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MIRI MRS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Wavelength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0.6-5 μm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4.88-28.55 μm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Resolution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30-3600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3250-1550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FoV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3’’x3’’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3.7’’x3.7’’/7.7’’x7.95’’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Sampling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0.11’’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0.196’’-0.273’’</a:t>
                      </a:r>
                      <a:endParaRPr sz="1400"/>
                    </a:p>
                  </a:txBody>
                  <a:tcPr marT="34300" marB="34300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21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b="0" i="0" lang="en" sz="3600" u="none" cap="none" strike="noStrik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Modes and Resolutions</a:t>
            </a:r>
            <a:endParaRPr/>
          </a:p>
        </p:txBody>
      </p:sp>
      <p:sp>
        <p:nvSpPr>
          <p:cNvPr id="859" name="Google Shape;859;p121"/>
          <p:cNvSpPr/>
          <p:nvPr/>
        </p:nvSpPr>
        <p:spPr>
          <a:xfrm>
            <a:off x="6629400" y="4514850"/>
            <a:ext cx="15875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121"/>
          <p:cNvSpPr/>
          <p:nvPr/>
        </p:nvSpPr>
        <p:spPr>
          <a:xfrm>
            <a:off x="7921333" y="4572722"/>
            <a:ext cx="5066432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©P. Ferruit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61" name="Google Shape;861;p121"/>
          <p:cNvSpPr/>
          <p:nvPr/>
        </p:nvSpPr>
        <p:spPr>
          <a:xfrm flipH="1">
            <a:off x="6184900" y="1352550"/>
            <a:ext cx="205904" cy="142875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121"/>
          <p:cNvSpPr/>
          <p:nvPr/>
        </p:nvSpPr>
        <p:spPr>
          <a:xfrm flipH="1">
            <a:off x="6184900" y="3648076"/>
            <a:ext cx="205904" cy="303149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121"/>
          <p:cNvSpPr/>
          <p:nvPr/>
        </p:nvSpPr>
        <p:spPr>
          <a:xfrm>
            <a:off x="5457825" y="1925950"/>
            <a:ext cx="3686175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7 configurations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0.7-28.5 μm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R~1600-3600</a:t>
            </a:r>
            <a:endParaRPr/>
          </a:p>
        </p:txBody>
      </p:sp>
      <p:sp>
        <p:nvSpPr>
          <p:cNvPr id="864" name="Google Shape;864;p121"/>
          <p:cNvSpPr/>
          <p:nvPr/>
        </p:nvSpPr>
        <p:spPr>
          <a:xfrm>
            <a:off x="5457825" y="3649975"/>
            <a:ext cx="3686175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configuration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0.6-5 μm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R~30-300</a:t>
            </a:r>
            <a:endParaRPr/>
          </a:p>
        </p:txBody>
      </p:sp>
      <p:grpSp>
        <p:nvGrpSpPr>
          <p:cNvPr id="865" name="Google Shape;865;p121"/>
          <p:cNvGrpSpPr/>
          <p:nvPr/>
        </p:nvGrpSpPr>
        <p:grpSpPr>
          <a:xfrm>
            <a:off x="34578" y="1067653"/>
            <a:ext cx="6151745" cy="3219521"/>
            <a:chOff x="1524000" y="800100"/>
            <a:chExt cx="6096000" cy="4724400"/>
          </a:xfrm>
        </p:grpSpPr>
        <p:pic>
          <p:nvPicPr>
            <p:cNvPr descr="jwst_resol_vs_wave.png" id="866" name="Google Shape;866;p1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24000" y="800100"/>
              <a:ext cx="6096000" cy="47219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7" name="Google Shape;867;p121"/>
            <p:cNvSpPr/>
            <p:nvPr/>
          </p:nvSpPr>
          <p:spPr>
            <a:xfrm>
              <a:off x="5973620" y="5113480"/>
              <a:ext cx="2286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68" name="Google Shape;868;p121"/>
            <p:cNvSpPr/>
            <p:nvPr/>
          </p:nvSpPr>
          <p:spPr>
            <a:xfrm>
              <a:off x="2994890" y="5108865"/>
              <a:ext cx="2286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69" name="Google Shape;869;p121"/>
            <p:cNvSpPr txBox="1"/>
            <p:nvPr/>
          </p:nvSpPr>
          <p:spPr>
            <a:xfrm>
              <a:off x="4489118" y="5067301"/>
              <a:ext cx="114082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3</a:t>
              </a:r>
              <a:endParaRPr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70" name="Google Shape;870;p121"/>
            <p:cNvSpPr txBox="1"/>
            <p:nvPr/>
          </p:nvSpPr>
          <p:spPr>
            <a:xfrm>
              <a:off x="3962400" y="5067301"/>
              <a:ext cx="114082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2</a:t>
              </a:r>
              <a:endParaRPr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71" name="Google Shape;871;p121"/>
            <p:cNvSpPr txBox="1"/>
            <p:nvPr/>
          </p:nvSpPr>
          <p:spPr>
            <a:xfrm>
              <a:off x="2301000" y="5062301"/>
              <a:ext cx="285206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0.6</a:t>
              </a:r>
              <a:endParaRPr/>
            </a:p>
          </p:txBody>
        </p:sp>
        <p:sp>
          <p:nvSpPr>
            <p:cNvPr id="872" name="Google Shape;872;p121"/>
            <p:cNvSpPr txBox="1"/>
            <p:nvPr/>
          </p:nvSpPr>
          <p:spPr>
            <a:xfrm>
              <a:off x="3066318" y="5067301"/>
              <a:ext cx="114082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1</a:t>
              </a:r>
              <a:endParaRPr/>
            </a:p>
          </p:txBody>
        </p:sp>
        <p:sp>
          <p:nvSpPr>
            <p:cNvPr id="873" name="Google Shape;873;p121"/>
            <p:cNvSpPr txBox="1"/>
            <p:nvPr/>
          </p:nvSpPr>
          <p:spPr>
            <a:xfrm>
              <a:off x="5984802" y="5067301"/>
              <a:ext cx="228165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10</a:t>
              </a:r>
              <a:endParaRPr/>
            </a:p>
          </p:txBody>
        </p:sp>
        <p:sp>
          <p:nvSpPr>
            <p:cNvPr id="874" name="Google Shape;874;p121"/>
            <p:cNvSpPr txBox="1"/>
            <p:nvPr/>
          </p:nvSpPr>
          <p:spPr>
            <a:xfrm>
              <a:off x="5143718" y="5067301"/>
              <a:ext cx="114082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5</a:t>
              </a:r>
              <a:endParaRPr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75" name="Google Shape;875;p121"/>
            <p:cNvSpPr txBox="1"/>
            <p:nvPr/>
          </p:nvSpPr>
          <p:spPr>
            <a:xfrm>
              <a:off x="4861800" y="5067301"/>
              <a:ext cx="115416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4</a:t>
              </a:r>
              <a:endParaRPr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76" name="Google Shape;876;p121"/>
            <p:cNvSpPr txBox="1"/>
            <p:nvPr/>
          </p:nvSpPr>
          <p:spPr>
            <a:xfrm>
              <a:off x="5587599" y="5067301"/>
              <a:ext cx="114082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7</a:t>
              </a:r>
              <a:endParaRPr/>
            </a:p>
          </p:txBody>
        </p:sp>
        <p:sp>
          <p:nvSpPr>
            <p:cNvPr id="877" name="Google Shape;877;p121"/>
            <p:cNvSpPr txBox="1"/>
            <p:nvPr/>
          </p:nvSpPr>
          <p:spPr>
            <a:xfrm>
              <a:off x="6873002" y="5067301"/>
              <a:ext cx="228165" cy="270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20</a:t>
              </a:r>
              <a:endParaRPr/>
            </a:p>
          </p:txBody>
        </p:sp>
        <p:sp>
          <p:nvSpPr>
            <p:cNvPr id="878" name="Google Shape;878;p121"/>
            <p:cNvSpPr/>
            <p:nvPr/>
          </p:nvSpPr>
          <p:spPr>
            <a:xfrm>
              <a:off x="6629400" y="5295900"/>
              <a:ext cx="9906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79" name="Google Shape;879;p121"/>
            <p:cNvSpPr/>
            <p:nvPr/>
          </p:nvSpPr>
          <p:spPr>
            <a:xfrm>
              <a:off x="2438400" y="4610100"/>
              <a:ext cx="1752600" cy="38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80" name="Google Shape;880;p121"/>
            <p:cNvSpPr/>
            <p:nvPr/>
          </p:nvSpPr>
          <p:spPr>
            <a:xfrm>
              <a:off x="3838455" y="1038250"/>
              <a:ext cx="2234468" cy="19355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81" name="Google Shape;881;p121"/>
            <p:cNvSpPr/>
            <p:nvPr/>
          </p:nvSpPr>
          <p:spPr>
            <a:xfrm>
              <a:off x="5165806" y="3962496"/>
              <a:ext cx="911096" cy="2199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82" name="Google Shape;882;p121"/>
            <p:cNvSpPr/>
            <p:nvPr/>
          </p:nvSpPr>
          <p:spPr>
            <a:xfrm>
              <a:off x="5095851" y="3200496"/>
              <a:ext cx="911096" cy="2199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83" name="Google Shape;883;p121"/>
            <p:cNvSpPr/>
            <p:nvPr/>
          </p:nvSpPr>
          <p:spPr>
            <a:xfrm>
              <a:off x="6686502" y="1647849"/>
              <a:ext cx="381000" cy="22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84" name="Google Shape;884;p121"/>
            <p:cNvSpPr/>
            <p:nvPr/>
          </p:nvSpPr>
          <p:spPr>
            <a:xfrm>
              <a:off x="6553200" y="4946315"/>
              <a:ext cx="914400" cy="11143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85" name="Google Shape;885;p121"/>
            <p:cNvSpPr/>
            <p:nvPr/>
          </p:nvSpPr>
          <p:spPr>
            <a:xfrm>
              <a:off x="5324259" y="4695849"/>
              <a:ext cx="914400" cy="1454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86" name="Google Shape;886;p121"/>
            <p:cNvSpPr/>
            <p:nvPr/>
          </p:nvSpPr>
          <p:spPr>
            <a:xfrm>
              <a:off x="2343102" y="3965265"/>
              <a:ext cx="855686" cy="12165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87" name="Google Shape;887;p121"/>
          <p:cNvSpPr/>
          <p:nvPr/>
        </p:nvSpPr>
        <p:spPr>
          <a:xfrm>
            <a:off x="818683" y="3095625"/>
            <a:ext cx="887442" cy="1270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21"/>
          <p:cNvSpPr/>
          <p:nvPr/>
        </p:nvSpPr>
        <p:spPr>
          <a:xfrm>
            <a:off x="3773187" y="3741526"/>
            <a:ext cx="1953057" cy="210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121"/>
          <p:cNvSpPr/>
          <p:nvPr/>
        </p:nvSpPr>
        <p:spPr>
          <a:xfrm>
            <a:off x="3192736" y="2492692"/>
            <a:ext cx="1673637" cy="3606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21"/>
          <p:cNvSpPr/>
          <p:nvPr/>
        </p:nvSpPr>
        <p:spPr>
          <a:xfrm rot="9252590">
            <a:off x="801488" y="2970908"/>
            <a:ext cx="1441326" cy="506677"/>
          </a:xfrm>
          <a:prstGeom prst="arc">
            <a:avLst>
              <a:gd fmla="val 16200000" name="adj1"/>
              <a:gd fmla="val 0" name="adj2"/>
            </a:avLst>
          </a:prstGeom>
          <a:solidFill>
            <a:srgbClr val="FFFFFF"/>
          </a:solidFill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21"/>
          <p:cNvSpPr/>
          <p:nvPr/>
        </p:nvSpPr>
        <p:spPr>
          <a:xfrm rot="9252590">
            <a:off x="946526" y="2691883"/>
            <a:ext cx="2452331" cy="725543"/>
          </a:xfrm>
          <a:prstGeom prst="arc">
            <a:avLst>
              <a:gd fmla="val 12296972" name="adj1"/>
              <a:gd fmla="val 20720929" name="adj2"/>
            </a:avLst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121"/>
          <p:cNvSpPr/>
          <p:nvPr/>
        </p:nvSpPr>
        <p:spPr>
          <a:xfrm flipH="1">
            <a:off x="6186323" y="2945558"/>
            <a:ext cx="205904" cy="681148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21"/>
          <p:cNvSpPr/>
          <p:nvPr/>
        </p:nvSpPr>
        <p:spPr>
          <a:xfrm>
            <a:off x="5432494" y="3042710"/>
            <a:ext cx="3686175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3 configurations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0.7-5 μm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R~500-1300</a:t>
            </a:r>
            <a:endParaRPr/>
          </a:p>
        </p:txBody>
      </p:sp>
      <p:sp>
        <p:nvSpPr>
          <p:cNvPr id="894" name="Google Shape;894;p121"/>
          <p:cNvSpPr txBox="1"/>
          <p:nvPr/>
        </p:nvSpPr>
        <p:spPr>
          <a:xfrm>
            <a:off x="3509597" y="1830700"/>
            <a:ext cx="402674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1A</a:t>
            </a:r>
            <a:endParaRPr sz="1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121"/>
          <p:cNvSpPr txBox="1"/>
          <p:nvPr/>
        </p:nvSpPr>
        <p:spPr>
          <a:xfrm>
            <a:off x="3674697" y="1906900"/>
            <a:ext cx="40426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1B</a:t>
            </a:r>
            <a:endParaRPr/>
          </a:p>
        </p:txBody>
      </p:sp>
      <p:sp>
        <p:nvSpPr>
          <p:cNvPr id="896" name="Google Shape;896;p121"/>
          <p:cNvSpPr txBox="1"/>
          <p:nvPr/>
        </p:nvSpPr>
        <p:spPr>
          <a:xfrm>
            <a:off x="3890597" y="1973575"/>
            <a:ext cx="414171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1C</a:t>
            </a:r>
            <a:endParaRPr/>
          </a:p>
        </p:txBody>
      </p:sp>
      <p:sp>
        <p:nvSpPr>
          <p:cNvPr id="897" name="Google Shape;897;p121"/>
          <p:cNvSpPr txBox="1"/>
          <p:nvPr/>
        </p:nvSpPr>
        <p:spPr>
          <a:xfrm>
            <a:off x="4093797" y="2049775"/>
            <a:ext cx="402674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2A</a:t>
            </a:r>
            <a:endParaRPr/>
          </a:p>
        </p:txBody>
      </p:sp>
      <p:sp>
        <p:nvSpPr>
          <p:cNvPr id="898" name="Google Shape;898;p121"/>
          <p:cNvSpPr txBox="1"/>
          <p:nvPr/>
        </p:nvSpPr>
        <p:spPr>
          <a:xfrm>
            <a:off x="4309697" y="2192650"/>
            <a:ext cx="40426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2B</a:t>
            </a:r>
            <a:endParaRPr/>
          </a:p>
        </p:txBody>
      </p:sp>
      <p:sp>
        <p:nvSpPr>
          <p:cNvPr id="899" name="Google Shape;899;p121"/>
          <p:cNvSpPr txBox="1"/>
          <p:nvPr/>
        </p:nvSpPr>
        <p:spPr>
          <a:xfrm>
            <a:off x="4532276" y="2111532"/>
            <a:ext cx="414171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2C</a:t>
            </a:r>
            <a:endParaRPr/>
          </a:p>
        </p:txBody>
      </p:sp>
      <p:sp>
        <p:nvSpPr>
          <p:cNvPr id="900" name="Google Shape;900;p121"/>
          <p:cNvSpPr txBox="1"/>
          <p:nvPr/>
        </p:nvSpPr>
        <p:spPr>
          <a:xfrm>
            <a:off x="4701261" y="2348700"/>
            <a:ext cx="402674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3A</a:t>
            </a:r>
            <a:endParaRPr/>
          </a:p>
        </p:txBody>
      </p:sp>
      <p:sp>
        <p:nvSpPr>
          <p:cNvPr id="901" name="Google Shape;901;p121"/>
          <p:cNvSpPr txBox="1"/>
          <p:nvPr/>
        </p:nvSpPr>
        <p:spPr>
          <a:xfrm>
            <a:off x="4840973" y="2845742"/>
            <a:ext cx="40426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3B</a:t>
            </a:r>
            <a:endParaRPr/>
          </a:p>
        </p:txBody>
      </p:sp>
      <p:sp>
        <p:nvSpPr>
          <p:cNvPr id="902" name="Google Shape;902;p121"/>
          <p:cNvSpPr txBox="1"/>
          <p:nvPr/>
        </p:nvSpPr>
        <p:spPr>
          <a:xfrm>
            <a:off x="5078535" y="2692225"/>
            <a:ext cx="414171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3C</a:t>
            </a:r>
            <a:endParaRPr/>
          </a:p>
        </p:txBody>
      </p:sp>
      <p:sp>
        <p:nvSpPr>
          <p:cNvPr id="903" name="Google Shape;903;p121"/>
          <p:cNvSpPr txBox="1"/>
          <p:nvPr/>
        </p:nvSpPr>
        <p:spPr>
          <a:xfrm>
            <a:off x="5253269" y="3022349"/>
            <a:ext cx="402674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4A</a:t>
            </a:r>
            <a:endParaRPr/>
          </a:p>
        </p:txBody>
      </p:sp>
      <p:sp>
        <p:nvSpPr>
          <p:cNvPr id="904" name="Google Shape;904;p121"/>
          <p:cNvSpPr txBox="1"/>
          <p:nvPr/>
        </p:nvSpPr>
        <p:spPr>
          <a:xfrm>
            <a:off x="5453810" y="2886766"/>
            <a:ext cx="40426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4B</a:t>
            </a:r>
            <a:endParaRPr/>
          </a:p>
        </p:txBody>
      </p:sp>
      <p:sp>
        <p:nvSpPr>
          <p:cNvPr id="905" name="Google Shape;905;p121"/>
          <p:cNvSpPr txBox="1"/>
          <p:nvPr/>
        </p:nvSpPr>
        <p:spPr>
          <a:xfrm>
            <a:off x="5738944" y="3153992"/>
            <a:ext cx="414171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4C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RSDiagram_1.png" id="911" name="Google Shape;911;p122"/>
          <p:cNvPicPr preferRelativeResize="0"/>
          <p:nvPr/>
        </p:nvPicPr>
        <p:blipFill rotWithShape="1">
          <a:blip r:embed="rId3">
            <a:alphaModFix/>
          </a:blip>
          <a:srcRect b="0" l="0" r="10427" t="12145"/>
          <a:stretch/>
        </p:blipFill>
        <p:spPr>
          <a:xfrm>
            <a:off x="5359541" y="1162050"/>
            <a:ext cx="2781194" cy="267636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22"/>
          <p:cNvSpPr txBox="1"/>
          <p:nvPr/>
        </p:nvSpPr>
        <p:spPr>
          <a:xfrm>
            <a:off x="63500" y="1807085"/>
            <a:ext cx="5444444" cy="2031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IFUs (channel 1, 2, 3, 4)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Simultaneous coverage in all channels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(=&gt;same exposure length)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channels have concentric fields of view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Choose a channel or all to drive the dither and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mosaic edges</a:t>
            </a:r>
            <a:endParaRPr/>
          </a:p>
        </p:txBody>
      </p:sp>
      <p:sp>
        <p:nvSpPr>
          <p:cNvPr id="913" name="Google Shape;913;p122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MIRI MRS complex design</a:t>
            </a:r>
            <a:endParaRPr/>
          </a:p>
        </p:txBody>
      </p:sp>
      <p:sp>
        <p:nvSpPr>
          <p:cNvPr id="914" name="Google Shape;914;p122"/>
          <p:cNvSpPr/>
          <p:nvPr/>
        </p:nvSpPr>
        <p:spPr>
          <a:xfrm>
            <a:off x="7717372" y="3754772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366FF"/>
                </a:solidFill>
                <a:latin typeface="Arimo"/>
                <a:ea typeface="Arimo"/>
                <a:cs typeface="Arimo"/>
                <a:sym typeface="Arimo"/>
              </a:rPr>
              <a:t>4.88-7.70 μm</a:t>
            </a:r>
            <a:endParaRPr sz="1800">
              <a:solidFill>
                <a:srgbClr val="3366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366FF"/>
                </a:solidFill>
                <a:latin typeface="Arimo"/>
                <a:ea typeface="Arimo"/>
                <a:cs typeface="Arimo"/>
                <a:sym typeface="Arimo"/>
              </a:rPr>
              <a:t>3.4’’x3.7’’</a:t>
            </a:r>
            <a:endParaRPr sz="1800">
              <a:solidFill>
                <a:srgbClr val="3366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915" name="Google Shape;915;p122"/>
          <p:cNvCxnSpPr/>
          <p:nvPr/>
        </p:nvCxnSpPr>
        <p:spPr>
          <a:xfrm rot="-5400000">
            <a:off x="7287253" y="3101348"/>
            <a:ext cx="1249698" cy="2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16" name="Google Shape;916;p122"/>
          <p:cNvCxnSpPr/>
          <p:nvPr/>
        </p:nvCxnSpPr>
        <p:spPr>
          <a:xfrm rot="-5400000">
            <a:off x="6791373" y="3375832"/>
            <a:ext cx="1415444" cy="1585"/>
          </a:xfrm>
          <a:prstGeom prst="straightConnector1">
            <a:avLst/>
          </a:prstGeom>
          <a:noFill/>
          <a:ln cap="flat" cmpd="sng" w="25400">
            <a:solidFill>
              <a:srgbClr val="008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17" name="Google Shape;917;p122"/>
          <p:cNvSpPr/>
          <p:nvPr/>
        </p:nvSpPr>
        <p:spPr>
          <a:xfrm>
            <a:off x="7366000" y="4154823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8000"/>
                </a:solidFill>
                <a:latin typeface="Arimo"/>
                <a:ea typeface="Arimo"/>
                <a:cs typeface="Arimo"/>
                <a:sym typeface="Arimo"/>
              </a:rPr>
              <a:t>7.47-11.77 μm</a:t>
            </a:r>
            <a:endParaRPr sz="1800">
              <a:solidFill>
                <a:srgbClr val="008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8000"/>
                </a:solidFill>
                <a:latin typeface="Arimo"/>
                <a:ea typeface="Arimo"/>
                <a:cs typeface="Arimo"/>
                <a:sym typeface="Arimo"/>
              </a:rPr>
              <a:t>4.1’’x4.8’’</a:t>
            </a:r>
            <a:endParaRPr/>
          </a:p>
        </p:txBody>
      </p:sp>
      <p:cxnSp>
        <p:nvCxnSpPr>
          <p:cNvPr id="918" name="Google Shape;918;p122"/>
          <p:cNvCxnSpPr/>
          <p:nvPr/>
        </p:nvCxnSpPr>
        <p:spPr>
          <a:xfrm flipH="1" rot="5400000">
            <a:off x="6367742" y="3714160"/>
            <a:ext cx="1717120" cy="3"/>
          </a:xfrm>
          <a:prstGeom prst="straightConnector1">
            <a:avLst/>
          </a:prstGeom>
          <a:noFill/>
          <a:ln cap="flat" cmpd="sng" w="25400">
            <a:solidFill>
              <a:srgbClr val="AB940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19" name="Google Shape;919;p122"/>
          <p:cNvSpPr/>
          <p:nvPr/>
        </p:nvSpPr>
        <p:spPr>
          <a:xfrm>
            <a:off x="7086600" y="4572722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B940F"/>
                </a:solidFill>
                <a:latin typeface="Arimo"/>
                <a:ea typeface="Arimo"/>
                <a:cs typeface="Arimo"/>
                <a:sym typeface="Arimo"/>
              </a:rPr>
              <a:t>11.49-18.09 μm</a:t>
            </a:r>
            <a:endParaRPr sz="1800">
              <a:solidFill>
                <a:srgbClr val="AB940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B940F"/>
                </a:solidFill>
                <a:latin typeface="Arimo"/>
                <a:ea typeface="Arimo"/>
                <a:cs typeface="Arimo"/>
                <a:sym typeface="Arimo"/>
              </a:rPr>
              <a:t>5.9’’x6.2’’</a:t>
            </a:r>
            <a:endParaRPr sz="1800">
              <a:solidFill>
                <a:srgbClr val="AB94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920" name="Google Shape;920;p122"/>
          <p:cNvCxnSpPr/>
          <p:nvPr/>
        </p:nvCxnSpPr>
        <p:spPr>
          <a:xfrm rot="-5400000">
            <a:off x="5392381" y="3372165"/>
            <a:ext cx="2196228" cy="1585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21" name="Google Shape;921;p122"/>
          <p:cNvSpPr/>
          <p:nvPr/>
        </p:nvSpPr>
        <p:spPr>
          <a:xfrm>
            <a:off x="5429252" y="4592132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17.60-28.55 μm</a:t>
            </a:r>
            <a:endParaRPr sz="180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7.0’’x7.9’’</a:t>
            </a:r>
            <a:endParaRPr sz="180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22" name="Google Shape;922;p122"/>
          <p:cNvSpPr/>
          <p:nvPr/>
        </p:nvSpPr>
        <p:spPr>
          <a:xfrm>
            <a:off x="7921333" y="4742632"/>
            <a:ext cx="5066432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©Law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336069"/>
            <a:ext cx="3590925" cy="2021681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23"/>
          <p:cNvSpPr txBox="1"/>
          <p:nvPr/>
        </p:nvSpPr>
        <p:spPr>
          <a:xfrm>
            <a:off x="63500" y="943823"/>
            <a:ext cx="9137939" cy="992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detectors (MRS_Short, MRS_Long)=&gt; same readout param. on ch1+2 &amp; 3+4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sub-bands (A,B,C) provide full 5-29 μm coverage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(can have ≠ settings at cost of higher overheads)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23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MIRI MRS complex design</a:t>
            </a:r>
            <a:endParaRPr/>
          </a:p>
        </p:txBody>
      </p:sp>
      <p:sp>
        <p:nvSpPr>
          <p:cNvPr id="931" name="Google Shape;931;p123"/>
          <p:cNvSpPr/>
          <p:nvPr/>
        </p:nvSpPr>
        <p:spPr>
          <a:xfrm>
            <a:off x="7921333" y="4563197"/>
            <a:ext cx="5066432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©JDox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descr="Capture d’écran 2018-01-09 à 12.03.14.png" id="932" name="Google Shape;932;p123"/>
          <p:cNvPicPr preferRelativeResize="0"/>
          <p:nvPr/>
        </p:nvPicPr>
        <p:blipFill rotWithShape="1">
          <a:blip r:embed="rId4">
            <a:alphaModFix/>
          </a:blip>
          <a:srcRect b="47529" l="0" r="0" t="0"/>
          <a:stretch/>
        </p:blipFill>
        <p:spPr>
          <a:xfrm>
            <a:off x="6061966" y="1569340"/>
            <a:ext cx="2997200" cy="1172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e d’écran 2018-01-09 à 12.03.14.png" id="933" name="Google Shape;933;p123"/>
          <p:cNvPicPr preferRelativeResize="0"/>
          <p:nvPr/>
        </p:nvPicPr>
        <p:blipFill rotWithShape="1">
          <a:blip r:embed="rId4">
            <a:alphaModFix/>
          </a:blip>
          <a:srcRect b="0" l="18687" r="0" t="52940"/>
          <a:stretch/>
        </p:blipFill>
        <p:spPr>
          <a:xfrm>
            <a:off x="6036566" y="3080638"/>
            <a:ext cx="2958643" cy="1277112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23"/>
          <p:cNvSpPr/>
          <p:nvPr/>
        </p:nvSpPr>
        <p:spPr>
          <a:xfrm rot="5400000">
            <a:off x="7495565" y="2654870"/>
            <a:ext cx="366903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24"/>
          <p:cNvSpPr/>
          <p:nvPr/>
        </p:nvSpPr>
        <p:spPr>
          <a:xfrm>
            <a:off x="4197453" y="2278183"/>
            <a:ext cx="546100" cy="22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0" name="Google Shape;940;p124"/>
          <p:cNvCxnSpPr/>
          <p:nvPr/>
        </p:nvCxnSpPr>
        <p:spPr>
          <a:xfrm rot="10800000">
            <a:off x="5179319" y="2465677"/>
            <a:ext cx="584469" cy="1191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941" name="Google Shape;941;p124"/>
          <p:cNvGrpSpPr/>
          <p:nvPr/>
        </p:nvGrpSpPr>
        <p:grpSpPr>
          <a:xfrm rot="-10582871">
            <a:off x="1625126" y="2115920"/>
            <a:ext cx="3492306" cy="2376430"/>
            <a:chOff x="4870450" y="2531922"/>
            <a:chExt cx="3497713" cy="3159909"/>
          </a:xfrm>
        </p:grpSpPr>
        <p:pic>
          <p:nvPicPr>
            <p:cNvPr id="942" name="Google Shape;942;p1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519578">
              <a:off x="5164393" y="2652960"/>
              <a:ext cx="3090033" cy="2917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943" name="Google Shape;943;p124"/>
            <p:cNvSpPr/>
            <p:nvPr/>
          </p:nvSpPr>
          <p:spPr>
            <a:xfrm rot="-1068229">
              <a:off x="4896953" y="5258846"/>
              <a:ext cx="190500" cy="203200"/>
            </a:xfrm>
            <a:prstGeom prst="rect">
              <a:avLst/>
            </a:prstGeom>
            <a:solidFill>
              <a:srgbClr val="FF99CC"/>
            </a:solidFill>
            <a:ln cap="flat" cmpd="sng" w="28575">
              <a:solidFill>
                <a:srgbClr val="9933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3D91"/>
                </a:buClr>
                <a:buSzPts val="2400"/>
                <a:buFont typeface="Times"/>
                <a:buNone/>
              </a:pPr>
              <a:r>
                <a:t/>
              </a:r>
              <a:endParaRPr b="0" i="0" sz="2400" u="none" cap="none" strike="noStrike">
                <a:solidFill>
                  <a:srgbClr val="0B3D9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cxnSp>
        <p:nvCxnSpPr>
          <p:cNvPr id="944" name="Google Shape;944;p124"/>
          <p:cNvCxnSpPr/>
          <p:nvPr/>
        </p:nvCxnSpPr>
        <p:spPr>
          <a:xfrm flipH="1">
            <a:off x="4555104" y="3390144"/>
            <a:ext cx="658080" cy="1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45" name="Google Shape;945;p124"/>
          <p:cNvCxnSpPr/>
          <p:nvPr/>
        </p:nvCxnSpPr>
        <p:spPr>
          <a:xfrm flipH="1">
            <a:off x="2952956" y="2201310"/>
            <a:ext cx="1773664" cy="1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946" name="Google Shape;946;p124"/>
          <p:cNvCxnSpPr/>
          <p:nvPr/>
        </p:nvCxnSpPr>
        <p:spPr>
          <a:xfrm rot="-5400000">
            <a:off x="3887363" y="3232084"/>
            <a:ext cx="1887332" cy="158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947" name="Google Shape;947;p124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MIRI MRS+Imaging simultaneously</a:t>
            </a:r>
            <a:endParaRPr/>
          </a:p>
        </p:txBody>
      </p:sp>
      <p:sp>
        <p:nvSpPr>
          <p:cNvPr id="948" name="Google Shape;948;p124"/>
          <p:cNvSpPr/>
          <p:nvPr/>
        </p:nvSpPr>
        <p:spPr>
          <a:xfrm>
            <a:off x="5729922" y="2289212"/>
            <a:ext cx="534035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MIRI MRS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49" name="Google Shape;949;p124"/>
          <p:cNvSpPr/>
          <p:nvPr/>
        </p:nvSpPr>
        <p:spPr>
          <a:xfrm>
            <a:off x="5179319" y="3239645"/>
            <a:ext cx="534035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Imager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50" name="Google Shape;950;p124"/>
          <p:cNvSpPr/>
          <p:nvPr/>
        </p:nvSpPr>
        <p:spPr>
          <a:xfrm>
            <a:off x="4807487" y="2938646"/>
            <a:ext cx="534035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113’’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51" name="Google Shape;951;p124"/>
          <p:cNvSpPr/>
          <p:nvPr/>
        </p:nvSpPr>
        <p:spPr>
          <a:xfrm>
            <a:off x="3483076" y="1900311"/>
            <a:ext cx="534035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74’’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52" name="Google Shape;952;p124"/>
          <p:cNvSpPr txBox="1"/>
          <p:nvPr/>
        </p:nvSpPr>
        <p:spPr>
          <a:xfrm>
            <a:off x="63500" y="943823"/>
            <a:ext cx="7297916" cy="646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Imaging will have to follow the dither pattern of the MRS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Imaging exposure cannot be longer than the MRS exposure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e d’écran 2018-01-09 à 14.24.11.png" id="958" name="Google Shape;958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10" y="1304930"/>
            <a:ext cx="6858000" cy="34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5"/>
          <p:cNvSpPr/>
          <p:nvPr/>
        </p:nvSpPr>
        <p:spPr>
          <a:xfrm>
            <a:off x="5158322" y="935975"/>
            <a:ext cx="3985678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Mind the gap.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R&gt;2700 spectra span both detectors (dead regions, up to 0.1μm)</a:t>
            </a:r>
            <a:endParaRPr/>
          </a:p>
        </p:txBody>
      </p:sp>
      <p:sp>
        <p:nvSpPr>
          <p:cNvPr id="960" name="Google Shape;960;p125"/>
          <p:cNvSpPr/>
          <p:nvPr/>
        </p:nvSpPr>
        <p:spPr>
          <a:xfrm>
            <a:off x="102309" y="1380424"/>
            <a:ext cx="8957026" cy="1392872"/>
          </a:xfrm>
          <a:prstGeom prst="rect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125"/>
          <p:cNvSpPr/>
          <p:nvPr/>
        </p:nvSpPr>
        <p:spPr>
          <a:xfrm>
            <a:off x="1513417" y="984876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IFU spectra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62" name="Google Shape;962;p125"/>
          <p:cNvSpPr/>
          <p:nvPr/>
        </p:nvSpPr>
        <p:spPr>
          <a:xfrm>
            <a:off x="102310" y="2893944"/>
            <a:ext cx="8957026" cy="322195"/>
          </a:xfrm>
          <a:prstGeom prst="rect">
            <a:avLst/>
          </a:prstGeom>
          <a:noFill/>
          <a:ln cap="flat" cmpd="sng" w="4445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3" name="Google Shape;963;p125"/>
          <p:cNvCxnSpPr/>
          <p:nvPr/>
        </p:nvCxnSpPr>
        <p:spPr>
          <a:xfrm flipH="1" rot="5400000">
            <a:off x="6986918" y="3813244"/>
            <a:ext cx="1602720" cy="408512"/>
          </a:xfrm>
          <a:prstGeom prst="straightConnector1">
            <a:avLst/>
          </a:prstGeom>
          <a:noFill/>
          <a:ln cap="flat" cmpd="sng" w="25400">
            <a:solidFill>
              <a:srgbClr val="008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64" name="Google Shape;964;p125"/>
          <p:cNvSpPr/>
          <p:nvPr/>
        </p:nvSpPr>
        <p:spPr>
          <a:xfrm>
            <a:off x="4991100" y="4755361"/>
            <a:ext cx="4203717" cy="32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Slit exclusive spectra area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65" name="Google Shape;965;p125"/>
          <p:cNvSpPr/>
          <p:nvPr/>
        </p:nvSpPr>
        <p:spPr>
          <a:xfrm>
            <a:off x="87878" y="4579525"/>
            <a:ext cx="6915584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 Lutzgendorf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66" name="Google Shape;966;p125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NIRSpec IFU shares MOS detectors</a:t>
            </a:r>
            <a:endParaRPr/>
          </a:p>
        </p:txBody>
      </p:sp>
      <p:sp>
        <p:nvSpPr>
          <p:cNvPr id="967" name="Google Shape;967;p125"/>
          <p:cNvSpPr/>
          <p:nvPr/>
        </p:nvSpPr>
        <p:spPr>
          <a:xfrm>
            <a:off x="89609" y="3333914"/>
            <a:ext cx="8957026" cy="1392872"/>
          </a:xfrm>
          <a:prstGeom prst="rect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8" name="Google Shape;968;p125"/>
          <p:cNvCxnSpPr/>
          <p:nvPr/>
        </p:nvCxnSpPr>
        <p:spPr>
          <a:xfrm flipH="1" rot="-5400000">
            <a:off x="2664938" y="1325088"/>
            <a:ext cx="432485" cy="308239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69" name="Google Shape;969;p125"/>
          <p:cNvCxnSpPr/>
          <p:nvPr/>
        </p:nvCxnSpPr>
        <p:spPr>
          <a:xfrm flipH="1">
            <a:off x="4567777" y="1173472"/>
            <a:ext cx="644527" cy="40203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126"/>
          <p:cNvPicPr preferRelativeResize="0"/>
          <p:nvPr/>
        </p:nvPicPr>
        <p:blipFill rotWithShape="1">
          <a:blip r:embed="rId3">
            <a:alphaModFix/>
          </a:blip>
          <a:srcRect b="14720" l="0" r="0" t="17398"/>
          <a:stretch/>
        </p:blipFill>
        <p:spPr>
          <a:xfrm>
            <a:off x="69850" y="1339230"/>
            <a:ext cx="8989546" cy="3424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26"/>
          <p:cNvSpPr/>
          <p:nvPr/>
        </p:nvSpPr>
        <p:spPr>
          <a:xfrm>
            <a:off x="4685249" y="1079425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</a:rPr>
              <a:t>MSA leakage</a:t>
            </a:r>
            <a:endParaRPr sz="1800">
              <a:solidFill>
                <a:srgbClr val="0000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77" name="Google Shape;977;p126"/>
          <p:cNvSpPr/>
          <p:nvPr/>
        </p:nvSpPr>
        <p:spPr>
          <a:xfrm>
            <a:off x="102309" y="1380424"/>
            <a:ext cx="8957026" cy="1392872"/>
          </a:xfrm>
          <a:prstGeom prst="rect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26"/>
          <p:cNvSpPr/>
          <p:nvPr/>
        </p:nvSpPr>
        <p:spPr>
          <a:xfrm>
            <a:off x="1513417" y="984876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IFU spectra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79" name="Google Shape;979;p126"/>
          <p:cNvSpPr/>
          <p:nvPr/>
        </p:nvSpPr>
        <p:spPr>
          <a:xfrm>
            <a:off x="102310" y="2893944"/>
            <a:ext cx="8957026" cy="322195"/>
          </a:xfrm>
          <a:prstGeom prst="rect">
            <a:avLst/>
          </a:prstGeom>
          <a:noFill/>
          <a:ln cap="flat" cmpd="sng" w="4445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126"/>
          <p:cNvSpPr/>
          <p:nvPr/>
        </p:nvSpPr>
        <p:spPr>
          <a:xfrm>
            <a:off x="87878" y="4579525"/>
            <a:ext cx="6915584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©Ferruit et al. (2012)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81" name="Google Shape;981;p126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NIRSpec IFU shares MOS detectors: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MSA leakage from failed open shutters</a:t>
            </a:r>
            <a:endParaRPr/>
          </a:p>
        </p:txBody>
      </p:sp>
      <p:sp>
        <p:nvSpPr>
          <p:cNvPr id="982" name="Google Shape;982;p126"/>
          <p:cNvSpPr/>
          <p:nvPr/>
        </p:nvSpPr>
        <p:spPr>
          <a:xfrm>
            <a:off x="89609" y="3333914"/>
            <a:ext cx="8957026" cy="1392872"/>
          </a:xfrm>
          <a:prstGeom prst="rect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3" name="Google Shape;983;p126"/>
          <p:cNvCxnSpPr/>
          <p:nvPr/>
        </p:nvCxnSpPr>
        <p:spPr>
          <a:xfrm>
            <a:off x="2726267" y="1262370"/>
            <a:ext cx="321735" cy="204467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127"/>
          <p:cNvPicPr preferRelativeResize="0"/>
          <p:nvPr/>
        </p:nvPicPr>
        <p:blipFill rotWithShape="1">
          <a:blip r:embed="rId3">
            <a:alphaModFix/>
          </a:blip>
          <a:srcRect b="14720" l="0" r="0" t="17398"/>
          <a:stretch/>
        </p:blipFill>
        <p:spPr>
          <a:xfrm>
            <a:off x="69850" y="1339230"/>
            <a:ext cx="8989546" cy="3424523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27"/>
          <p:cNvSpPr/>
          <p:nvPr/>
        </p:nvSpPr>
        <p:spPr>
          <a:xfrm>
            <a:off x="4685249" y="1079425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</a:rPr>
              <a:t>MSA leakage</a:t>
            </a:r>
            <a:endParaRPr sz="1800">
              <a:solidFill>
                <a:srgbClr val="0000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91" name="Google Shape;991;p127"/>
          <p:cNvSpPr/>
          <p:nvPr/>
        </p:nvSpPr>
        <p:spPr>
          <a:xfrm>
            <a:off x="87878" y="4579525"/>
            <a:ext cx="6915584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©Ferruit et al. (2012)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92" name="Google Shape;992;p127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NIRSpec IFU shares MOS detectors: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MSA leakage from failed open shutters</a:t>
            </a:r>
            <a:endParaRPr/>
          </a:p>
        </p:txBody>
      </p:sp>
      <p:pic>
        <p:nvPicPr>
          <p:cNvPr descr="Capture d’écran 2018-01-09 à 14.30.02.png" id="993" name="Google Shape;993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010" y="1382056"/>
            <a:ext cx="6673803" cy="33531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4" name="Google Shape;994;p127"/>
          <p:cNvCxnSpPr/>
          <p:nvPr/>
        </p:nvCxnSpPr>
        <p:spPr>
          <a:xfrm flipH="1" rot="-5400000">
            <a:off x="5099798" y="1416798"/>
            <a:ext cx="337170" cy="182033"/>
          </a:xfrm>
          <a:prstGeom prst="straightConnector1">
            <a:avLst/>
          </a:prstGeom>
          <a:noFill/>
          <a:ln cap="flat" cmpd="sng" w="25400">
            <a:solidFill>
              <a:srgbClr val="0000FF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9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Camera (NIRCam)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9"/>
          <p:cNvSpPr/>
          <p:nvPr/>
        </p:nvSpPr>
        <p:spPr>
          <a:xfrm>
            <a:off x="137160" y="1261440"/>
            <a:ext cx="3321000" cy="3264840"/>
          </a:xfrm>
          <a:custGeom>
            <a:rect b="b" l="l" r="r" t="t"/>
            <a:pathLst>
              <a:path extrusionOk="0" h="12094" w="12301">
                <a:moveTo>
                  <a:pt x="2015" y="0"/>
                </a:moveTo>
                <a:cubicBezTo>
                  <a:pt x="1007" y="0"/>
                  <a:pt x="0" y="1007"/>
                  <a:pt x="0" y="2015"/>
                </a:cubicBezTo>
                <a:lnTo>
                  <a:pt x="0" y="10077"/>
                </a:lnTo>
                <a:cubicBezTo>
                  <a:pt x="0" y="11085"/>
                  <a:pt x="1007" y="12093"/>
                  <a:pt x="2015" y="12093"/>
                </a:cubicBezTo>
                <a:lnTo>
                  <a:pt x="10285" y="12093"/>
                </a:lnTo>
                <a:cubicBezTo>
                  <a:pt x="11292" y="12093"/>
                  <a:pt x="12300" y="11085"/>
                  <a:pt x="12300" y="10077"/>
                </a:cubicBezTo>
                <a:lnTo>
                  <a:pt x="12300" y="2015"/>
                </a:lnTo>
                <a:cubicBezTo>
                  <a:pt x="12300" y="1007"/>
                  <a:pt x="11292" y="0"/>
                  <a:pt x="10285" y="0"/>
                </a:cubicBezTo>
                <a:lnTo>
                  <a:pt x="201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9"/>
          <p:cNvSpPr txBox="1"/>
          <p:nvPr/>
        </p:nvSpPr>
        <p:spPr>
          <a:xfrm>
            <a:off x="139320" y="1527120"/>
            <a:ext cx="3291840" cy="264546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NIRCam offers imaging, coronagraphy, and grism slitless spectroscopy from 0.6 to 5.0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0.6–2.3 μm and 2.4–5.0 μm simultaneously – 29 filters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Wide field slitless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(2.4–5.0 µm) using grisms with resolving power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= λ/Δλ ~1,600 at 4 µm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Coronagraphic imaging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Spectrophotometric time-series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9"/>
          <p:cNvPicPr preferRelativeResize="0"/>
          <p:nvPr/>
        </p:nvPicPr>
        <p:blipFill rotWithShape="1">
          <a:blip r:embed="rId4">
            <a:alphaModFix/>
          </a:blip>
          <a:srcRect b="20452" l="15549" r="8901" t="13542"/>
          <a:stretch/>
        </p:blipFill>
        <p:spPr>
          <a:xfrm>
            <a:off x="3703320" y="2263140"/>
            <a:ext cx="2125980" cy="9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28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Nodding/Dithering for pixel sampling, cosmetics and background estimates </a:t>
            </a:r>
            <a:endParaRPr/>
          </a:p>
        </p:txBody>
      </p:sp>
      <p:sp>
        <p:nvSpPr>
          <p:cNvPr id="1001" name="Google Shape;1001;p128"/>
          <p:cNvSpPr/>
          <p:nvPr/>
        </p:nvSpPr>
        <p:spPr>
          <a:xfrm>
            <a:off x="88901" y="1219200"/>
            <a:ext cx="9055099" cy="1645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Nodding (especially for MIRI) for background:</a:t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- at least one pointing away (&gt;3’’ if extended, </a:t>
            </a:r>
            <a:br>
              <a:rPr lang="en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en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dithering not mandatory at the nodding point)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Dithering: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- MIRI MRS and NIRSpec IFU undersampled (or at the limit) over the entire wavelength coverage</a:t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- Large steps for background obs. with small/pt sources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7358" y="1171575"/>
            <a:ext cx="2649818" cy="2593704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29"/>
          <p:cNvSpPr txBox="1"/>
          <p:nvPr/>
        </p:nvSpPr>
        <p:spPr>
          <a:xfrm>
            <a:off x="228600" y="866407"/>
            <a:ext cx="4918758" cy="3393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Optimized for </a:t>
            </a: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Ch1, Ch2, Ch3, or Ch4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2-pt 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offsets (&lt;5’’) for pt source separation &gt; 1’’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½ integer sampling in all channels          (but not optimal)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4-pt (</a:t>
            </a: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default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pt/compact source):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additional offsets mitigate sampling issues due to optical distortion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4-pt ‘Extended’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offsets for use with extended sources and mosaics.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½ integer sampling in all channels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29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MIRI MRS pre-defined dithering patterns</a:t>
            </a:r>
            <a:endParaRPr/>
          </a:p>
        </p:txBody>
      </p:sp>
      <p:cxnSp>
        <p:nvCxnSpPr>
          <p:cNvPr id="1010" name="Google Shape;1010;p129"/>
          <p:cNvCxnSpPr/>
          <p:nvPr/>
        </p:nvCxnSpPr>
        <p:spPr>
          <a:xfrm rot="-5400000">
            <a:off x="6884185" y="3153894"/>
            <a:ext cx="1371621" cy="1587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11" name="Google Shape;1011;p129"/>
          <p:cNvCxnSpPr/>
          <p:nvPr/>
        </p:nvCxnSpPr>
        <p:spPr>
          <a:xfrm rot="-5400000">
            <a:off x="6700568" y="3344394"/>
            <a:ext cx="1371621" cy="1587"/>
          </a:xfrm>
          <a:prstGeom prst="straightConnector1">
            <a:avLst/>
          </a:prstGeom>
          <a:noFill/>
          <a:ln cap="flat" cmpd="sng" w="25400">
            <a:solidFill>
              <a:srgbClr val="008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12" name="Google Shape;1012;p129"/>
          <p:cNvCxnSpPr/>
          <p:nvPr/>
        </p:nvCxnSpPr>
        <p:spPr>
          <a:xfrm rot="-5400000">
            <a:off x="6209496" y="3559668"/>
            <a:ext cx="1371621" cy="1587"/>
          </a:xfrm>
          <a:prstGeom prst="straightConnector1">
            <a:avLst/>
          </a:prstGeom>
          <a:noFill/>
          <a:ln cap="flat" cmpd="sng" w="25400">
            <a:solidFill>
              <a:srgbClr val="AB940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13" name="Google Shape;1013;p129"/>
          <p:cNvSpPr/>
          <p:nvPr/>
        </p:nvSpPr>
        <p:spPr>
          <a:xfrm>
            <a:off x="6756400" y="4189122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B940F"/>
                </a:solidFill>
                <a:latin typeface="Arimo"/>
                <a:ea typeface="Arimo"/>
                <a:cs typeface="Arimo"/>
                <a:sym typeface="Arimo"/>
              </a:rPr>
              <a:t>ch3</a:t>
            </a:r>
            <a:endParaRPr/>
          </a:p>
        </p:txBody>
      </p:sp>
      <p:cxnSp>
        <p:nvCxnSpPr>
          <p:cNvPr id="1014" name="Google Shape;1014;p129"/>
          <p:cNvCxnSpPr/>
          <p:nvPr/>
        </p:nvCxnSpPr>
        <p:spPr>
          <a:xfrm rot="-5400000">
            <a:off x="5791985" y="3773028"/>
            <a:ext cx="1371621" cy="1587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15" name="Google Shape;1015;p129"/>
          <p:cNvSpPr/>
          <p:nvPr/>
        </p:nvSpPr>
        <p:spPr>
          <a:xfrm>
            <a:off x="6239309" y="4419435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ch4</a:t>
            </a:r>
            <a:endParaRPr/>
          </a:p>
        </p:txBody>
      </p:sp>
      <p:sp>
        <p:nvSpPr>
          <p:cNvPr id="1016" name="Google Shape;1016;p129"/>
          <p:cNvSpPr/>
          <p:nvPr/>
        </p:nvSpPr>
        <p:spPr>
          <a:xfrm>
            <a:off x="7473950" y="3754772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366FF"/>
                </a:solidFill>
                <a:latin typeface="Arimo"/>
                <a:ea typeface="Arimo"/>
                <a:cs typeface="Arimo"/>
                <a:sym typeface="Arimo"/>
              </a:rPr>
              <a:t>ch1</a:t>
            </a:r>
            <a:endParaRPr/>
          </a:p>
        </p:txBody>
      </p:sp>
      <p:sp>
        <p:nvSpPr>
          <p:cNvPr id="1017" name="Google Shape;1017;p129"/>
          <p:cNvSpPr/>
          <p:nvPr/>
        </p:nvSpPr>
        <p:spPr>
          <a:xfrm>
            <a:off x="7274359" y="3954798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8000"/>
                </a:solidFill>
                <a:latin typeface="Arimo"/>
                <a:ea typeface="Arimo"/>
                <a:cs typeface="Arimo"/>
                <a:sym typeface="Arimo"/>
              </a:rPr>
              <a:t>ch2</a:t>
            </a:r>
            <a:endParaRPr/>
          </a:p>
        </p:txBody>
      </p:sp>
      <p:cxnSp>
        <p:nvCxnSpPr>
          <p:cNvPr id="1018" name="Google Shape;1018;p129"/>
          <p:cNvCxnSpPr/>
          <p:nvPr/>
        </p:nvCxnSpPr>
        <p:spPr>
          <a:xfrm flipH="1" rot="5400000">
            <a:off x="7035632" y="2534255"/>
            <a:ext cx="1305699" cy="828239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19" name="Google Shape;1019;p129"/>
          <p:cNvSpPr/>
          <p:nvPr/>
        </p:nvSpPr>
        <p:spPr>
          <a:xfrm>
            <a:off x="7883959" y="3539499"/>
            <a:ext cx="2425700" cy="30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extended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20" name="Google Shape;1020;p129"/>
          <p:cNvSpPr/>
          <p:nvPr/>
        </p:nvSpPr>
        <p:spPr>
          <a:xfrm>
            <a:off x="7921333" y="4572722"/>
            <a:ext cx="5066432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©Law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130"/>
          <p:cNvPicPr preferRelativeResize="0"/>
          <p:nvPr/>
        </p:nvPicPr>
        <p:blipFill rotWithShape="1">
          <a:blip r:embed="rId3">
            <a:alphaModFix/>
          </a:blip>
          <a:srcRect b="29737" l="0" r="0" t="10686"/>
          <a:stretch/>
        </p:blipFill>
        <p:spPr>
          <a:xfrm>
            <a:off x="241300" y="994401"/>
            <a:ext cx="8280400" cy="277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30"/>
          <p:cNvSpPr/>
          <p:nvPr/>
        </p:nvSpPr>
        <p:spPr>
          <a:xfrm>
            <a:off x="7718133" y="4678196"/>
            <a:ext cx="5066432" cy="570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©N. Luzgendorf</a:t>
            </a:r>
            <a:endParaRPr i="1"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28" name="Google Shape;1028;p130"/>
          <p:cNvSpPr txBox="1"/>
          <p:nvPr/>
        </p:nvSpPr>
        <p:spPr>
          <a:xfrm>
            <a:off x="34578" y="127626"/>
            <a:ext cx="910942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NIRSpec IFU pre- and user-defined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dithering patterns</a:t>
            </a:r>
            <a:endParaRPr/>
          </a:p>
        </p:txBody>
      </p:sp>
      <p:sp>
        <p:nvSpPr>
          <p:cNvPr id="1029" name="Google Shape;1029;p130"/>
          <p:cNvSpPr txBox="1"/>
          <p:nvPr/>
        </p:nvSpPr>
        <p:spPr>
          <a:xfrm>
            <a:off x="482600" y="3771900"/>
            <a:ext cx="322580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-1.6’’ away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-Pt/compact source (&lt;0.3’’)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130"/>
          <p:cNvSpPr txBox="1"/>
          <p:nvPr/>
        </p:nvSpPr>
        <p:spPr>
          <a:xfrm>
            <a:off x="3352800" y="3749375"/>
            <a:ext cx="3225800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-1.6’’/0.4’’ on a side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-Improved sampling (dither)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-Bkg subtraction for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pt/compact source (nods)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130"/>
          <p:cNvSpPr txBox="1"/>
          <p:nvPr/>
        </p:nvSpPr>
        <p:spPr>
          <a:xfrm>
            <a:off x="6206833" y="3749375"/>
            <a:ext cx="32258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from gauss distr.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to 60 points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(0.25’’)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Medium (0.5’’)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(1.0’’)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31"/>
          <p:cNvSpPr txBox="1"/>
          <p:nvPr>
            <p:ph idx="1" type="body"/>
          </p:nvPr>
        </p:nvSpPr>
        <p:spPr>
          <a:xfrm>
            <a:off x="190500" y="984876"/>
            <a:ext cx="9245600" cy="4025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Point and shoot allowed (not for MIRI MRS on APT 25.4.1) at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the absolute precision of FGS (~0.45’’)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Arimo"/>
              <a:ea typeface="Arimo"/>
              <a:cs typeface="Arimo"/>
              <a:sym typeface="Arimo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MIRI MRS (90mas required accuracy):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	- with the imager with a choice of 3 filters and a neutral density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	- on target or suitable off-axis point source &lt;50’’</a:t>
            </a:r>
            <a:endParaRPr/>
          </a:p>
        </p:txBody>
      </p:sp>
      <p:sp>
        <p:nvSpPr>
          <p:cNvPr id="1038" name="Google Shape;1038;p131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Target acquisition possible</a:t>
            </a:r>
            <a:endParaRPr/>
          </a:p>
        </p:txBody>
      </p:sp>
      <p:pic>
        <p:nvPicPr>
          <p:cNvPr descr="Capture d’écran 2018-01-09 à 16.32.31.png" id="1039" name="Google Shape;1039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3350" y="3333750"/>
            <a:ext cx="3190875" cy="1543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0" name="Google Shape;1040;p131"/>
          <p:cNvCxnSpPr/>
          <p:nvPr/>
        </p:nvCxnSpPr>
        <p:spPr>
          <a:xfrm flipH="1" rot="10800000">
            <a:off x="3035300" y="3514725"/>
            <a:ext cx="495300" cy="28575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041" name="Google Shape;1041;p131"/>
          <p:cNvSpPr txBox="1"/>
          <p:nvPr/>
        </p:nvSpPr>
        <p:spPr>
          <a:xfrm>
            <a:off x="3098800" y="3286125"/>
            <a:ext cx="40839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7’’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32"/>
          <p:cNvSpPr txBox="1"/>
          <p:nvPr>
            <p:ph idx="1" type="body"/>
          </p:nvPr>
        </p:nvSpPr>
        <p:spPr>
          <a:xfrm>
            <a:off x="190500" y="984876"/>
            <a:ext cx="9245600" cy="4025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Point and shoot allowed (not for MIRI MRS on APT 25.4.2) at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the absolute precision of FGS (~0.45’’)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NIRSpec IFU (on target):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	- NONE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	- </a:t>
            </a:r>
            <a:r>
              <a:rPr b="1" lang="en" sz="2400">
                <a:latin typeface="Arimo"/>
                <a:ea typeface="Arimo"/>
                <a:cs typeface="Arimo"/>
                <a:sym typeface="Arimo"/>
              </a:rPr>
              <a:t>VERIFY_ONLY</a:t>
            </a:r>
            <a:r>
              <a:rPr lang="en" sz="2400">
                <a:latin typeface="Arimo"/>
                <a:ea typeface="Arimo"/>
                <a:cs typeface="Arimo"/>
                <a:sym typeface="Arimo"/>
              </a:rPr>
              <a:t> (take a post visit image for analysis,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	  no correction done)</a:t>
            </a:r>
            <a:endParaRPr sz="2400">
              <a:latin typeface="Arimo"/>
              <a:ea typeface="Arimo"/>
              <a:cs typeface="Arimo"/>
              <a:sym typeface="Arimo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	- MSTA via MSA on reference stars with 5-50mas accuracy     (standard but not for very extended objects)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>
                <a:latin typeface="Arimo"/>
                <a:ea typeface="Arimo"/>
                <a:cs typeface="Arimo"/>
                <a:sym typeface="Arimo"/>
              </a:rPr>
              <a:t>	- WATA via the wide-aperture slit (standard for bright pt source)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Arimo"/>
              <a:ea typeface="Arimo"/>
              <a:cs typeface="Arimo"/>
              <a:sym typeface="Arimo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47" name="Google Shape;1047;p132"/>
          <p:cNvSpPr txBox="1"/>
          <p:nvPr/>
        </p:nvSpPr>
        <p:spPr>
          <a:xfrm>
            <a:off x="34578" y="127626"/>
            <a:ext cx="896063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Arimo"/>
              <a:buNone/>
            </a:pPr>
            <a:r>
              <a:rPr lang="en" sz="36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Target acquisition possible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0"/>
          <p:cNvSpPr txBox="1"/>
          <p:nvPr/>
        </p:nvSpPr>
        <p:spPr>
          <a:xfrm>
            <a:off x="864000" y="304020"/>
            <a:ext cx="811998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Spectrograph (NIRSpec)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/>
          <p:nvPr/>
        </p:nvSpPr>
        <p:spPr>
          <a:xfrm>
            <a:off x="3988440" y="1060020"/>
            <a:ext cx="3596940" cy="3054780"/>
          </a:xfrm>
          <a:custGeom>
            <a:rect b="b" l="l" r="r" t="t"/>
            <a:pathLst>
              <a:path extrusionOk="0" h="11316" w="13324">
                <a:moveTo>
                  <a:pt x="1885" y="0"/>
                </a:moveTo>
                <a:cubicBezTo>
                  <a:pt x="942" y="0"/>
                  <a:pt x="0" y="942"/>
                  <a:pt x="0" y="1885"/>
                </a:cubicBezTo>
                <a:lnTo>
                  <a:pt x="0" y="9429"/>
                </a:lnTo>
                <a:cubicBezTo>
                  <a:pt x="0" y="10372"/>
                  <a:pt x="942" y="11315"/>
                  <a:pt x="1885" y="11315"/>
                </a:cubicBezTo>
                <a:lnTo>
                  <a:pt x="11437" y="11315"/>
                </a:lnTo>
                <a:cubicBezTo>
                  <a:pt x="12380" y="11315"/>
                  <a:pt x="13323" y="10372"/>
                  <a:pt x="13323" y="9429"/>
                </a:cubicBezTo>
                <a:lnTo>
                  <a:pt x="13323" y="1885"/>
                </a:lnTo>
                <a:cubicBezTo>
                  <a:pt x="13323" y="942"/>
                  <a:pt x="12380" y="0"/>
                  <a:pt x="11437" y="0"/>
                </a:cubicBezTo>
                <a:lnTo>
                  <a:pt x="188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0"/>
          <p:cNvSpPr txBox="1"/>
          <p:nvPr/>
        </p:nvSpPr>
        <p:spPr>
          <a:xfrm>
            <a:off x="4044600" y="1284120"/>
            <a:ext cx="3499200" cy="257904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NIRSpec provides near-IR spectroscopy from 0.6–5.3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Multi-object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Micro-Shutter Assembly (MSA)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spectroscopy with the Integral Field Unit (IFU)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High contrast single object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fixed slits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Bright object time-series (BOTS)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NIRSpec wide aperture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1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1"/>
          <p:cNvSpPr txBox="1"/>
          <p:nvPr/>
        </p:nvSpPr>
        <p:spPr>
          <a:xfrm>
            <a:off x="864000" y="304020"/>
            <a:ext cx="811998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Spectrograph (NIRSpec)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1"/>
          <p:cNvSpPr/>
          <p:nvPr/>
        </p:nvSpPr>
        <p:spPr>
          <a:xfrm>
            <a:off x="3988440" y="1060020"/>
            <a:ext cx="3596940" cy="3054780"/>
          </a:xfrm>
          <a:custGeom>
            <a:rect b="b" l="l" r="r" t="t"/>
            <a:pathLst>
              <a:path extrusionOk="0" h="11316" w="13324">
                <a:moveTo>
                  <a:pt x="1885" y="0"/>
                </a:moveTo>
                <a:cubicBezTo>
                  <a:pt x="942" y="0"/>
                  <a:pt x="0" y="942"/>
                  <a:pt x="0" y="1885"/>
                </a:cubicBezTo>
                <a:lnTo>
                  <a:pt x="0" y="9429"/>
                </a:lnTo>
                <a:cubicBezTo>
                  <a:pt x="0" y="10372"/>
                  <a:pt x="942" y="11315"/>
                  <a:pt x="1885" y="11315"/>
                </a:cubicBezTo>
                <a:lnTo>
                  <a:pt x="11437" y="11315"/>
                </a:lnTo>
                <a:cubicBezTo>
                  <a:pt x="12380" y="11315"/>
                  <a:pt x="13323" y="10372"/>
                  <a:pt x="13323" y="9429"/>
                </a:cubicBezTo>
                <a:lnTo>
                  <a:pt x="13323" y="1885"/>
                </a:lnTo>
                <a:cubicBezTo>
                  <a:pt x="13323" y="942"/>
                  <a:pt x="12380" y="0"/>
                  <a:pt x="11437" y="0"/>
                </a:cubicBezTo>
                <a:lnTo>
                  <a:pt x="188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1"/>
          <p:cNvSpPr txBox="1"/>
          <p:nvPr/>
        </p:nvSpPr>
        <p:spPr>
          <a:xfrm>
            <a:off x="4044600" y="1284120"/>
            <a:ext cx="3499200" cy="257904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NIRSpec provides near-IR spectroscopy from 0.6–5.3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Multi-object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Micro-Shutter Assembly (MSA)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spectroscopy with the Integral Field Unit (IFU) </a:t>
            </a:r>
            <a:endParaRPr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lang="en">
                <a:solidFill>
                  <a:srgbClr val="0066FF"/>
                </a:solidFill>
              </a:rPr>
              <a:t>High contrast single object spectroscopy </a:t>
            </a:r>
            <a:r>
              <a:rPr lang="en">
                <a:solidFill>
                  <a:schemeClr val="dk1"/>
                </a:solidFill>
              </a:rPr>
              <a:t>with fixed slits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Bright object time-series (BOTS)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NIRSpec wide aperture</a:t>
            </a:r>
            <a:endParaRPr sz="1100"/>
          </a:p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180" y="1165860"/>
            <a:ext cx="3737880" cy="242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/>
          <p:nvPr/>
        </p:nvSpPr>
        <p:spPr>
          <a:xfrm>
            <a:off x="245160" y="3279420"/>
            <a:ext cx="3596940" cy="1683180"/>
          </a:xfrm>
          <a:custGeom>
            <a:rect b="b" l="l" r="r" t="t"/>
            <a:pathLst>
              <a:path extrusionOk="0" h="6236" w="13324">
                <a:moveTo>
                  <a:pt x="1039" y="0"/>
                </a:moveTo>
                <a:cubicBezTo>
                  <a:pt x="519" y="0"/>
                  <a:pt x="0" y="519"/>
                  <a:pt x="0" y="1039"/>
                </a:cubicBezTo>
                <a:lnTo>
                  <a:pt x="0" y="5195"/>
                </a:lnTo>
                <a:cubicBezTo>
                  <a:pt x="0" y="5715"/>
                  <a:pt x="519" y="6235"/>
                  <a:pt x="1039" y="6235"/>
                </a:cubicBezTo>
                <a:lnTo>
                  <a:pt x="12283" y="6235"/>
                </a:lnTo>
                <a:cubicBezTo>
                  <a:pt x="12803" y="6235"/>
                  <a:pt x="13323" y="5715"/>
                  <a:pt x="13323" y="5195"/>
                </a:cubicBezTo>
                <a:lnTo>
                  <a:pt x="13323" y="1039"/>
                </a:lnTo>
                <a:cubicBezTo>
                  <a:pt x="13323" y="519"/>
                  <a:pt x="12803" y="0"/>
                  <a:pt x="12283" y="0"/>
                </a:cubicBezTo>
                <a:lnTo>
                  <a:pt x="1039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1"/>
          <p:cNvSpPr txBox="1"/>
          <p:nvPr/>
        </p:nvSpPr>
        <p:spPr>
          <a:xfrm>
            <a:off x="436320" y="3402000"/>
            <a:ext cx="3291840" cy="142209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587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Noto Sans Symbols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MSA contains 250,000 shutters.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Noto Sans Symbols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of the shutters are defective and either permanently "failed open" or "failed closed."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Noto Sans Symbols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NIRSpec observation planning software will search for optimal MSA shutter science configurations and automatically plan around all failed shutters.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2"/>
          <p:cNvSpPr txBox="1"/>
          <p:nvPr/>
        </p:nvSpPr>
        <p:spPr>
          <a:xfrm>
            <a:off x="864000" y="412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Near Infrared Imager and Slitless Spectrograph (NIRISS)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2"/>
          <p:cNvSpPr/>
          <p:nvPr/>
        </p:nvSpPr>
        <p:spPr>
          <a:xfrm>
            <a:off x="1783080" y="1608660"/>
            <a:ext cx="4183380" cy="3054780"/>
          </a:xfrm>
          <a:custGeom>
            <a:rect b="b" l="l" r="r" t="t"/>
            <a:pathLst>
              <a:path extrusionOk="0" h="11316" w="15495">
                <a:moveTo>
                  <a:pt x="1885" y="0"/>
                </a:moveTo>
                <a:cubicBezTo>
                  <a:pt x="942" y="0"/>
                  <a:pt x="0" y="942"/>
                  <a:pt x="0" y="1885"/>
                </a:cubicBezTo>
                <a:lnTo>
                  <a:pt x="0" y="9429"/>
                </a:lnTo>
                <a:cubicBezTo>
                  <a:pt x="0" y="10372"/>
                  <a:pt x="942" y="11315"/>
                  <a:pt x="1885" y="11315"/>
                </a:cubicBezTo>
                <a:lnTo>
                  <a:pt x="13609" y="11315"/>
                </a:lnTo>
                <a:cubicBezTo>
                  <a:pt x="14551" y="11315"/>
                  <a:pt x="15494" y="10372"/>
                  <a:pt x="15494" y="9429"/>
                </a:cubicBezTo>
                <a:lnTo>
                  <a:pt x="15494" y="1885"/>
                </a:lnTo>
                <a:cubicBezTo>
                  <a:pt x="15494" y="942"/>
                  <a:pt x="14551" y="0"/>
                  <a:pt x="13609" y="0"/>
                </a:cubicBezTo>
                <a:lnTo>
                  <a:pt x="188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2"/>
          <p:cNvSpPr txBox="1"/>
          <p:nvPr/>
        </p:nvSpPr>
        <p:spPr>
          <a:xfrm>
            <a:off x="1823040" y="1799820"/>
            <a:ext cx="4047840" cy="285795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(NIRISS) provides slitless spectroscopy, high-contrast interferometric imaging, and imaging, between 0.6 and 5.0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Wide field slitless spectroscopy (WFSS)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low-resolution (R ≈ 150) spectroscopy between 0.8–2.2 μm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Single object slitless spectroscopy (SOSS)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medium-resolution (R ≈ 700) spectroscopy at 0.6–2.8 μm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Aperture masking interferometry (AMI)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filters covering the wavelength range 0.8–5.0 μm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3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Fine Guidance Sensor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3"/>
          <p:cNvSpPr/>
          <p:nvPr/>
        </p:nvSpPr>
        <p:spPr>
          <a:xfrm>
            <a:off x="1393740" y="1165860"/>
            <a:ext cx="6583680" cy="1028700"/>
          </a:xfrm>
          <a:custGeom>
            <a:rect b="b" l="l" r="r" t="t"/>
            <a:pathLst>
              <a:path extrusionOk="0" h="3812" w="24386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3175"/>
                </a:lnTo>
                <a:cubicBezTo>
                  <a:pt x="0" y="3493"/>
                  <a:pt x="317" y="3811"/>
                  <a:pt x="635" y="3811"/>
                </a:cubicBezTo>
                <a:lnTo>
                  <a:pt x="23749" y="3811"/>
                </a:lnTo>
                <a:cubicBezTo>
                  <a:pt x="24067" y="3811"/>
                  <a:pt x="24385" y="3493"/>
                  <a:pt x="24385" y="3175"/>
                </a:cubicBezTo>
                <a:lnTo>
                  <a:pt x="24385" y="635"/>
                </a:lnTo>
                <a:cubicBezTo>
                  <a:pt x="24385" y="317"/>
                  <a:pt x="24067" y="0"/>
                  <a:pt x="23749" y="0"/>
                </a:cubicBezTo>
                <a:lnTo>
                  <a:pt x="635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3"/>
          <p:cNvSpPr txBox="1"/>
          <p:nvPr/>
        </p:nvSpPr>
        <p:spPr>
          <a:xfrm>
            <a:off x="1383480" y="1303020"/>
            <a:ext cx="649836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JWST's Fine Guidance Sensor (FGS) provides data for science attitude determination, fine pointing, and attitude stabilization using guide stars in the JWST focal plane.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651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856700" y="2493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Guiding and Visit Splitting Distance (VSD)</a:t>
            </a:r>
            <a:endParaRPr/>
          </a:p>
        </p:txBody>
      </p:sp>
      <p:sp>
        <p:nvSpPr>
          <p:cNvPr id="224" name="Google Shape;224;p34"/>
          <p:cNvSpPr txBox="1"/>
          <p:nvPr>
            <p:ph idx="1" type="subTitle"/>
          </p:nvPr>
        </p:nvSpPr>
        <p:spPr>
          <a:xfrm>
            <a:off x="754375" y="1053550"/>
            <a:ext cx="53937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800"/>
              <a:t>A </a:t>
            </a:r>
            <a:r>
              <a:rPr b="1" lang="en" sz="1800"/>
              <a:t>visit</a:t>
            </a:r>
            <a:r>
              <a:rPr lang="en" sz="1800"/>
              <a:t> is a set of exposures &amp; associated overheads that can be executed, without interruption, </a:t>
            </a:r>
            <a:r>
              <a:rPr lang="en" sz="1800" u="sng"/>
              <a:t>using a single </a:t>
            </a:r>
            <a:r>
              <a:rPr lang="en" sz="1800" u="sng"/>
              <a:t>guidestar</a:t>
            </a:r>
            <a:r>
              <a:rPr lang="en" sz="1800"/>
              <a:t>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 sz="1800"/>
              <a:t>A typical visit includes: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Slew to guide star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Instrument overheads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Guide start acquisition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Target acquisition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Small Angle Maneuvers (</a:t>
            </a:r>
            <a:r>
              <a:rPr b="1" lang="en" sz="1800"/>
              <a:t>SAMs</a:t>
            </a:r>
            <a:r>
              <a:rPr lang="en" sz="1800"/>
              <a:t>, aka dithers)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Science exposures</a:t>
            </a:r>
            <a:endParaRPr sz="1800"/>
          </a:p>
        </p:txBody>
      </p:sp>
      <p:sp>
        <p:nvSpPr>
          <p:cNvPr id="225" name="Google Shape;225;p34"/>
          <p:cNvSpPr/>
          <p:nvPr/>
        </p:nvSpPr>
        <p:spPr>
          <a:xfrm>
            <a:off x="5716275" y="2036950"/>
            <a:ext cx="2743200" cy="274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6344925" y="1490950"/>
            <a:ext cx="1485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FGS</a:t>
            </a:r>
            <a:endParaRPr sz="3000"/>
          </a:p>
        </p:txBody>
      </p:sp>
      <p:sp>
        <p:nvSpPr>
          <p:cNvPr id="227" name="Google Shape;227;p34"/>
          <p:cNvSpPr/>
          <p:nvPr/>
        </p:nvSpPr>
        <p:spPr>
          <a:xfrm>
            <a:off x="5728975" y="2036950"/>
            <a:ext cx="2194500" cy="2194500"/>
          </a:xfrm>
          <a:prstGeom prst="ellipse">
            <a:avLst/>
          </a:prstGeom>
          <a:noFill/>
          <a:ln cap="flat" cmpd="sng" w="28575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4"/>
          <p:cNvSpPr/>
          <p:nvPr/>
        </p:nvSpPr>
        <p:spPr>
          <a:xfrm>
            <a:off x="6642025" y="2923450"/>
            <a:ext cx="368400" cy="3684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9" name="Google Shape;229;p34"/>
          <p:cNvCxnSpPr/>
          <p:nvPr/>
        </p:nvCxnSpPr>
        <p:spPr>
          <a:xfrm flipH="1" rot="5400000">
            <a:off x="6260464" y="2585505"/>
            <a:ext cx="9000" cy="10974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34"/>
          <p:cNvCxnSpPr/>
          <p:nvPr/>
        </p:nvCxnSpPr>
        <p:spPr>
          <a:xfrm flipH="1" rot="5400000">
            <a:off x="7083364" y="3413055"/>
            <a:ext cx="9000" cy="27432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31" name="Google Shape;231;p34"/>
          <p:cNvSpPr txBox="1"/>
          <p:nvPr/>
        </p:nvSpPr>
        <p:spPr>
          <a:xfrm>
            <a:off x="6344925" y="4665950"/>
            <a:ext cx="1485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130 arcsec</a:t>
            </a:r>
            <a:endParaRPr sz="1800"/>
          </a:p>
        </p:txBody>
      </p:sp>
      <p:sp>
        <p:nvSpPr>
          <p:cNvPr id="232" name="Google Shape;232;p34"/>
          <p:cNvSpPr txBox="1"/>
          <p:nvPr/>
        </p:nvSpPr>
        <p:spPr>
          <a:xfrm>
            <a:off x="5598225" y="2669638"/>
            <a:ext cx="1485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V. S. D.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title"/>
          </p:nvPr>
        </p:nvSpPr>
        <p:spPr>
          <a:xfrm>
            <a:off x="864475" y="2420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Acquisition</a:t>
            </a:r>
            <a:endParaRPr/>
          </a:p>
        </p:txBody>
      </p:sp>
      <p:sp>
        <p:nvSpPr>
          <p:cNvPr id="238" name="Google Shape;238;p35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Observatory slews are precise to ~ 10 arcsec.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 positioning on slits or on sweet spots, target acquisition is necessary.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NIRISS AMI and SOSS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NIRSpec MOS, long-slit, TSO, IFU. Can opt out from TA.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NIRCam coronagraphy, TSO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MIRI LRS, MRS, coronagraphy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TA for NIRCam/MIRI Imaging, NIRISS/NIRCam WFSS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Overheads</a:t>
            </a:r>
            <a:endParaRPr sz="3600"/>
          </a:p>
        </p:txBody>
      </p:sp>
      <p:sp>
        <p:nvSpPr>
          <p:cNvPr id="244" name="Google Shape;244;p36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Overheads come from instruments (filter wheel movements, dithers, target acquisition), slews to the targets, guiding.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An additional "tax" or indirect statistical overhead of 16% is added on top to account for calibrations, ground communication (data downloads), mirror phasing, etc: distributed over all observing programs.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" sz="1800"/>
              <a:t>Req. time = (slew time + instr. overhead + science integ.) x 1.16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7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</a:t>
            </a: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Parallel Observations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7"/>
          <p:cNvSpPr txBox="1"/>
          <p:nvPr/>
        </p:nvSpPr>
        <p:spPr>
          <a:xfrm>
            <a:off x="1097280" y="2606040"/>
            <a:ext cx="135540" cy="320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7"/>
          <p:cNvPicPr preferRelativeResize="0"/>
          <p:nvPr/>
        </p:nvPicPr>
        <p:blipFill rotWithShape="1">
          <a:blip r:embed="rId3">
            <a:alphaModFix/>
          </a:blip>
          <a:srcRect b="39146" l="0" r="62681" t="0"/>
          <a:stretch/>
        </p:blipFill>
        <p:spPr>
          <a:xfrm>
            <a:off x="1162890" y="2606040"/>
            <a:ext cx="3220020" cy="226314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 txBox="1"/>
          <p:nvPr/>
        </p:nvSpPr>
        <p:spPr>
          <a:xfrm>
            <a:off x="868860" y="947700"/>
            <a:ext cx="7612380" cy="1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JWST allows simultaneously operating more than a single science instrument, each viewing a different area of the JWST focal plane.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0" i="0" lang="en" sz="15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</a:t>
            </a:r>
            <a:r>
              <a:rPr b="0" i="0" lang="en" sz="15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 modes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parallel operations: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0" i="0" lang="en" sz="15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coordinated parallels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are part of a primary program intended to support the science goals.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0" i="0" lang="en" sz="15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pure parallels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make use of parallel observing slots derived from other accepted proposals.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b="0" l="0" r="62681" t="60830"/>
          <a:stretch/>
        </p:blipFill>
        <p:spPr>
          <a:xfrm>
            <a:off x="4748220" y="2899800"/>
            <a:ext cx="3439800" cy="155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0"/>
          <p:cNvSpPr txBox="1"/>
          <p:nvPr/>
        </p:nvSpPr>
        <p:spPr>
          <a:xfrm>
            <a:off x="864000" y="358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OVERVIEW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/>
          <p:nvPr/>
        </p:nvSpPr>
        <p:spPr>
          <a:xfrm>
            <a:off x="754380" y="907740"/>
            <a:ext cx="3877740" cy="41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Morning sessions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JWST observing modes and details of Call for Proposals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Telescope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Instruments / Observing modes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Call for Proposals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Policies</a:t>
            </a:r>
            <a:endParaRPr sz="1100"/>
          </a:p>
          <a:p>
            <a:pPr indent="-3619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Resources and proposing tools</a:t>
            </a:r>
            <a:endParaRPr sz="11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◊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JWST User Documentation (JDOX)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Exposure Time Calculator</a:t>
            </a:r>
            <a:endParaRPr sz="1100"/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◊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Astronomer's Proposal Tool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/>
          <p:nvPr/>
        </p:nvSpPr>
        <p:spPr>
          <a:xfrm>
            <a:off x="4826250" y="945540"/>
            <a:ext cx="3877740" cy="3726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Afternoon sessions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Mode Presentations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◊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Time Series Observations (TSO)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◊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Long-Slit Spectroscopy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◊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Integral Field Spectroscopy (IFU)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Hands-on Exercises and Live Q and A.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48" y="1260225"/>
            <a:ext cx="3703320" cy="301212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8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8"/>
          <p:cNvSpPr txBox="1"/>
          <p:nvPr/>
        </p:nvSpPr>
        <p:spPr>
          <a:xfrm>
            <a:off x="864000" y="304020"/>
            <a:ext cx="805140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</a:t>
            </a:r>
            <a:r>
              <a:rPr b="0" i="0" lang="en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Tilt/Roll Capabilities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8"/>
          <p:cNvSpPr txBox="1"/>
          <p:nvPr/>
        </p:nvSpPr>
        <p:spPr>
          <a:xfrm>
            <a:off x="996748" y="4342410"/>
            <a:ext cx="7150504" cy="643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V3</a:t>
            </a:r>
            <a:r>
              <a:rPr b="0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axis is the relevant vector for science planning.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8"/>
          <p:cNvSpPr txBox="1"/>
          <p:nvPr/>
        </p:nvSpPr>
        <p:spPr>
          <a:xfrm>
            <a:off x="1097280" y="2606040"/>
            <a:ext cx="135540" cy="320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table, light, dark, lit&#10;&#10;Description automatically generated" id="264" name="Google Shape;26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1064" y="1248228"/>
            <a:ext cx="4819392" cy="301212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/>
          <p:nvPr/>
        </p:nvSpPr>
        <p:spPr>
          <a:xfrm>
            <a:off x="629808" y="948194"/>
            <a:ext cx="2466060" cy="276999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degrees of solar elongation</a:t>
            </a:r>
            <a:endParaRPr sz="1100"/>
          </a:p>
        </p:txBody>
      </p:sp>
      <p:sp>
        <p:nvSpPr>
          <p:cNvPr id="266" name="Google Shape;266;p38"/>
          <p:cNvSpPr txBox="1"/>
          <p:nvPr/>
        </p:nvSpPr>
        <p:spPr>
          <a:xfrm>
            <a:off x="5439934" y="945676"/>
            <a:ext cx="2187137" cy="276999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degrees of field rotation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</a:t>
            </a:r>
            <a:r>
              <a:rPr b="1" lang="en" sz="24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Field of Regard (FOR)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9"/>
          <p:cNvSpPr txBox="1"/>
          <p:nvPr/>
        </p:nvSpPr>
        <p:spPr>
          <a:xfrm>
            <a:off x="1097280" y="2606040"/>
            <a:ext cx="135540" cy="320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9"/>
          <p:cNvSpPr txBox="1"/>
          <p:nvPr/>
        </p:nvSpPr>
        <p:spPr>
          <a:xfrm>
            <a:off x="754380" y="1399680"/>
            <a:ext cx="3877740" cy="3033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●"/>
            </a:pPr>
            <a:r>
              <a:rPr b="0" lang="en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is the region of the sky where scientific observations can be conducted safely at a given time.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●"/>
            </a:pPr>
            <a:r>
              <a:rPr b="0" lang="en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is a large torus on the sky that moves roughly 1° per day in ecliptic longitude.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●"/>
            </a:pPr>
            <a:r>
              <a:rPr b="0" lang="en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 time, this annulus sweeps over the entire celestial sphere.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Char char="●"/>
            </a:pPr>
            <a:r>
              <a:rPr b="0" lang="en" sz="18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Observe about 39% of the full sky on any given day and can access 100% of the sky over 6 months.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250" y="1399680"/>
            <a:ext cx="3877740" cy="303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0"/>
          <p:cNvSpPr txBox="1"/>
          <p:nvPr/>
        </p:nvSpPr>
        <p:spPr>
          <a:xfrm>
            <a:off x="864000" y="304020"/>
            <a:ext cx="805140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Coordinates and Position Angles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0"/>
          <p:cNvSpPr txBox="1"/>
          <p:nvPr/>
        </p:nvSpPr>
        <p:spPr>
          <a:xfrm>
            <a:off x="1097280" y="2606040"/>
            <a:ext cx="135540" cy="320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050" y="1067850"/>
            <a:ext cx="5654682" cy="3717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40"/>
          <p:cNvCxnSpPr/>
          <p:nvPr/>
        </p:nvCxnSpPr>
        <p:spPr>
          <a:xfrm>
            <a:off x="1165050" y="4785210"/>
            <a:ext cx="6240037" cy="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5" name="Google Shape;285;p40"/>
          <p:cNvCxnSpPr/>
          <p:nvPr/>
        </p:nvCxnSpPr>
        <p:spPr>
          <a:xfrm rot="10800000">
            <a:off x="1165050" y="538380"/>
            <a:ext cx="0" cy="4246831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86" name="Google Shape;286;p40"/>
          <p:cNvSpPr txBox="1"/>
          <p:nvPr/>
        </p:nvSpPr>
        <p:spPr>
          <a:xfrm>
            <a:off x="2243259" y="4766799"/>
            <a:ext cx="3608056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Right Ascension</a:t>
            </a:r>
            <a:endParaRPr sz="1100"/>
          </a:p>
        </p:txBody>
      </p:sp>
      <p:sp>
        <p:nvSpPr>
          <p:cNvPr id="287" name="Google Shape;287;p40"/>
          <p:cNvSpPr txBox="1"/>
          <p:nvPr/>
        </p:nvSpPr>
        <p:spPr>
          <a:xfrm rot="-5400000">
            <a:off x="-598059" y="2546995"/>
            <a:ext cx="292411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Declination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/>
          <p:nvPr/>
        </p:nvSpPr>
        <p:spPr>
          <a:xfrm>
            <a:off x="8230680" y="4883220"/>
            <a:ext cx="822900" cy="20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1"/>
          <p:cNvSpPr txBox="1"/>
          <p:nvPr/>
        </p:nvSpPr>
        <p:spPr>
          <a:xfrm>
            <a:off x="864000" y="304020"/>
            <a:ext cx="80514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Coordinates and Position Angles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1"/>
          <p:cNvSpPr txBox="1"/>
          <p:nvPr/>
        </p:nvSpPr>
        <p:spPr>
          <a:xfrm>
            <a:off x="1097280" y="2606040"/>
            <a:ext cx="13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00001">
            <a:off x="1165051" y="1067849"/>
            <a:ext cx="5654683" cy="37173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41"/>
          <p:cNvCxnSpPr/>
          <p:nvPr/>
        </p:nvCxnSpPr>
        <p:spPr>
          <a:xfrm>
            <a:off x="1165050" y="4785210"/>
            <a:ext cx="6240000" cy="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7" name="Google Shape;297;p41"/>
          <p:cNvCxnSpPr/>
          <p:nvPr/>
        </p:nvCxnSpPr>
        <p:spPr>
          <a:xfrm rot="10800000">
            <a:off x="1165050" y="538412"/>
            <a:ext cx="0" cy="424680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8" name="Google Shape;298;p41"/>
          <p:cNvSpPr txBox="1"/>
          <p:nvPr/>
        </p:nvSpPr>
        <p:spPr>
          <a:xfrm>
            <a:off x="2243259" y="4766799"/>
            <a:ext cx="360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Right Ascension</a:t>
            </a:r>
            <a:endParaRPr sz="1100"/>
          </a:p>
        </p:txBody>
      </p:sp>
      <p:sp>
        <p:nvSpPr>
          <p:cNvPr id="299" name="Google Shape;299;p41"/>
          <p:cNvSpPr txBox="1"/>
          <p:nvPr/>
        </p:nvSpPr>
        <p:spPr>
          <a:xfrm rot="-5400000">
            <a:off x="-598041" y="2546994"/>
            <a:ext cx="2924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Declination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/>
          <p:nvPr/>
        </p:nvSpPr>
        <p:spPr>
          <a:xfrm>
            <a:off x="8230680" y="4883220"/>
            <a:ext cx="822900" cy="20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2"/>
          <p:cNvSpPr txBox="1"/>
          <p:nvPr/>
        </p:nvSpPr>
        <p:spPr>
          <a:xfrm>
            <a:off x="864000" y="304020"/>
            <a:ext cx="80514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Coordinates and Position Angles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2"/>
          <p:cNvSpPr txBox="1"/>
          <p:nvPr/>
        </p:nvSpPr>
        <p:spPr>
          <a:xfrm>
            <a:off x="1097280" y="2606040"/>
            <a:ext cx="13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050" y="1067850"/>
            <a:ext cx="5654682" cy="371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7502" y="1176044"/>
            <a:ext cx="2148255" cy="1651936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09" name="Google Shape;309;p42"/>
          <p:cNvCxnSpPr/>
          <p:nvPr/>
        </p:nvCxnSpPr>
        <p:spPr>
          <a:xfrm>
            <a:off x="1165050" y="4785210"/>
            <a:ext cx="6240000" cy="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10" name="Google Shape;310;p42"/>
          <p:cNvCxnSpPr/>
          <p:nvPr/>
        </p:nvCxnSpPr>
        <p:spPr>
          <a:xfrm rot="10800000">
            <a:off x="1165050" y="538412"/>
            <a:ext cx="0" cy="4246800"/>
          </a:xfrm>
          <a:prstGeom prst="straightConnector1">
            <a:avLst/>
          </a:prstGeom>
          <a:noFill/>
          <a:ln cap="flat" cmpd="sng" w="1270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1" name="Google Shape;311;p42"/>
          <p:cNvSpPr txBox="1"/>
          <p:nvPr/>
        </p:nvSpPr>
        <p:spPr>
          <a:xfrm>
            <a:off x="2243259" y="4766799"/>
            <a:ext cx="360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Right Ascension</a:t>
            </a:r>
            <a:endParaRPr sz="1100"/>
          </a:p>
        </p:txBody>
      </p:sp>
      <p:sp>
        <p:nvSpPr>
          <p:cNvPr id="312" name="Google Shape;312;p42"/>
          <p:cNvSpPr txBox="1"/>
          <p:nvPr/>
        </p:nvSpPr>
        <p:spPr>
          <a:xfrm rot="-5400000">
            <a:off x="-598041" y="2546994"/>
            <a:ext cx="2924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Declination</a:t>
            </a:r>
            <a:endParaRPr sz="1100"/>
          </a:p>
        </p:txBody>
      </p:sp>
      <p:sp>
        <p:nvSpPr>
          <p:cNvPr id="313" name="Google Shape;313;p42"/>
          <p:cNvSpPr txBox="1"/>
          <p:nvPr/>
        </p:nvSpPr>
        <p:spPr>
          <a:xfrm>
            <a:off x="6887502" y="3020622"/>
            <a:ext cx="2148300" cy="1685100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Aperture PA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(APA)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Each instrument PA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V3 PA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Observatory PA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do you need to constrain the V3 Position Angle?</a:t>
            </a:r>
            <a:endParaRPr/>
          </a:p>
        </p:txBody>
      </p:sp>
      <p:sp>
        <p:nvSpPr>
          <p:cNvPr id="319" name="Google Shape;319;p43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Imposing a </a:t>
            </a:r>
            <a:r>
              <a:rPr b="1" lang="en"/>
              <a:t>PA constraint narrows your scheduling window.</a:t>
            </a:r>
            <a:r>
              <a:rPr lang="en"/>
              <a:t> Here are a few cases where you need to constraint PA anyway: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NIRISS TSO</a:t>
            </a:r>
            <a:r>
              <a:rPr lang="en"/>
              <a:t> - some PA cause too much field contamination (verify with the contamination tools in Pandexo or on the UdeM page under SOSS contamination)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NIRSpec MOS</a:t>
            </a:r>
            <a:r>
              <a:rPr lang="en"/>
              <a:t> - optimizing slitlets selection requires to fix PA.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Mosaicking in imaging modes</a:t>
            </a:r>
            <a:r>
              <a:rPr lang="en"/>
              <a:t> - constraining the PA enables to fix the orientation of each mosaic tile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Coronagraphy</a:t>
            </a:r>
            <a:r>
              <a:rPr lang="en"/>
              <a:t> - giving PA ranges is important to prevent target companions from being occulted by masks or quarter phase edges.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 Background</a:t>
            </a:r>
            <a:endParaRPr/>
          </a:p>
        </p:txBody>
      </p:sp>
      <p:pic>
        <p:nvPicPr>
          <p:cNvPr id="325" name="Google Shape;3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907625"/>
            <a:ext cx="4981433" cy="407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075" y="1692900"/>
            <a:ext cx="4461175" cy="30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4"/>
          <p:cNvSpPr txBox="1"/>
          <p:nvPr>
            <p:ph idx="1" type="subTitle"/>
          </p:nvPr>
        </p:nvSpPr>
        <p:spPr>
          <a:xfrm>
            <a:off x="635400" y="2266100"/>
            <a:ext cx="2933700" cy="8772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Red</a:t>
            </a:r>
            <a:r>
              <a:rPr lang="en"/>
              <a:t> = thermal light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Blue</a:t>
            </a:r>
            <a:r>
              <a:rPr lang="en"/>
              <a:t> = zodiacal light</a:t>
            </a:r>
            <a:endParaRPr/>
          </a:p>
        </p:txBody>
      </p:sp>
      <p:sp>
        <p:nvSpPr>
          <p:cNvPr id="328" name="Google Shape;328;p44"/>
          <p:cNvSpPr txBox="1"/>
          <p:nvPr>
            <p:ph idx="1" type="subTitle"/>
          </p:nvPr>
        </p:nvSpPr>
        <p:spPr>
          <a:xfrm>
            <a:off x="5387813" y="668501"/>
            <a:ext cx="2933700" cy="10371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Zodiacal light is both dependent on date and ecliptic latitude.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Detector Readout Schemes and Exposure Time</a:t>
            </a:r>
            <a:endParaRPr sz="3000"/>
          </a:p>
        </p:txBody>
      </p:sp>
      <p:sp>
        <p:nvSpPr>
          <p:cNvPr id="334" name="Google Shape;334;p45"/>
          <p:cNvSpPr txBox="1"/>
          <p:nvPr>
            <p:ph idx="1" type="body"/>
          </p:nvPr>
        </p:nvSpPr>
        <p:spPr>
          <a:xfrm>
            <a:off x="311700" y="1093925"/>
            <a:ext cx="8520600" cy="13062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None of the instrument has a shutter - </a:t>
            </a:r>
            <a:r>
              <a:rPr b="1" lang="en"/>
              <a:t>integration time is set by how fast an image (a frame) is read out.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IR detector pixels are read non-destructively (charges accumulate)</a:t>
            </a:r>
            <a:endParaRPr/>
          </a:p>
        </p:txBody>
      </p:sp>
      <p:sp>
        <p:nvSpPr>
          <p:cNvPr id="335" name="Google Shape;335;p45"/>
          <p:cNvSpPr txBox="1"/>
          <p:nvPr/>
        </p:nvSpPr>
        <p:spPr>
          <a:xfrm>
            <a:off x="217175" y="2453725"/>
            <a:ext cx="3911700" cy="2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Up-the-Ramp Readout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= one complete read of the detector or subarray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Group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= a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s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et of consecutive frames that are averaged (some may be skipped)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= one non-destructive ramp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Exposure</a:t>
            </a:r>
            <a:r>
              <a:rPr b="0" lang="en" sz="14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= a set of consecutive integrations at the same pointing</a:t>
            </a:r>
            <a:endParaRPr b="0" sz="1400" strike="noStrike">
              <a:solidFill>
                <a:srgbClr val="002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r>
              <a:rPr b="1" lang="en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What is saved in a single FITS file is an </a:t>
            </a:r>
            <a:r>
              <a:rPr b="1" lang="en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Exposure</a:t>
            </a:r>
            <a:endParaRPr b="1">
              <a:solidFill>
                <a:srgbClr val="002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0360" y="2396763"/>
            <a:ext cx="4892126" cy="258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Detector Readout Schemes and Exposure Time</a:t>
            </a:r>
            <a:endParaRPr sz="3000"/>
          </a:p>
        </p:txBody>
      </p:sp>
      <p:sp>
        <p:nvSpPr>
          <p:cNvPr id="342" name="Google Shape;342;p46"/>
          <p:cNvSpPr txBox="1"/>
          <p:nvPr>
            <p:ph idx="1" type="body"/>
          </p:nvPr>
        </p:nvSpPr>
        <p:spPr>
          <a:xfrm>
            <a:off x="311700" y="1152475"/>
            <a:ext cx="8520600" cy="38775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The flux in processed data is a linear fit to the flux vs. time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SNR improves with the number of frames read out and fitted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Strategy to set Ngroups:</a:t>
            </a:r>
            <a:endParaRPr b="1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b="1" lang="en"/>
              <a:t>Bright targets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Photon-noise limited. Watch for saturation (they will limit Ngroups).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/>
              <a:t>Faint targets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Readout-noise limited.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Try maximizing Ngroups per integration.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With a limit of ~1500 sec (NIRSpec), ~1000 sec (MIRI) and ~900-1800 sec for NIRCam and NIRISS.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Cosmic ray hits will compromise longer integrations.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7"/>
          <p:cNvSpPr txBox="1"/>
          <p:nvPr/>
        </p:nvSpPr>
        <p:spPr>
          <a:xfrm>
            <a:off x="617220" y="284310"/>
            <a:ext cx="8572230" cy="33291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strike="noStrike">
                <a:solidFill>
                  <a:srgbClr val="0066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Interactive Sensitivity Tool (JIST)</a:t>
            </a:r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7"/>
          <p:cNvSpPr txBox="1"/>
          <p:nvPr/>
        </p:nvSpPr>
        <p:spPr>
          <a:xfrm>
            <a:off x="754650" y="1350540"/>
            <a:ext cx="7946370" cy="271836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7800" lvl="0" marL="520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1"/>
              </a:buClr>
              <a:buSzPts val="2000"/>
              <a:buFont typeface="Arial"/>
              <a:buChar char="•"/>
            </a:pPr>
            <a:r>
              <a:rPr b="1" lang="en" sz="200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https://jist.stsci.edu/jist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1"/>
              </a:buClr>
              <a:buSzPts val="2000"/>
              <a:buFont typeface="Arial"/>
              <a:buChar char="•"/>
            </a:pPr>
            <a:r>
              <a:rPr b="0" lang="en" sz="20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JIST allows you to explore signal-to-noise values in real time by adjusting source flux density or telescope exposure time.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1"/>
              </a:buClr>
              <a:buSzPts val="2000"/>
              <a:buFont typeface="Arial"/>
              <a:buChar char="•"/>
            </a:pPr>
            <a:r>
              <a:rPr b="0" lang="en" sz="20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JIST uses a pre-computed grid of simple </a:t>
            </a:r>
            <a:r>
              <a:rPr b="1" lang="en" sz="2000" u="sng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point-source</a:t>
            </a:r>
            <a:r>
              <a:rPr b="0" lang="en" sz="2000" strike="noStrike">
                <a:solidFill>
                  <a:srgbClr val="002061"/>
                </a:solidFill>
                <a:latin typeface="Calibri"/>
                <a:ea typeface="Calibri"/>
                <a:cs typeface="Calibri"/>
                <a:sym typeface="Calibri"/>
              </a:rPr>
              <a:t> calculations made with the ETC engine.</a:t>
            </a:r>
            <a:endParaRPr b="0" sz="2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1"/>
          <p:cNvSpPr txBox="1"/>
          <p:nvPr/>
        </p:nvSpPr>
        <p:spPr>
          <a:xfrm>
            <a:off x="864000" y="358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James Webb Space Telescope (JWST)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9470" y="1053540"/>
            <a:ext cx="5695650" cy="3726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 txBox="1"/>
          <p:nvPr>
            <p:ph type="ctrTitle"/>
          </p:nvPr>
        </p:nvSpPr>
        <p:spPr>
          <a:xfrm>
            <a:off x="233775" y="558404"/>
            <a:ext cx="86067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800"/>
              <a:t>Call for Proposals and Policies</a:t>
            </a:r>
            <a:endParaRPr sz="4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359" name="Google Shape;35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165"/>
            <a:ext cx="9144000" cy="512633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 txBox="1"/>
          <p:nvPr/>
        </p:nvSpPr>
        <p:spPr>
          <a:xfrm>
            <a:off x="0" y="17175"/>
            <a:ext cx="6565800" cy="7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Timeline</a:t>
            </a:r>
            <a:endParaRPr sz="3600"/>
          </a:p>
        </p:txBody>
      </p:sp>
      <p:sp>
        <p:nvSpPr>
          <p:cNvPr id="361" name="Google Shape;361;p49"/>
          <p:cNvSpPr/>
          <p:nvPr/>
        </p:nvSpPr>
        <p:spPr>
          <a:xfrm>
            <a:off x="94850" y="1101650"/>
            <a:ext cx="1473600" cy="291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9"/>
          <p:cNvSpPr/>
          <p:nvPr/>
        </p:nvSpPr>
        <p:spPr>
          <a:xfrm>
            <a:off x="94850" y="4020050"/>
            <a:ext cx="1758300" cy="91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3" name="Google Shape;363;p49"/>
          <p:cNvCxnSpPr/>
          <p:nvPr/>
        </p:nvCxnSpPr>
        <p:spPr>
          <a:xfrm>
            <a:off x="3341275" y="808725"/>
            <a:ext cx="300" cy="519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4" name="Google Shape;364;p49"/>
          <p:cNvSpPr txBox="1"/>
          <p:nvPr/>
        </p:nvSpPr>
        <p:spPr>
          <a:xfrm>
            <a:off x="3018325" y="466925"/>
            <a:ext cx="6459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NOW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0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en" sz="5000"/>
              <a:t>Cycle 1 Call for Proposals</a:t>
            </a:r>
            <a:endParaRPr sz="1100"/>
          </a:p>
        </p:txBody>
      </p:sp>
      <p:sp>
        <p:nvSpPr>
          <p:cNvPr id="370" name="Google Shape;370;p50"/>
          <p:cNvSpPr txBox="1"/>
          <p:nvPr>
            <p:ph idx="1" type="body"/>
          </p:nvPr>
        </p:nvSpPr>
        <p:spPr>
          <a:xfrm>
            <a:off x="628650" y="1606150"/>
            <a:ext cx="7886700" cy="29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 </a:t>
            </a:r>
            <a:r>
              <a:rPr lang="en" sz="2400"/>
              <a:t>Anticipate receiving ~1000 – 1600 proposals.</a:t>
            </a:r>
            <a:endParaRPr sz="24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 Awarding ~300 proposals after TAC and Panel review.</a:t>
            </a:r>
            <a:endParaRPr sz="24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 ~6000 hours of observing time.</a:t>
            </a:r>
            <a:endParaRPr sz="24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 Includes ~2000 hours of oversubscription to maximize observing efficiency.</a:t>
            </a:r>
            <a:endParaRPr sz="24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 Overflow will be observed in Cycle 2.</a:t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 screen with text&#10;&#10;Description automatically generated" id="375" name="Google Shape;37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825" y="604838"/>
            <a:ext cx="8896350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1"/>
          <p:cNvSpPr txBox="1"/>
          <p:nvPr>
            <p:ph type="title"/>
          </p:nvPr>
        </p:nvSpPr>
        <p:spPr>
          <a:xfrm>
            <a:off x="628650" y="0"/>
            <a:ext cx="7886700" cy="764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GO Proposal Categories</a:t>
            </a:r>
            <a:endParaRPr sz="3600"/>
          </a:p>
        </p:txBody>
      </p:sp>
      <p:sp>
        <p:nvSpPr>
          <p:cNvPr id="377" name="Google Shape;377;p51"/>
          <p:cNvSpPr txBox="1"/>
          <p:nvPr/>
        </p:nvSpPr>
        <p:spPr>
          <a:xfrm>
            <a:off x="123825" y="4538663"/>
            <a:ext cx="8896350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Also, there is an "Archival Proposal" category (to obtain funding to analyze existing data).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Canadian Space Agency should announce financial support for accepted proposals.</a:t>
            </a:r>
            <a:endParaRPr sz="1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/>
          <p:nvPr>
            <p:ph type="title"/>
          </p:nvPr>
        </p:nvSpPr>
        <p:spPr>
          <a:xfrm>
            <a:off x="233775" y="333769"/>
            <a:ext cx="6390450" cy="429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Proposal Size</a:t>
            </a:r>
            <a:endParaRPr sz="3600"/>
          </a:p>
        </p:txBody>
      </p:sp>
      <p:pic>
        <p:nvPicPr>
          <p:cNvPr descr="A screenshot of a cell phone&#10;&#10;Description automatically generated" id="383" name="Google Shape;38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0943" y="981649"/>
            <a:ext cx="5966459" cy="318020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2"/>
          <p:cNvSpPr txBox="1"/>
          <p:nvPr/>
        </p:nvSpPr>
        <p:spPr>
          <a:xfrm>
            <a:off x="1777841" y="4170435"/>
            <a:ext cx="257633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Reviewed by topical panel</a:t>
            </a:r>
            <a:endParaRPr sz="1100"/>
          </a:p>
        </p:txBody>
      </p:sp>
      <p:sp>
        <p:nvSpPr>
          <p:cNvPr id="385" name="Google Shape;385;p52"/>
          <p:cNvSpPr txBox="1"/>
          <p:nvPr/>
        </p:nvSpPr>
        <p:spPr>
          <a:xfrm>
            <a:off x="4948213" y="4170435"/>
            <a:ext cx="292233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Reviewed by TAC Chairs panel</a:t>
            </a:r>
            <a:endParaRPr sz="1100"/>
          </a:p>
        </p:txBody>
      </p:sp>
      <p:sp>
        <p:nvSpPr>
          <p:cNvPr id="386" name="Google Shape;386;p52"/>
          <p:cNvSpPr/>
          <p:nvPr/>
        </p:nvSpPr>
        <p:spPr>
          <a:xfrm>
            <a:off x="4653642" y="3213463"/>
            <a:ext cx="58783" cy="1792877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2"/>
          <p:cNvSpPr txBox="1"/>
          <p:nvPr/>
        </p:nvSpPr>
        <p:spPr>
          <a:xfrm>
            <a:off x="195140" y="1335147"/>
            <a:ext cx="1175803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&gt;140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programs</a:t>
            </a:r>
            <a:endParaRPr sz="1100"/>
          </a:p>
        </p:txBody>
      </p:sp>
      <p:sp>
        <p:nvSpPr>
          <p:cNvPr id="388" name="Google Shape;388;p52"/>
          <p:cNvSpPr txBox="1"/>
          <p:nvPr/>
        </p:nvSpPr>
        <p:spPr>
          <a:xfrm>
            <a:off x="783041" y="3099447"/>
            <a:ext cx="1175803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20-60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programs</a:t>
            </a:r>
            <a:endParaRPr sz="1100"/>
          </a:p>
        </p:txBody>
      </p:sp>
      <p:sp>
        <p:nvSpPr>
          <p:cNvPr id="389" name="Google Shape;389;p52"/>
          <p:cNvSpPr txBox="1"/>
          <p:nvPr/>
        </p:nvSpPr>
        <p:spPr>
          <a:xfrm>
            <a:off x="7337402" y="2070322"/>
            <a:ext cx="1175803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&lt;10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programs</a:t>
            </a:r>
            <a:endParaRPr sz="1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3"/>
          <p:cNvSpPr txBox="1"/>
          <p:nvPr>
            <p:ph type="title"/>
          </p:nvPr>
        </p:nvSpPr>
        <p:spPr>
          <a:xfrm>
            <a:off x="187775" y="29775"/>
            <a:ext cx="3372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 sz="3600"/>
              <a:t>Topical Panels</a:t>
            </a:r>
            <a:endParaRPr sz="3600"/>
          </a:p>
        </p:txBody>
      </p:sp>
      <p:pic>
        <p:nvPicPr>
          <p:cNvPr descr="A screenshot of a social media post&#10;&#10;Description automatically generated" id="395" name="Google Shape;39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7851" y="34424"/>
            <a:ext cx="5891077" cy="3096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social media post&#10;&#10;Description automatically generated" id="396" name="Google Shape;39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9289"/>
            <a:ext cx="5176895" cy="41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3"/>
          <p:cNvSpPr txBox="1"/>
          <p:nvPr/>
        </p:nvSpPr>
        <p:spPr>
          <a:xfrm>
            <a:off x="5368834" y="3468188"/>
            <a:ext cx="3262448" cy="15465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Reviewers within each topical panel are chosen according to science keywords in APT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Proposal Review Process</a:t>
            </a:r>
            <a:endParaRPr sz="3600"/>
          </a:p>
        </p:txBody>
      </p:sp>
      <p:sp>
        <p:nvSpPr>
          <p:cNvPr id="403" name="Google Shape;403;p54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TAC review will span 2 weeks (Jul 27-Aug 7, 2020)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Week 1 - Galactic, week 2 – Extragalactic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Each topical panel will meet Monday – mid-Wednesday to review SMALL, MEDIUM and ARCHIVAL – </a:t>
            </a:r>
            <a:r>
              <a:rPr b="1" lang="en" sz="1800"/>
              <a:t>You need to write your proposal to have a broad appeal to all in that panel</a:t>
            </a:r>
            <a:r>
              <a:rPr lang="en" sz="1800"/>
              <a:t>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Panel chairs (solar system to cosmology) will review Large, Treasury, and AR Legacy proposals mid-Wednesday through Friday.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After acceptance proposals will require a technical review. Most reviews will take place in late-2020 to prepare the Cycle 1 Long Range Plan</a:t>
            </a:r>
            <a:endParaRPr sz="1800">
              <a:latin typeface="Times"/>
              <a:ea typeface="Times"/>
              <a:cs typeface="Times"/>
              <a:sym typeface="Times"/>
            </a:endParaRPr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8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408" name="Google Shape;40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54" y="161925"/>
            <a:ext cx="8515350" cy="4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6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Dual Anonymous (cont'd) </a:t>
            </a:r>
            <a:endParaRPr sz="3600"/>
          </a:p>
        </p:txBody>
      </p:sp>
      <p:sp>
        <p:nvSpPr>
          <p:cNvPr id="414" name="Google Shape;414;p56"/>
          <p:cNvSpPr txBox="1"/>
          <p:nvPr>
            <p:ph idx="1" type="body"/>
          </p:nvPr>
        </p:nvSpPr>
        <p:spPr>
          <a:xfrm>
            <a:off x="628650" y="1268017"/>
            <a:ext cx="7886700" cy="33647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Review based on </a:t>
            </a:r>
            <a:r>
              <a:rPr b="1" lang="en" sz="1800"/>
              <a:t>scientific merit only</a:t>
            </a:r>
            <a:r>
              <a:rPr lang="en" sz="1800"/>
              <a:t>, not on people.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" sz="1800"/>
              <a:t>Levelers are present in each room</a:t>
            </a:r>
            <a:r>
              <a:rPr lang="en" sz="1800"/>
              <a:t> to help ensure guidelines are respected.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TAC review proposals </a:t>
            </a:r>
            <a:r>
              <a:rPr b="1" lang="en" sz="1800"/>
              <a:t>without seeing author names </a:t>
            </a:r>
            <a:r>
              <a:rPr lang="en" sz="1800"/>
              <a:t>nor Team expertise section.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After ranking, those are revealed and only under exceptional circumstances can the proposal be then downgraded.</a:t>
            </a:r>
            <a:endParaRPr sz="1800"/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" sz="1800"/>
              <a:t>For details</a:t>
            </a:r>
            <a:r>
              <a:rPr lang="en" sz="1800"/>
              <a:t>, in the Jdox search box, enter jwst-cycle-1-anonymous-proposal-review</a:t>
            </a:r>
            <a:endParaRPr sz="18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8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Check for Duplication</a:t>
            </a:r>
            <a:endParaRPr sz="3600"/>
          </a:p>
        </p:txBody>
      </p:sp>
      <p:sp>
        <p:nvSpPr>
          <p:cNvPr id="420" name="Google Shape;420;p57"/>
          <p:cNvSpPr txBox="1"/>
          <p:nvPr>
            <p:ph idx="1" type="body"/>
          </p:nvPr>
        </p:nvSpPr>
        <p:spPr>
          <a:xfrm>
            <a:off x="628650" y="1268017"/>
            <a:ext cx="7886700" cy="3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not observe the same target or field as GTO/ERS with the same instrument + mode + filter within a factor of 4 in integration time.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Checking is the responsibility of the PI.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Details here: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https://jwst-docs.stsci.edu/jwst-duplication-checking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Duplication can be checked in MAST archive. See example slides.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https://mast.stsci.edu/portal/Mashup/Clients/Mast/Portal.html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2"/>
          <p:cNvSpPr txBox="1"/>
          <p:nvPr/>
        </p:nvSpPr>
        <p:spPr>
          <a:xfrm>
            <a:off x="864000" y="331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Key Facts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2"/>
          <p:cNvSpPr txBox="1"/>
          <p:nvPr/>
        </p:nvSpPr>
        <p:spPr>
          <a:xfrm>
            <a:off x="306425" y="1512550"/>
            <a:ext cx="43257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Proposed Launch Date: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March 2021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Duration: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5 - 10 years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mirror: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 18 hexagonal segments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Diameter of primary Mirror: </a:t>
            </a:r>
            <a:r>
              <a:rPr lang="en" sz="1700">
                <a:solidFill>
                  <a:srgbClr val="0066CC"/>
                </a:solidFill>
              </a:rPr>
              <a:t>~</a:t>
            </a:r>
            <a:r>
              <a:rPr b="1" i="0" lang="en" sz="1700" u="none" cap="none" strike="noStrik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.5 m (21.3 ft)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Clear aperture of primary mirror: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25 m</a:t>
            </a:r>
            <a:r>
              <a:rPr b="1" baseline="30000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Angular resolution: </a:t>
            </a:r>
            <a:r>
              <a:rPr lang="en" sz="1700">
                <a:solidFill>
                  <a:srgbClr val="0066CC"/>
                </a:solidFill>
              </a:rPr>
              <a:t>~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0.1” at 2 μm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Wavelength coverage: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0.6 - 28.5 microns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30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Orbit: </a:t>
            </a:r>
            <a:r>
              <a:rPr b="1" i="0" lang="en" sz="17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1.5 million km from Earth orbiting the L2 Point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250" y="1437210"/>
            <a:ext cx="3877740" cy="2958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8"/>
          <p:cNvPicPr preferRelativeResize="0"/>
          <p:nvPr/>
        </p:nvPicPr>
        <p:blipFill rotWithShape="1">
          <a:blip r:embed="rId3">
            <a:alphaModFix/>
          </a:blip>
          <a:srcRect b="0" l="0" r="0" t="6747"/>
          <a:stretch/>
        </p:blipFill>
        <p:spPr>
          <a:xfrm>
            <a:off x="137160" y="218160"/>
            <a:ext cx="8915400" cy="4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8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9"/>
          <p:cNvPicPr preferRelativeResize="0"/>
          <p:nvPr/>
        </p:nvPicPr>
        <p:blipFill rotWithShape="1">
          <a:blip r:embed="rId3">
            <a:alphaModFix/>
          </a:blip>
          <a:srcRect b="0" l="0" r="0" t="6836"/>
          <a:stretch/>
        </p:blipFill>
        <p:spPr>
          <a:xfrm>
            <a:off x="137160" y="195480"/>
            <a:ext cx="8915400" cy="467208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9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0"/>
          <p:cNvSpPr txBox="1"/>
          <p:nvPr>
            <p:ph type="title"/>
          </p:nvPr>
        </p:nvSpPr>
        <p:spPr>
          <a:xfrm>
            <a:off x="907750" y="106249"/>
            <a:ext cx="7836300" cy="13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000"/>
              <a:t>Tips from Antonella Nota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1800"/>
              <a:t>Associate Director of ESA at STScI, who has participated in such TAC panels:</a:t>
            </a:r>
            <a:endParaRPr sz="1800"/>
          </a:p>
        </p:txBody>
      </p:sp>
      <p:sp>
        <p:nvSpPr>
          <p:cNvPr id="438" name="Google Shape;438;p60"/>
          <p:cNvSpPr txBox="1"/>
          <p:nvPr>
            <p:ph idx="1" type="body"/>
          </p:nvPr>
        </p:nvSpPr>
        <p:spPr>
          <a:xfrm>
            <a:off x="628650" y="1922349"/>
            <a:ext cx="7886700" cy="28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JWST Proposals are complex - </a:t>
            </a:r>
            <a:r>
              <a:rPr b="1" i="1" lang="en" sz="2400"/>
              <a:t>start early (now!)</a:t>
            </a:r>
            <a:endParaRPr i="1" sz="2400"/>
          </a:p>
          <a:p>
            <a:pPr indent="-355600" lvl="0" marL="381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Get familiar with the documentation (Jdox, CfP guidelines).</a:t>
            </a:r>
            <a:endParaRPr i="1" sz="2400"/>
          </a:p>
          <a:p>
            <a:pPr indent="-355600" lvl="0" marL="381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Comply with dual anonymous guidelines.</a:t>
            </a:r>
            <a:endParaRPr i="1" sz="2400"/>
          </a:p>
          <a:p>
            <a:pPr indent="-355600" lvl="0" marL="381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Make it easy for the reviewers to review.</a:t>
            </a:r>
            <a:endParaRPr i="1" sz="2400"/>
          </a:p>
          <a:p>
            <a:pPr indent="-355600" lvl="0" marL="381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1" lang="en" sz="2400"/>
              <a:t>Write your proposal for astronomers but not necessarily experts in your field.</a:t>
            </a:r>
            <a:endParaRPr i="1"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1"/>
          <p:cNvSpPr txBox="1"/>
          <p:nvPr>
            <p:ph type="title"/>
          </p:nvPr>
        </p:nvSpPr>
        <p:spPr>
          <a:xfrm>
            <a:off x="961025" y="160500"/>
            <a:ext cx="7662600" cy="5727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Additional (non exhaustive) tips for your proposal</a:t>
            </a:r>
            <a:r>
              <a:rPr lang="en"/>
              <a:t> </a:t>
            </a:r>
            <a:endParaRPr/>
          </a:p>
        </p:txBody>
      </p:sp>
      <p:sp>
        <p:nvSpPr>
          <p:cNvPr id="444" name="Google Shape;444;p61"/>
          <p:cNvSpPr txBox="1"/>
          <p:nvPr>
            <p:ph idx="1" type="body"/>
          </p:nvPr>
        </p:nvSpPr>
        <p:spPr>
          <a:xfrm>
            <a:off x="311700" y="1152475"/>
            <a:ext cx="3639300" cy="38400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Technical Justification</a:t>
            </a:r>
            <a:endParaRPr sz="18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Do you have any special requirement in the APT? If so justify why.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Is there any remaining warning in the APT? If so, justify.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Why can’t you do the same science from the ground or with another observatory?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Why in Cycle 1?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Why use this instrument and mode rather than another one?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How are you impacted if Cycle 1 starts later? Preemptively describe mitigation in that case.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Is there duplication with existing GTO ERS observations? Actually mention that in the science justification.</a:t>
            </a:r>
            <a:endParaRPr sz="12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45" name="Google Shape;445;p61"/>
          <p:cNvSpPr txBox="1"/>
          <p:nvPr>
            <p:ph idx="2" type="body"/>
          </p:nvPr>
        </p:nvSpPr>
        <p:spPr>
          <a:xfrm>
            <a:off x="4154175" y="1152475"/>
            <a:ext cx="4914900" cy="3416400"/>
          </a:xfrm>
          <a:prstGeom prst="rect">
            <a:avLst/>
          </a:prstGeom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Science Justification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Do’s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State what you are doing in the first paragraph.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Watch anonymity!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Give proper credit for discoveries or ideas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Proof read! (give time for another set of eyes to read proposal)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Make sure there’s a “big picture” explanation (better at start)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Include enough information in figure captions, and watch layout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Close with a summary section/paragraph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Don’t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Don’t Use abbreviations without explanation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Don’t throw shade on colleagues or projects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Don’t go too deep in the details of your own field</a:t>
            </a:r>
            <a:endParaRPr sz="1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2"/>
          <p:cNvSpPr txBox="1"/>
          <p:nvPr>
            <p:ph type="title"/>
          </p:nvPr>
        </p:nvSpPr>
        <p:spPr>
          <a:xfrm>
            <a:off x="311700" y="1096000"/>
            <a:ext cx="8520600" cy="3568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Afternoon Session</a:t>
            </a:r>
            <a:endParaRPr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Long-SLit Spectroscopy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Individual Exercises + Q/A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Time Series Observations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Available Instruments for TSO</a:t>
            </a:r>
            <a:endParaRPr/>
          </a:p>
        </p:txBody>
      </p:sp>
      <p:sp>
        <p:nvSpPr>
          <p:cNvPr id="461" name="Google Shape;461;p64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NIRSpec BOTS</a:t>
            </a:r>
            <a:r>
              <a:rPr lang="en" sz="1800"/>
              <a:t>: </a:t>
            </a:r>
            <a:r>
              <a:rPr lang="en"/>
              <a:t>U</a:t>
            </a:r>
            <a:r>
              <a:rPr lang="en" sz="1800"/>
              <a:t>ses the 1.6’’x1.6’’ square aperture (S1600A1, R~100-2700)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NIRISS SOSS</a:t>
            </a:r>
            <a:r>
              <a:rPr lang="en" sz="1800"/>
              <a:t> (R~700)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MIRI Slitless LRS</a:t>
            </a:r>
            <a:r>
              <a:rPr lang="en" sz="1800"/>
              <a:t> (&lt;12 μm, R~100)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NIRCAM Grism</a:t>
            </a:r>
            <a:r>
              <a:rPr lang="en" sz="1800"/>
              <a:t> time series (R~1500) &amp; </a:t>
            </a:r>
            <a:r>
              <a:rPr b="1" lang="en" sz="1800"/>
              <a:t>imaging</a:t>
            </a:r>
            <a:r>
              <a:rPr lang="en" sz="1800"/>
              <a:t> time series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Main TSO characteristics: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Very long exposures (&gt;10000s)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Staring on target (no nodding/dithering) for stability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Subarrays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Fast readout modes </a:t>
            </a:r>
            <a:endParaRPr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63" y="831425"/>
            <a:ext cx="8685674" cy="15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NIRISS SOSS</a:t>
            </a:r>
            <a:endParaRPr/>
          </a:p>
        </p:txBody>
      </p:sp>
      <p:sp>
        <p:nvSpPr>
          <p:cNvPr id="468" name="Google Shape;468;p65"/>
          <p:cNvSpPr txBox="1"/>
          <p:nvPr/>
        </p:nvSpPr>
        <p:spPr>
          <a:xfrm>
            <a:off x="648975" y="2190750"/>
            <a:ext cx="7645500" cy="27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Two spectral orders: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1st: 0.8-2.8 um - R=650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2nd: 0.6-1.4 um - R=1300)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Defocused over 22 pixels along spatial direction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3 image sizes: 256x2048, 96x2048, 2048x2048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Some orders overlap can be mitigated using F277W observation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Typical strategy: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Target Acquisition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Long single-exposure sequence with GR700XD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Optional (but recommended) F277W short exposure</a:t>
            </a:r>
            <a:endParaRPr sz="1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6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</a:t>
            </a:r>
            <a:endParaRPr/>
          </a:p>
        </p:txBody>
      </p:sp>
      <p:sp>
        <p:nvSpPr>
          <p:cNvPr id="474" name="Google Shape;474;p66"/>
          <p:cNvSpPr txBox="1"/>
          <p:nvPr>
            <p:ph idx="1" type="subTitle"/>
          </p:nvPr>
        </p:nvSpPr>
        <p:spPr>
          <a:xfrm>
            <a:off x="233675" y="907625"/>
            <a:ext cx="4200000" cy="188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Slitless prism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R=40-200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5-12 microns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Requires Target acquisition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APT, selected by choosing subarray = SLITLESSPRISM</a:t>
            </a:r>
            <a:endParaRPr/>
          </a:p>
        </p:txBody>
      </p:sp>
      <p:pic>
        <p:nvPicPr>
          <p:cNvPr id="475" name="Google Shape;47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075" y="1060020"/>
            <a:ext cx="3859526" cy="383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10500"/>
            <a:ext cx="4902374" cy="21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BOTS</a:t>
            </a:r>
            <a:endParaRPr/>
          </a:p>
        </p:txBody>
      </p:sp>
      <p:pic>
        <p:nvPicPr>
          <p:cNvPr id="482" name="Google Shape;48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0975" y="1586949"/>
            <a:ext cx="6717027" cy="3390176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7"/>
          <p:cNvSpPr txBox="1"/>
          <p:nvPr>
            <p:ph idx="1" type="subTitle"/>
          </p:nvPr>
        </p:nvSpPr>
        <p:spPr>
          <a:xfrm>
            <a:off x="271776" y="1040850"/>
            <a:ext cx="36792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Bright Objects Time Series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Uses a S1600A1 aperture (1.6” square) with prism or grating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Requires WATA target acquisition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be used with different subarrays for saturation constraints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Prism has a trace length of ~500 pixels, R&lt;150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Gratings cover 0.6-5.0 um in 3 ranges at R~1000, R~2500</a:t>
            </a:r>
            <a:endParaRPr sz="1800"/>
          </a:p>
        </p:txBody>
      </p:sp>
      <p:sp>
        <p:nvSpPr>
          <p:cNvPr id="484" name="Google Shape;484;p67"/>
          <p:cNvSpPr/>
          <p:nvPr/>
        </p:nvSpPr>
        <p:spPr>
          <a:xfrm>
            <a:off x="4890775" y="3293100"/>
            <a:ext cx="1244700" cy="11685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756000" y="304020"/>
            <a:ext cx="832572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</a:t>
            </a: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Observatory and pointing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890" y="1384020"/>
            <a:ext cx="4504140" cy="304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1250" y="1399680"/>
            <a:ext cx="3877740" cy="303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8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Saturation Limiting Magnitudes</a:t>
            </a:r>
            <a:endParaRPr/>
          </a:p>
        </p:txBody>
      </p:sp>
      <p:pic>
        <p:nvPicPr>
          <p:cNvPr id="490" name="Google Shape;49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" y="1136223"/>
            <a:ext cx="6160776" cy="2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100" y="1136225"/>
            <a:ext cx="4069900" cy="3860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8"/>
          <p:cNvSpPr txBox="1"/>
          <p:nvPr/>
        </p:nvSpPr>
        <p:spPr>
          <a:xfrm>
            <a:off x="127000" y="876213"/>
            <a:ext cx="15495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NIRISS/SOSS</a:t>
            </a:r>
            <a:endParaRPr/>
          </a:p>
        </p:txBody>
      </p:sp>
      <p:sp>
        <p:nvSpPr>
          <p:cNvPr id="493" name="Google Shape;493;p68"/>
          <p:cNvSpPr txBox="1"/>
          <p:nvPr/>
        </p:nvSpPr>
        <p:spPr>
          <a:xfrm>
            <a:off x="6654800" y="812713"/>
            <a:ext cx="15495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BOTS</a:t>
            </a:r>
            <a:endParaRPr/>
          </a:p>
        </p:txBody>
      </p:sp>
      <p:pic>
        <p:nvPicPr>
          <p:cNvPr id="494" name="Google Shape;494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2796550"/>
            <a:ext cx="3493750" cy="22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8"/>
          <p:cNvSpPr txBox="1"/>
          <p:nvPr/>
        </p:nvSpPr>
        <p:spPr>
          <a:xfrm>
            <a:off x="3347600" y="2743122"/>
            <a:ext cx="1549500" cy="3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NIRCam/Imaging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9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Relative Merit of TSO modes</a:t>
            </a:r>
            <a:endParaRPr/>
          </a:p>
        </p:txBody>
      </p:sp>
      <p:pic>
        <p:nvPicPr>
          <p:cNvPr id="501" name="Google Shape;50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0020"/>
            <a:ext cx="8839201" cy="336079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9"/>
          <p:cNvSpPr txBox="1"/>
          <p:nvPr/>
        </p:nvSpPr>
        <p:spPr>
          <a:xfrm>
            <a:off x="6960875" y="4039825"/>
            <a:ext cx="19431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Bean et al. 2018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0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Stabilization and Baseline</a:t>
            </a:r>
            <a:endParaRPr/>
          </a:p>
        </p:txBody>
      </p:sp>
      <p:sp>
        <p:nvSpPr>
          <p:cNvPr id="508" name="Google Shape;508;p70"/>
          <p:cNvSpPr txBox="1"/>
          <p:nvPr>
            <p:ph idx="1" type="subTitle"/>
          </p:nvPr>
        </p:nvSpPr>
        <p:spPr>
          <a:xfrm>
            <a:off x="754375" y="977350"/>
            <a:ext cx="7946400" cy="189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Out of transit baseline is important for SNR considerations. Default should be a ratio of one-for-one.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For Cycle 1, we advocate an additional stabilization time of 30 minutes.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Plus add padding on the left to not incur the 1h Direct Scheduling Overhead when timing constraint is &lt;1h.</a:t>
            </a:r>
            <a:endParaRPr/>
          </a:p>
        </p:txBody>
      </p:sp>
      <p:pic>
        <p:nvPicPr>
          <p:cNvPr id="509" name="Google Shape;50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00" y="2912242"/>
            <a:ext cx="8839202" cy="218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Acquisition</a:t>
            </a:r>
            <a:endParaRPr/>
          </a:p>
        </p:txBody>
      </p:sp>
      <p:sp>
        <p:nvSpPr>
          <p:cNvPr id="515" name="Google Shape;515;p71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Mandatory for all SOS modes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Specific TA modes in ETC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NIRSpec (20mas centroid accuracy):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WATA via the S1600A1 aperture (recommended without PA constraint)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NIRISS: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SOSSBRIGHT for objects with M&lt;6.1mag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SOSSFAINT otherwise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NIRCAM: 1 option with any filter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MIRI: 1 option with 3 filters + 1 ND</a:t>
            </a:r>
            <a:endParaRPr sz="1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2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Contamination (Slitless)</a:t>
            </a:r>
            <a:endParaRPr/>
          </a:p>
        </p:txBody>
      </p:sp>
      <p:pic>
        <p:nvPicPr>
          <p:cNvPr id="521" name="Google Shape;52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36" y="996628"/>
            <a:ext cx="8672926" cy="4146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3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Contamination (Slitless)</a:t>
            </a:r>
            <a:endParaRPr/>
          </a:p>
        </p:txBody>
      </p:sp>
      <p:pic>
        <p:nvPicPr>
          <p:cNvPr id="527" name="Google Shape;52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536" y="996628"/>
            <a:ext cx="8672926" cy="4146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4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Contamination (Slitless)</a:t>
            </a:r>
            <a:endParaRPr/>
          </a:p>
        </p:txBody>
      </p:sp>
      <p:pic>
        <p:nvPicPr>
          <p:cNvPr id="533" name="Google Shape;53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820" y="907625"/>
            <a:ext cx="6575880" cy="42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4"/>
          <p:cNvSpPr txBox="1"/>
          <p:nvPr/>
        </p:nvSpPr>
        <p:spPr>
          <a:xfrm>
            <a:off x="2337000" y="4587875"/>
            <a:ext cx="6807000" cy="555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Contamination tool available: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UdeM (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http://maestria.astro.umontreal.ca/niriss/SOSS_cont/SOSScontam.php</a:t>
            </a:r>
            <a:r>
              <a:rPr lang="en"/>
              <a:t>)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Requirements</a:t>
            </a:r>
            <a:endParaRPr/>
          </a:p>
        </p:txBody>
      </p:sp>
      <p:sp>
        <p:nvSpPr>
          <p:cNvPr id="540" name="Google Shape;540;p75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 constraints due to field contamination (NIRISS SOSS, MIRI LRS)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Timing constraints due to eclipse/transit event coordination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Direct Scheduling Overhead penalty of 1h if a scheduling constraint &lt; 1h is needed. To bypass, set a looser time constraint but extend observation duration.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6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requirements - Position Angle</a:t>
            </a:r>
            <a:endParaRPr/>
          </a:p>
        </p:txBody>
      </p:sp>
      <p:pic>
        <p:nvPicPr>
          <p:cNvPr id="546" name="Google Shape;54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75" y="907625"/>
            <a:ext cx="5524601" cy="24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475" y="2788674"/>
            <a:ext cx="6832601" cy="229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7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requirements - Phase Timing </a:t>
            </a:r>
            <a:endParaRPr/>
          </a:p>
        </p:txBody>
      </p:sp>
      <p:pic>
        <p:nvPicPr>
          <p:cNvPr id="553" name="Google Shape;55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0246" y="2670175"/>
            <a:ext cx="5058353" cy="247332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7"/>
          <p:cNvSpPr txBox="1"/>
          <p:nvPr/>
        </p:nvSpPr>
        <p:spPr>
          <a:xfrm>
            <a:off x="146650" y="3483600"/>
            <a:ext cx="3873600" cy="14454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Select phase relative to the event you want.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It is the phase at the start of the science exposure.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Here a slack of 3h is given so no Direct Scheduling Overhead charged.</a:t>
            </a:r>
            <a:endParaRPr/>
          </a:p>
        </p:txBody>
      </p:sp>
      <p:pic>
        <p:nvPicPr>
          <p:cNvPr id="555" name="Google Shape;55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00" y="996525"/>
            <a:ext cx="6160775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4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JWST Instruments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8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requirements - Phase Timing </a:t>
            </a:r>
            <a:endParaRPr/>
          </a:p>
        </p:txBody>
      </p:sp>
      <p:pic>
        <p:nvPicPr>
          <p:cNvPr id="561" name="Google Shape;56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82520"/>
            <a:ext cx="8839200" cy="176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60020"/>
            <a:ext cx="8838848" cy="207010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8"/>
          <p:cNvSpPr/>
          <p:nvPr/>
        </p:nvSpPr>
        <p:spPr>
          <a:xfrm>
            <a:off x="5271775" y="1553200"/>
            <a:ext cx="1968600" cy="381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78"/>
          <p:cNvSpPr/>
          <p:nvPr/>
        </p:nvSpPr>
        <p:spPr>
          <a:xfrm>
            <a:off x="6249675" y="3813800"/>
            <a:ext cx="1968600" cy="774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78"/>
          <p:cNvSpPr txBox="1"/>
          <p:nvPr/>
        </p:nvSpPr>
        <p:spPr>
          <a:xfrm>
            <a:off x="1728475" y="3026400"/>
            <a:ext cx="7315200" cy="3810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If the phase 0.965 to 0.97 for a period of 100h had been given, then...</a:t>
            </a:r>
            <a:endParaRPr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9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571" name="Google Shape;571;p79"/>
          <p:cNvSpPr txBox="1"/>
          <p:nvPr>
            <p:ph idx="1" type="subTitle"/>
          </p:nvPr>
        </p:nvSpPr>
        <p:spPr>
          <a:xfrm>
            <a:off x="598805" y="10408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Instrument selection based on wavelength + saturation limits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PandExo: planet atmosphere + star simulation, field contamination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ETC: Target Acquisition + Science Observation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APT</a:t>
            </a:r>
            <a:endParaRPr/>
          </a:p>
        </p:txBody>
      </p:sp>
      <p:cxnSp>
        <p:nvCxnSpPr>
          <p:cNvPr id="572" name="Google Shape;572;p79"/>
          <p:cNvCxnSpPr/>
          <p:nvPr/>
        </p:nvCxnSpPr>
        <p:spPr>
          <a:xfrm>
            <a:off x="471175" y="1197600"/>
            <a:ext cx="12600" cy="3708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0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Simulations with PandExo</a:t>
            </a:r>
            <a:endParaRPr/>
          </a:p>
        </p:txBody>
      </p:sp>
      <p:sp>
        <p:nvSpPr>
          <p:cNvPr id="578" name="Google Shape;578;p80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Quick Demo of PandExo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https://exoctk.stsci.edu/pandexo/calculation/new</a:t>
            </a:r>
            <a:r>
              <a:rPr lang="en"/>
              <a:t>)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1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TSO Exercise</a:t>
            </a:r>
            <a:endParaRPr/>
          </a:p>
        </p:txBody>
      </p:sp>
      <p:sp>
        <p:nvSpPr>
          <p:cNvPr id="584" name="Google Shape;584;p81"/>
          <p:cNvSpPr txBox="1"/>
          <p:nvPr>
            <p:ph idx="1" type="subTitle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Exercise is to go through the WASP-79b example found on Jdox: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https://jwst-docs.stsci.edu/near-infrared-spectrograph/nirspec-example-science-programs/nirspec-bots-observations-of-wasp-79b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2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TSO Exercise - Answers</a:t>
            </a:r>
            <a:endParaRPr/>
          </a:p>
        </p:txBody>
      </p:sp>
      <p:pic>
        <p:nvPicPr>
          <p:cNvPr id="590" name="Google Shape;59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7625"/>
            <a:ext cx="5933852" cy="26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1525" y="3052074"/>
            <a:ext cx="7062474" cy="20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Exercises for IFU and Long-Slit Spectroscopy are here: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http://www.astro.umontreal.ca/~albert/JWST_UdeM_exercises.zip</a:t>
            </a:r>
            <a:endParaRPr sz="1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/>
          <p:nvPr>
            <p:ph type="title"/>
          </p:nvPr>
        </p:nvSpPr>
        <p:spPr>
          <a:xfrm>
            <a:off x="653850" y="23374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JWST Slit Spectroscopy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5"/>
          <p:cNvSpPr txBox="1"/>
          <p:nvPr>
            <p:ph type="title"/>
          </p:nvPr>
        </p:nvSpPr>
        <p:spPr>
          <a:xfrm>
            <a:off x="922350" y="2784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Overview</a:t>
            </a:r>
            <a:endParaRPr/>
          </a:p>
        </p:txBody>
      </p:sp>
      <p:sp>
        <p:nvSpPr>
          <p:cNvPr id="607" name="Google Shape;607;p85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NIRSpec Fixed Slit Spectroscopy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Wavelength</a:t>
            </a:r>
            <a:r>
              <a:rPr lang="en"/>
              <a:t> coverage from </a:t>
            </a:r>
            <a:r>
              <a:rPr lang="en"/>
              <a:t>0.6 to 5.3 μm.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Low resolving power R=100, full wavelength coverage.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Medium resolving power R=1,000 across 4 filters.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High resolving power R=2,700 across 4 filters.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4 primary + 1 back-up slit available.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Each slit has a dedicated subarray + subarray for all slits.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Dithering primary dithers along the slit + subpixel dithers.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Note: At high resolving power there is a gap in the wavelength coverage due to the detector gap. Use the S200A1 and S200A2 option in APT to recover wavelength gaps for 0.2" slits.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6"/>
          <p:cNvSpPr txBox="1"/>
          <p:nvPr>
            <p:ph type="title"/>
          </p:nvPr>
        </p:nvSpPr>
        <p:spPr>
          <a:xfrm>
            <a:off x="900475" y="2857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Slit Locations</a:t>
            </a:r>
            <a:endParaRPr/>
          </a:p>
        </p:txBody>
      </p:sp>
      <p:pic>
        <p:nvPicPr>
          <p:cNvPr id="613" name="Google Shape;61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25" y="1005895"/>
            <a:ext cx="7788753" cy="393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7"/>
          <p:cNvSpPr txBox="1"/>
          <p:nvPr>
            <p:ph type="title"/>
          </p:nvPr>
        </p:nvSpPr>
        <p:spPr>
          <a:xfrm>
            <a:off x="895175" y="2582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Observation</a:t>
            </a:r>
            <a:endParaRPr/>
          </a:p>
        </p:txBody>
      </p:sp>
      <p:pic>
        <p:nvPicPr>
          <p:cNvPr id="619" name="Google Shape;61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163" y="1053550"/>
            <a:ext cx="7664834" cy="372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5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Mid-Infrared Instrument (MIRI)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341280" y="869130"/>
            <a:ext cx="5006324" cy="2449705"/>
          </a:xfrm>
          <a:custGeom>
            <a:rect b="b" l="l" r="r" t="t"/>
            <a:pathLst>
              <a:path extrusionOk="0" h="9075" w="18544">
                <a:moveTo>
                  <a:pt x="1512" y="0"/>
                </a:moveTo>
                <a:cubicBezTo>
                  <a:pt x="756" y="0"/>
                  <a:pt x="0" y="756"/>
                  <a:pt x="0" y="1512"/>
                </a:cubicBezTo>
                <a:lnTo>
                  <a:pt x="0" y="7561"/>
                </a:lnTo>
                <a:cubicBezTo>
                  <a:pt x="0" y="8317"/>
                  <a:pt x="756" y="9074"/>
                  <a:pt x="1512" y="9074"/>
                </a:cubicBezTo>
                <a:lnTo>
                  <a:pt x="17030" y="9074"/>
                </a:lnTo>
                <a:cubicBezTo>
                  <a:pt x="17786" y="9074"/>
                  <a:pt x="18543" y="8317"/>
                  <a:pt x="18543" y="7561"/>
                </a:cubicBezTo>
                <a:lnTo>
                  <a:pt x="18543" y="1512"/>
                </a:lnTo>
                <a:cubicBezTo>
                  <a:pt x="18543" y="756"/>
                  <a:pt x="17786" y="0"/>
                  <a:pt x="17030" y="0"/>
                </a:cubicBezTo>
                <a:lnTo>
                  <a:pt x="1512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5"/>
          <p:cNvSpPr txBox="1"/>
          <p:nvPr/>
        </p:nvSpPr>
        <p:spPr>
          <a:xfrm>
            <a:off x="330475" y="925025"/>
            <a:ext cx="4989600" cy="27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MIRI provides imaging and spectroscopic observing modes from </a:t>
            </a:r>
            <a:b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 to 28.8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10 filters ranging from 5.6 to 25.5 μm.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Low-resolution slitted and slitless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5 to 12 μm, (R = λ/Δλ) of ~100 at 7.5 µm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Medium-resolution integral field unit (IFU)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4.9 to 28.8 μm, R from 1,500 to 3,500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Coronagraphy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Lyot and three 4-quadrant phase masks (4QPM) coronographs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8"/>
          <p:cNvSpPr txBox="1"/>
          <p:nvPr>
            <p:ph type="title"/>
          </p:nvPr>
        </p:nvSpPr>
        <p:spPr>
          <a:xfrm>
            <a:off x="951550" y="2201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Wavelengths</a:t>
            </a:r>
            <a:endParaRPr/>
          </a:p>
        </p:txBody>
      </p:sp>
      <p:pic>
        <p:nvPicPr>
          <p:cNvPr id="625" name="Google Shape;62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38" y="1545599"/>
            <a:ext cx="7583526" cy="259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89"/>
          <p:cNvPicPr preferRelativeResize="0"/>
          <p:nvPr/>
        </p:nvPicPr>
        <p:blipFill rotWithShape="1">
          <a:blip r:embed="rId3">
            <a:alphaModFix/>
          </a:blip>
          <a:srcRect b="65022" l="0" r="0" t="0"/>
          <a:stretch/>
        </p:blipFill>
        <p:spPr>
          <a:xfrm>
            <a:off x="625700" y="1892575"/>
            <a:ext cx="3841276" cy="2013549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89"/>
          <p:cNvSpPr txBox="1"/>
          <p:nvPr>
            <p:ph type="title"/>
          </p:nvPr>
        </p:nvSpPr>
        <p:spPr>
          <a:xfrm>
            <a:off x="936950" y="2566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Throughput</a:t>
            </a:r>
            <a:endParaRPr/>
          </a:p>
        </p:txBody>
      </p:sp>
      <p:pic>
        <p:nvPicPr>
          <p:cNvPr id="632" name="Google Shape;632;p89"/>
          <p:cNvPicPr preferRelativeResize="0"/>
          <p:nvPr/>
        </p:nvPicPr>
        <p:blipFill rotWithShape="1">
          <a:blip r:embed="rId3">
            <a:alphaModFix/>
          </a:blip>
          <a:srcRect b="0" l="0" r="0" t="34593"/>
          <a:stretch/>
        </p:blipFill>
        <p:spPr>
          <a:xfrm>
            <a:off x="4778225" y="1122675"/>
            <a:ext cx="3625026" cy="355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0"/>
          <p:cNvSpPr txBox="1"/>
          <p:nvPr>
            <p:ph type="title"/>
          </p:nvPr>
        </p:nvSpPr>
        <p:spPr>
          <a:xfrm>
            <a:off x="936950" y="2274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FS Resolving Power</a:t>
            </a:r>
            <a:endParaRPr/>
          </a:p>
        </p:txBody>
      </p:sp>
      <p:pic>
        <p:nvPicPr>
          <p:cNvPr id="638" name="Google Shape;63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79" y="963065"/>
            <a:ext cx="5524426" cy="37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1"/>
          <p:cNvSpPr txBox="1"/>
          <p:nvPr>
            <p:ph type="title"/>
          </p:nvPr>
        </p:nvSpPr>
        <p:spPr>
          <a:xfrm>
            <a:off x="922375" y="1982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Dither Patterns</a:t>
            </a:r>
            <a:endParaRPr/>
          </a:p>
        </p:txBody>
      </p:sp>
      <p:pic>
        <p:nvPicPr>
          <p:cNvPr id="644" name="Google Shape;64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999" y="932375"/>
            <a:ext cx="6229998" cy="396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2"/>
          <p:cNvSpPr txBox="1"/>
          <p:nvPr>
            <p:ph type="title"/>
          </p:nvPr>
        </p:nvSpPr>
        <p:spPr>
          <a:xfrm>
            <a:off x="958825" y="2493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Strategies</a:t>
            </a:r>
            <a:endParaRPr/>
          </a:p>
        </p:txBody>
      </p:sp>
      <p:sp>
        <p:nvSpPr>
          <p:cNvPr id="650" name="Google Shape;650;p92"/>
          <p:cNvSpPr txBox="1"/>
          <p:nvPr>
            <p:ph idx="1" type="body"/>
          </p:nvPr>
        </p:nvSpPr>
        <p:spPr>
          <a:xfrm>
            <a:off x="754380" y="922515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Recommended Strategies &amp; Limitations: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For subarrays only the NRS and NRSRAPID readout modes are </a:t>
            </a:r>
            <a:r>
              <a:rPr lang="en"/>
              <a:t>available. NRSRAPID is preferred unless data volume becomes an issue.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The maximum recommended integration length is 1,500 s. Integrations longer than 3,000 s are strongly discouraged because of cosmic ray contamination.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Target Acquisition should normally be performed.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The S1600A1 aperture is optimized for TSO observations and has additional subarrays to observe brighter targets.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Exposures must be &lt; 10,000 s.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Note: Decision trees are available on the NIRSpec </a:t>
            </a:r>
            <a:r>
              <a:rPr lang="en"/>
              <a:t>recommended</a:t>
            </a:r>
            <a:r>
              <a:rPr lang="en"/>
              <a:t> strategies pages for readout modes, subarray choice and dithering.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3"/>
          <p:cNvSpPr txBox="1"/>
          <p:nvPr>
            <p:ph type="title"/>
          </p:nvPr>
        </p:nvSpPr>
        <p:spPr>
          <a:xfrm>
            <a:off x="864475" y="2752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Decision Tree</a:t>
            </a:r>
            <a:endParaRPr/>
          </a:p>
        </p:txBody>
      </p:sp>
      <p:sp>
        <p:nvSpPr>
          <p:cNvPr id="656" name="Google Shape;656;p93"/>
          <p:cNvSpPr txBox="1"/>
          <p:nvPr>
            <p:ph idx="1" type="body"/>
          </p:nvPr>
        </p:nvSpPr>
        <p:spPr>
          <a:xfrm>
            <a:off x="66400" y="4832266"/>
            <a:ext cx="7946400" cy="24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https://jwst-docs.stsci.edu/near-infrared-spectrograph/nirspec-observing-strategies/nirspec-detector-recommended-strategies</a:t>
            </a:r>
            <a:endParaRPr/>
          </a:p>
        </p:txBody>
      </p:sp>
      <p:pic>
        <p:nvPicPr>
          <p:cNvPr id="657" name="Google Shape;65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1950" y="898687"/>
            <a:ext cx="4720098" cy="377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4"/>
          <p:cNvSpPr txBox="1"/>
          <p:nvPr>
            <p:ph type="title"/>
          </p:nvPr>
        </p:nvSpPr>
        <p:spPr>
          <a:xfrm>
            <a:off x="958850" y="2128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 </a:t>
            </a:r>
            <a:endParaRPr/>
          </a:p>
        </p:txBody>
      </p:sp>
      <p:sp>
        <p:nvSpPr>
          <p:cNvPr id="663" name="Google Shape;663;p94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MIRI LRS Slit Spectroscopy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Wavelength coverage from 5 to 12 μm.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Resolving power R=100 at 7.5 </a:t>
            </a:r>
            <a:r>
              <a:rPr lang="en"/>
              <a:t>μm, variable ~40-200.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Slit size 0.5"x4.7".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Dithering ALONG SLIT NOD or MAPPING.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Also available in slitless mode.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Note: In APT slit/slitless is selected through the chosen subarray: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With slit = FULL subarray.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Without slit = SLITLESSPRISM subarray.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5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</a:t>
            </a:r>
            <a:endParaRPr/>
          </a:p>
        </p:txBody>
      </p:sp>
      <p:pic>
        <p:nvPicPr>
          <p:cNvPr id="669" name="Google Shape;66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23" y="907625"/>
            <a:ext cx="3920000" cy="393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95"/>
          <p:cNvPicPr preferRelativeResize="0"/>
          <p:nvPr/>
        </p:nvPicPr>
        <p:blipFill rotWithShape="1">
          <a:blip r:embed="rId4">
            <a:alphaModFix/>
          </a:blip>
          <a:srcRect b="0" l="88960" r="0" t="0"/>
          <a:stretch/>
        </p:blipFill>
        <p:spPr>
          <a:xfrm>
            <a:off x="8267551" y="1348025"/>
            <a:ext cx="432750" cy="30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6475" y="1214437"/>
            <a:ext cx="3344401" cy="3320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6"/>
          <p:cNvSpPr txBox="1"/>
          <p:nvPr>
            <p:ph type="title"/>
          </p:nvPr>
        </p:nvSpPr>
        <p:spPr>
          <a:xfrm>
            <a:off x="864000" y="4390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 Dither Patterns</a:t>
            </a:r>
            <a:endParaRPr/>
          </a:p>
        </p:txBody>
      </p:sp>
      <p:pic>
        <p:nvPicPr>
          <p:cNvPr id="677" name="Google Shape;677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762" y="1331387"/>
            <a:ext cx="7514476" cy="24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96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Along Slit Nod </a:t>
            </a:r>
            <a:r>
              <a:rPr lang="en"/>
              <a:t>- Primary pointing + 2 </a:t>
            </a:r>
            <a:r>
              <a:rPr lang="en"/>
              <a:t>pointings</a:t>
            </a:r>
            <a:r>
              <a:rPr lang="en"/>
              <a:t> at 30% and 70%.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Mapping</a:t>
            </a:r>
            <a:r>
              <a:rPr lang="en"/>
              <a:t> - </a:t>
            </a:r>
            <a:r>
              <a:rPr lang="en"/>
              <a:t>User defined steps along the spatial and spectral directions for covering an extended source.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7"/>
          <p:cNvSpPr txBox="1"/>
          <p:nvPr>
            <p:ph type="title"/>
          </p:nvPr>
        </p:nvSpPr>
        <p:spPr>
          <a:xfrm>
            <a:off x="929650" y="2420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LRS</a:t>
            </a:r>
            <a:endParaRPr/>
          </a:p>
        </p:txBody>
      </p:sp>
      <p:sp>
        <p:nvSpPr>
          <p:cNvPr id="684" name="Google Shape;684;p97"/>
          <p:cNvSpPr txBox="1"/>
          <p:nvPr>
            <p:ph idx="1" type="body"/>
          </p:nvPr>
        </p:nvSpPr>
        <p:spPr>
          <a:xfrm>
            <a:off x="754380" y="1053540"/>
            <a:ext cx="79464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Recommended</a:t>
            </a:r>
            <a:r>
              <a:rPr lang="en"/>
              <a:t> </a:t>
            </a:r>
            <a:r>
              <a:rPr lang="en"/>
              <a:t>Strategies</a:t>
            </a:r>
            <a:r>
              <a:rPr lang="en"/>
              <a:t> &amp; Limitations: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FAST readout mode is preferred unless data volume becomes a concern.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Dithering should be performed, for extended sources use the MAPPING option.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TA is highly recommended for point sources.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Background for point sources is one through nodding, for extended sources a dedicated background exposure should be included.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Exposures must be &lt; 10,000 s.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6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Mid-Infrared Instrument (MIRI)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2160" y="1234440"/>
            <a:ext cx="2827440" cy="195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/>
          <p:nvPr/>
        </p:nvSpPr>
        <p:spPr>
          <a:xfrm>
            <a:off x="7925310" y="1364040"/>
            <a:ext cx="176850" cy="176850"/>
          </a:xfrm>
          <a:prstGeom prst="rect">
            <a:avLst/>
          </a:prstGeom>
          <a:solidFill>
            <a:srgbClr val="4472C4"/>
          </a:solidFill>
          <a:ln cap="flat" cmpd="sng" w="12600">
            <a:solidFill>
              <a:srgbClr val="32549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/>
          <p:nvPr/>
        </p:nvSpPr>
        <p:spPr>
          <a:xfrm>
            <a:off x="7865640" y="1533330"/>
            <a:ext cx="392850" cy="29619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341280" y="869130"/>
            <a:ext cx="5006340" cy="2449710"/>
          </a:xfrm>
          <a:custGeom>
            <a:rect b="b" l="l" r="r" t="t"/>
            <a:pathLst>
              <a:path extrusionOk="0" h="9075" w="18544">
                <a:moveTo>
                  <a:pt x="1512" y="0"/>
                </a:moveTo>
                <a:cubicBezTo>
                  <a:pt x="756" y="0"/>
                  <a:pt x="0" y="756"/>
                  <a:pt x="0" y="1512"/>
                </a:cubicBezTo>
                <a:lnTo>
                  <a:pt x="0" y="7561"/>
                </a:lnTo>
                <a:cubicBezTo>
                  <a:pt x="0" y="8317"/>
                  <a:pt x="756" y="9074"/>
                  <a:pt x="1512" y="9074"/>
                </a:cubicBezTo>
                <a:lnTo>
                  <a:pt x="17030" y="9074"/>
                </a:lnTo>
                <a:cubicBezTo>
                  <a:pt x="17786" y="9074"/>
                  <a:pt x="18543" y="8317"/>
                  <a:pt x="18543" y="7561"/>
                </a:cubicBezTo>
                <a:lnTo>
                  <a:pt x="18543" y="1512"/>
                </a:lnTo>
                <a:cubicBezTo>
                  <a:pt x="18543" y="756"/>
                  <a:pt x="17786" y="0"/>
                  <a:pt x="17030" y="0"/>
                </a:cubicBezTo>
                <a:lnTo>
                  <a:pt x="1512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6"/>
          <p:cNvSpPr txBox="1"/>
          <p:nvPr/>
        </p:nvSpPr>
        <p:spPr>
          <a:xfrm>
            <a:off x="330480" y="925020"/>
            <a:ext cx="4989600" cy="240246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71450" lvl="0" marL="16510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MIRI provides imaging and spectroscopic observing modes from </a:t>
            </a:r>
            <a:b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 to 28.8 μm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Imaging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10 filters ranging from 5.6 to 25.5 μm.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Low-resolution slitted and slitless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5 to 12 μm, (R = λ/Δλ) of ~100 at 7.5 µm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Medium-resolution integral field unit (IFU) spectroscopy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4.9 to 28.8 μm, R from 1,500 to 3,500</a:t>
            </a:r>
            <a:endParaRPr sz="1100"/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b="1" i="0" lang="en" sz="1400" u="none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Coronagraphy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Lyot and three 4-quadrant phase masks (4QPM) coronographs</a:t>
            </a:r>
            <a:endParaRPr sz="1100"/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Integral Field Units/Spectroscopy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9"/>
          <p:cNvSpPr/>
          <p:nvPr/>
        </p:nvSpPr>
        <p:spPr>
          <a:xfrm>
            <a:off x="4867038" y="2846875"/>
            <a:ext cx="2852700" cy="1653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99"/>
          <p:cNvSpPr/>
          <p:nvPr/>
        </p:nvSpPr>
        <p:spPr>
          <a:xfrm>
            <a:off x="1424263" y="2846875"/>
            <a:ext cx="2852700" cy="1653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99"/>
          <p:cNvSpPr txBox="1"/>
          <p:nvPr>
            <p:ph idx="1" type="body"/>
          </p:nvPr>
        </p:nvSpPr>
        <p:spPr>
          <a:xfrm>
            <a:off x="754375" y="1053544"/>
            <a:ext cx="7946400" cy="157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00"/>
                </a:solidFill>
              </a:rPr>
              <a:t>Integral Field Spectroscopy with JWST</a:t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697" name="Google Shape;697;p99"/>
          <p:cNvSpPr txBox="1"/>
          <p:nvPr/>
        </p:nvSpPr>
        <p:spPr>
          <a:xfrm>
            <a:off x="4867050" y="2846875"/>
            <a:ext cx="28527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</a:t>
            </a:r>
            <a:r>
              <a:rPr lang="en" sz="3000"/>
              <a:t>IRI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Medium Resolution Integral Field Unit (MRS)</a:t>
            </a:r>
            <a:endParaRPr sz="1800"/>
          </a:p>
        </p:txBody>
      </p:sp>
      <p:sp>
        <p:nvSpPr>
          <p:cNvPr id="698" name="Google Shape;698;p99"/>
          <p:cNvSpPr txBox="1"/>
          <p:nvPr/>
        </p:nvSpPr>
        <p:spPr>
          <a:xfrm>
            <a:off x="1449775" y="2846875"/>
            <a:ext cx="28017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NIRSpec 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Integral Field Unit (IFU)</a:t>
            </a:r>
            <a:r>
              <a:rPr lang="en" sz="30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0"/>
          <p:cNvSpPr txBox="1"/>
          <p:nvPr>
            <p:ph type="title"/>
          </p:nvPr>
        </p:nvSpPr>
        <p:spPr>
          <a:xfrm>
            <a:off x="1160025" y="212850"/>
            <a:ext cx="75408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Slicing</a:t>
            </a:r>
            <a:endParaRPr/>
          </a:p>
        </p:txBody>
      </p:sp>
      <p:sp>
        <p:nvSpPr>
          <p:cNvPr id="704" name="Google Shape;704;p100"/>
          <p:cNvSpPr txBox="1"/>
          <p:nvPr>
            <p:ph idx="1" type="body"/>
          </p:nvPr>
        </p:nvSpPr>
        <p:spPr>
          <a:xfrm>
            <a:off x="262650" y="1546700"/>
            <a:ext cx="3465600" cy="280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NIRSpec IFU and MIRI use Slicers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Slices are dispersed in wavelength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Signal recorded on detector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Pipeline constructs cubes from slices</a:t>
            </a:r>
            <a:endParaRPr sz="1400"/>
          </a:p>
        </p:txBody>
      </p:sp>
      <p:sp>
        <p:nvSpPr>
          <p:cNvPr id="705" name="Google Shape;705;p100"/>
          <p:cNvSpPr txBox="1"/>
          <p:nvPr/>
        </p:nvSpPr>
        <p:spPr>
          <a:xfrm>
            <a:off x="182400" y="4625500"/>
            <a:ext cx="30714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N. Luetzgendorf</a:t>
            </a:r>
            <a:endParaRPr/>
          </a:p>
        </p:txBody>
      </p:sp>
      <p:pic>
        <p:nvPicPr>
          <p:cNvPr id="706" name="Google Shape;706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050" y="138625"/>
            <a:ext cx="4097327" cy="500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51" y="1060000"/>
            <a:ext cx="5257250" cy="399594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01"/>
          <p:cNvSpPr txBox="1"/>
          <p:nvPr>
            <p:ph type="title"/>
          </p:nvPr>
        </p:nvSpPr>
        <p:spPr>
          <a:xfrm>
            <a:off x="1160025" y="212850"/>
            <a:ext cx="75408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</a:t>
            </a:r>
            <a:endParaRPr/>
          </a:p>
        </p:txBody>
      </p:sp>
      <p:pic>
        <p:nvPicPr>
          <p:cNvPr id="713" name="Google Shape;713;p101"/>
          <p:cNvPicPr preferRelativeResize="0"/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5425051" y="1804175"/>
            <a:ext cx="3516299" cy="2747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4" name="Google Shape;714;p101"/>
          <p:cNvCxnSpPr/>
          <p:nvPr/>
        </p:nvCxnSpPr>
        <p:spPr>
          <a:xfrm flipH="1">
            <a:off x="6668875" y="1769100"/>
            <a:ext cx="12600" cy="520800"/>
          </a:xfrm>
          <a:prstGeom prst="straightConnector1">
            <a:avLst/>
          </a:prstGeom>
          <a:noFill/>
          <a:ln cap="flat" cmpd="sng" w="762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5" name="Google Shape;715;p101"/>
          <p:cNvCxnSpPr/>
          <p:nvPr/>
        </p:nvCxnSpPr>
        <p:spPr>
          <a:xfrm flipH="1">
            <a:off x="6402175" y="2874000"/>
            <a:ext cx="546000" cy="368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6" name="Google Shape;716;p101"/>
          <p:cNvSpPr txBox="1"/>
          <p:nvPr/>
        </p:nvSpPr>
        <p:spPr>
          <a:xfrm>
            <a:off x="5348850" y="1690400"/>
            <a:ext cx="1015500" cy="468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</a:t>
            </a:r>
            <a:endParaRPr/>
          </a:p>
        </p:txBody>
      </p:sp>
      <p:sp>
        <p:nvSpPr>
          <p:cNvPr id="717" name="Google Shape;717;p101"/>
          <p:cNvSpPr txBox="1"/>
          <p:nvPr/>
        </p:nvSpPr>
        <p:spPr>
          <a:xfrm>
            <a:off x="5348850" y="3011200"/>
            <a:ext cx="1015500" cy="468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MSA+IFU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025" y="957175"/>
            <a:ext cx="4982999" cy="37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02"/>
          <p:cNvSpPr txBox="1"/>
          <p:nvPr>
            <p:ph type="title"/>
          </p:nvPr>
        </p:nvSpPr>
        <p:spPr>
          <a:xfrm>
            <a:off x="900475" y="2347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Wavelength Coverage</a:t>
            </a:r>
            <a:endParaRPr/>
          </a:p>
        </p:txBody>
      </p:sp>
      <p:sp>
        <p:nvSpPr>
          <p:cNvPr id="724" name="Google Shape;724;p102"/>
          <p:cNvSpPr txBox="1"/>
          <p:nvPr>
            <p:ph idx="1" type="body"/>
          </p:nvPr>
        </p:nvSpPr>
        <p:spPr>
          <a:xfrm>
            <a:off x="393975" y="1053550"/>
            <a:ext cx="83067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Gratings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High resolution: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G140H, G235H, G395H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Medium resolution: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G140M, G235M, G395M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Low resolution: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PRISM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Filters paired with gratings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	e.g.  F170LP/G235H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3"/>
          <p:cNvSpPr txBox="1"/>
          <p:nvPr>
            <p:ph type="title"/>
          </p:nvPr>
        </p:nvSpPr>
        <p:spPr>
          <a:xfrm>
            <a:off x="864475" y="2128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MIRI Medium Resolution Spectroscopy (MRS)</a:t>
            </a:r>
            <a:endParaRPr sz="3000"/>
          </a:p>
        </p:txBody>
      </p:sp>
      <p:pic>
        <p:nvPicPr>
          <p:cNvPr id="730" name="Google Shape;73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1679"/>
            <a:ext cx="9144002" cy="3592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4"/>
          <p:cNvSpPr txBox="1"/>
          <p:nvPr>
            <p:ph type="title"/>
          </p:nvPr>
        </p:nvSpPr>
        <p:spPr>
          <a:xfrm>
            <a:off x="864475" y="25662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MIRI MRS Wavelength Coverage</a:t>
            </a:r>
            <a:endParaRPr sz="1800"/>
          </a:p>
        </p:txBody>
      </p:sp>
      <p:sp>
        <p:nvSpPr>
          <p:cNvPr id="736" name="Google Shape;736;p104"/>
          <p:cNvSpPr txBox="1"/>
          <p:nvPr>
            <p:ph idx="1" type="body"/>
          </p:nvPr>
        </p:nvSpPr>
        <p:spPr>
          <a:xfrm>
            <a:off x="284525" y="1053550"/>
            <a:ext cx="39468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Wavelength sub-bands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Short: 1A, 2A, 3A, 4A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Medium: 1B, 2B, 3B, 4B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Long: 1C, 2C, 3C, 4C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Need 3 exposures to cover all 3 sub-bands</a:t>
            </a:r>
            <a:endParaRPr/>
          </a:p>
        </p:txBody>
      </p:sp>
      <p:pic>
        <p:nvPicPr>
          <p:cNvPr id="737" name="Google Shape;737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4875" y="816333"/>
            <a:ext cx="4253007" cy="4113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5"/>
          <p:cNvSpPr txBox="1"/>
          <p:nvPr>
            <p:ph type="title"/>
          </p:nvPr>
        </p:nvSpPr>
        <p:spPr>
          <a:xfrm>
            <a:off x="909725" y="161775"/>
            <a:ext cx="3505800" cy="79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MIRI MRS Wavelength Coverage</a:t>
            </a:r>
            <a:endParaRPr sz="1800"/>
          </a:p>
        </p:txBody>
      </p:sp>
      <p:sp>
        <p:nvSpPr>
          <p:cNvPr id="743" name="Google Shape;743;p105"/>
          <p:cNvSpPr txBox="1"/>
          <p:nvPr>
            <p:ph idx="1" type="body"/>
          </p:nvPr>
        </p:nvSpPr>
        <p:spPr>
          <a:xfrm>
            <a:off x="284525" y="1053550"/>
            <a:ext cx="44577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Wavelength sub-bands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Short: 1A, 2A, 3A, 4A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Medium: 1B, 2B, 3B, 4B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Long: 1C, 2C, 3C, 4C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Need 3 exposures to cover all 3 sub-bands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For each exposure have to choose between short/medium/long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Select a primary channel but get all channels (1 - 4)</a:t>
            </a:r>
            <a:endParaRPr/>
          </a:p>
        </p:txBody>
      </p:sp>
      <p:pic>
        <p:nvPicPr>
          <p:cNvPr id="744" name="Google Shape;744;p105"/>
          <p:cNvPicPr preferRelativeResize="0"/>
          <p:nvPr/>
        </p:nvPicPr>
        <p:blipFill rotWithShape="1">
          <a:blip r:embed="rId3">
            <a:alphaModFix/>
          </a:blip>
          <a:srcRect b="0" l="0" r="46484" t="7114"/>
          <a:stretch/>
        </p:blipFill>
        <p:spPr>
          <a:xfrm>
            <a:off x="4415525" y="0"/>
            <a:ext cx="4728474" cy="28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05"/>
          <p:cNvSpPr/>
          <p:nvPr/>
        </p:nvSpPr>
        <p:spPr>
          <a:xfrm>
            <a:off x="4649825" y="2708200"/>
            <a:ext cx="4333800" cy="16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6" name="Google Shape;746;p105"/>
          <p:cNvPicPr preferRelativeResize="0"/>
          <p:nvPr/>
        </p:nvPicPr>
        <p:blipFill rotWithShape="1">
          <a:blip r:embed="rId3">
            <a:alphaModFix/>
          </a:blip>
          <a:srcRect b="0" l="55320" r="411" t="7114"/>
          <a:stretch/>
        </p:blipFill>
        <p:spPr>
          <a:xfrm>
            <a:off x="5132350" y="2756400"/>
            <a:ext cx="3126426" cy="22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125" y="1024350"/>
            <a:ext cx="6573473" cy="3620999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06"/>
          <p:cNvSpPr txBox="1"/>
          <p:nvPr>
            <p:ph type="title"/>
          </p:nvPr>
        </p:nvSpPr>
        <p:spPr>
          <a:xfrm>
            <a:off x="864475" y="2857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Target Acquisition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7"/>
          <p:cNvSpPr txBox="1"/>
          <p:nvPr>
            <p:ph type="title"/>
          </p:nvPr>
        </p:nvSpPr>
        <p:spPr>
          <a:xfrm>
            <a:off x="864475" y="2857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Target Acquisition</a:t>
            </a:r>
            <a:endParaRPr/>
          </a:p>
        </p:txBody>
      </p:sp>
      <p:pic>
        <p:nvPicPr>
          <p:cNvPr id="758" name="Google Shape;75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6795"/>
            <a:ext cx="8839196" cy="38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010" y="1053540"/>
            <a:ext cx="7044570" cy="372654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/>
          <p:nvPr/>
        </p:nvSpPr>
        <p:spPr>
          <a:xfrm>
            <a:off x="8230680" y="4883220"/>
            <a:ext cx="822960" cy="2057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7"/>
          <p:cNvSpPr txBox="1"/>
          <p:nvPr/>
        </p:nvSpPr>
        <p:spPr>
          <a:xfrm>
            <a:off x="864000" y="304020"/>
            <a:ext cx="7836210" cy="4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Mid-Infrared Instrument (MIRI)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2160" y="1234440"/>
            <a:ext cx="2827440" cy="195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/>
          <p:nvPr/>
        </p:nvSpPr>
        <p:spPr>
          <a:xfrm>
            <a:off x="7925310" y="1364040"/>
            <a:ext cx="176850" cy="176850"/>
          </a:xfrm>
          <a:prstGeom prst="rect">
            <a:avLst/>
          </a:prstGeom>
          <a:solidFill>
            <a:srgbClr val="4472C4"/>
          </a:solidFill>
          <a:ln cap="flat" cmpd="sng" w="12600">
            <a:solidFill>
              <a:srgbClr val="32549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/>
          <p:nvPr/>
        </p:nvSpPr>
        <p:spPr>
          <a:xfrm>
            <a:off x="7865640" y="1533330"/>
            <a:ext cx="392850" cy="29619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91360" y="3359340"/>
            <a:ext cx="5882220" cy="15776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27"/>
          <p:cNvCxnSpPr/>
          <p:nvPr/>
        </p:nvCxnSpPr>
        <p:spPr>
          <a:xfrm flipH="1">
            <a:off x="2948940" y="1364040"/>
            <a:ext cx="4976370" cy="2202120"/>
          </a:xfrm>
          <a:prstGeom prst="straightConnector1">
            <a:avLst/>
          </a:prstGeom>
          <a:noFill/>
          <a:ln cap="flat" cmpd="sng" w="12600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8" name="Google Shape;158;p27"/>
          <p:cNvCxnSpPr/>
          <p:nvPr/>
        </p:nvCxnSpPr>
        <p:spPr>
          <a:xfrm flipH="1">
            <a:off x="4114800" y="1540890"/>
            <a:ext cx="3987360" cy="3239190"/>
          </a:xfrm>
          <a:prstGeom prst="straightConnector1">
            <a:avLst/>
          </a:prstGeom>
          <a:noFill/>
          <a:ln cap="flat" cmpd="sng" w="12600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" name="Google Shape;159;p27"/>
          <p:cNvSpPr/>
          <p:nvPr/>
        </p:nvSpPr>
        <p:spPr>
          <a:xfrm>
            <a:off x="368550" y="896130"/>
            <a:ext cx="5006340" cy="2449710"/>
          </a:xfrm>
          <a:custGeom>
            <a:rect b="b" l="l" r="r" t="t"/>
            <a:pathLst>
              <a:path extrusionOk="0" h="9075" w="18544">
                <a:moveTo>
                  <a:pt x="1512" y="0"/>
                </a:moveTo>
                <a:cubicBezTo>
                  <a:pt x="756" y="0"/>
                  <a:pt x="0" y="756"/>
                  <a:pt x="0" y="1512"/>
                </a:cubicBezTo>
                <a:lnTo>
                  <a:pt x="0" y="7561"/>
                </a:lnTo>
                <a:cubicBezTo>
                  <a:pt x="0" y="8317"/>
                  <a:pt x="756" y="9074"/>
                  <a:pt x="1512" y="9074"/>
                </a:cubicBezTo>
                <a:lnTo>
                  <a:pt x="17030" y="9074"/>
                </a:lnTo>
                <a:cubicBezTo>
                  <a:pt x="17786" y="9074"/>
                  <a:pt x="18543" y="8317"/>
                  <a:pt x="18543" y="7561"/>
                </a:cubicBezTo>
                <a:lnTo>
                  <a:pt x="18543" y="1512"/>
                </a:lnTo>
                <a:cubicBezTo>
                  <a:pt x="18543" y="756"/>
                  <a:pt x="17786" y="0"/>
                  <a:pt x="17030" y="0"/>
                </a:cubicBezTo>
                <a:lnTo>
                  <a:pt x="1512" y="0"/>
                </a:lnTo>
              </a:path>
            </a:pathLst>
          </a:custGeom>
          <a:solidFill>
            <a:srgbClr val="FFFFFF"/>
          </a:solidFill>
          <a:ln cap="flat" cmpd="sng" w="2915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101823">
              <a:srgbClr val="808080"/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120" y="977940"/>
            <a:ext cx="4534380" cy="23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08"/>
          <p:cNvSpPr txBox="1"/>
          <p:nvPr>
            <p:ph type="title"/>
          </p:nvPr>
        </p:nvSpPr>
        <p:spPr>
          <a:xfrm>
            <a:off x="864475" y="2347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 Target Acquisition</a:t>
            </a:r>
            <a:endParaRPr/>
          </a:p>
        </p:txBody>
      </p:sp>
      <p:pic>
        <p:nvPicPr>
          <p:cNvPr id="764" name="Google Shape;76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075" y="884950"/>
            <a:ext cx="7982349" cy="39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09"/>
          <p:cNvSpPr txBox="1"/>
          <p:nvPr>
            <p:ph type="title"/>
          </p:nvPr>
        </p:nvSpPr>
        <p:spPr>
          <a:xfrm>
            <a:off x="864475" y="2420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Dithers</a:t>
            </a:r>
            <a:endParaRPr/>
          </a:p>
        </p:txBody>
      </p:sp>
      <p:sp>
        <p:nvSpPr>
          <p:cNvPr id="770" name="Google Shape;770;p109"/>
          <p:cNvSpPr txBox="1"/>
          <p:nvPr>
            <p:ph idx="1" type="body"/>
          </p:nvPr>
        </p:nvSpPr>
        <p:spPr>
          <a:xfrm>
            <a:off x="233475" y="1031675"/>
            <a:ext cx="2969400" cy="37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Nod = large offset for point/small source separation (used by pipeline to subtract background)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2-point nod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4-point nod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Dither = small offset for detector defect mitigation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4-point dither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Cycling = for psf and detector sampling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1 - 60 point pattern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Small, medium or large spacings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771" name="Google Shape;771;p109"/>
          <p:cNvPicPr preferRelativeResize="0"/>
          <p:nvPr/>
        </p:nvPicPr>
        <p:blipFill rotWithShape="1">
          <a:blip r:embed="rId3">
            <a:alphaModFix/>
          </a:blip>
          <a:srcRect b="0" l="0" r="556" t="0"/>
          <a:stretch/>
        </p:blipFill>
        <p:spPr>
          <a:xfrm>
            <a:off x="3166325" y="764500"/>
            <a:ext cx="5829300" cy="41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10"/>
          <p:cNvSpPr txBox="1"/>
          <p:nvPr>
            <p:ph type="title"/>
          </p:nvPr>
        </p:nvSpPr>
        <p:spPr>
          <a:xfrm>
            <a:off x="864475" y="22744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 Dithering</a:t>
            </a:r>
            <a:endParaRPr/>
          </a:p>
        </p:txBody>
      </p:sp>
      <p:sp>
        <p:nvSpPr>
          <p:cNvPr id="777" name="Google Shape;777;p110"/>
          <p:cNvSpPr txBox="1"/>
          <p:nvPr>
            <p:ph idx="1" type="body"/>
          </p:nvPr>
        </p:nvSpPr>
        <p:spPr>
          <a:xfrm>
            <a:off x="426350" y="1053550"/>
            <a:ext cx="40530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All MRS observations must be dithered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MIRI is a factor 2 spatially undersampled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Pattern determined by Primary channel selected and whether point or extended source selection in APT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If primary channel selected is Channel 4 dither will move source out of channel 1 FOV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Direction (positive or negative) rotates pattern 43 degrees for point source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2-point dither pattern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4-point dither pattern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4-point ALL preferred for point or extended sources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8" name="Google Shape;77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327" y="869545"/>
            <a:ext cx="4053122" cy="391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050" y="4108925"/>
            <a:ext cx="4670099" cy="8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11"/>
          <p:cNvSpPr txBox="1"/>
          <p:nvPr>
            <p:ph type="title"/>
          </p:nvPr>
        </p:nvSpPr>
        <p:spPr>
          <a:xfrm>
            <a:off x="864475" y="169095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Mosaics and Target Groups</a:t>
            </a:r>
            <a:endParaRPr/>
          </a:p>
        </p:txBody>
      </p:sp>
      <p:sp>
        <p:nvSpPr>
          <p:cNvPr id="785" name="Google Shape;785;p111"/>
          <p:cNvSpPr txBox="1"/>
          <p:nvPr>
            <p:ph idx="1" type="body"/>
          </p:nvPr>
        </p:nvSpPr>
        <p:spPr>
          <a:xfrm>
            <a:off x="199901" y="1119200"/>
            <a:ext cx="30102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Mosaics</a:t>
            </a:r>
            <a:endParaRPr sz="18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Small region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Overlap or no overlap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May be used for backgrounds</a:t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Target groups</a:t>
            </a:r>
            <a:endParaRPr sz="18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Multiple, linked pointings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Stay within visit-splitting distance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Useful for offset backgrounds</a:t>
            </a:r>
            <a:endParaRPr sz="1800"/>
          </a:p>
        </p:txBody>
      </p:sp>
      <p:pic>
        <p:nvPicPr>
          <p:cNvPr id="786" name="Google Shape;786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0100" y="1067325"/>
            <a:ext cx="5833651" cy="360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12"/>
          <p:cNvSpPr/>
          <p:nvPr/>
        </p:nvSpPr>
        <p:spPr>
          <a:xfrm>
            <a:off x="182400" y="3100700"/>
            <a:ext cx="4545300" cy="1554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112"/>
          <p:cNvSpPr/>
          <p:nvPr/>
        </p:nvSpPr>
        <p:spPr>
          <a:xfrm>
            <a:off x="175100" y="1152725"/>
            <a:ext cx="4545300" cy="1845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112"/>
          <p:cNvSpPr txBox="1"/>
          <p:nvPr>
            <p:ph type="title"/>
          </p:nvPr>
        </p:nvSpPr>
        <p:spPr>
          <a:xfrm>
            <a:off x="1036000" y="169100"/>
            <a:ext cx="76647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Offset background observations</a:t>
            </a:r>
            <a:endParaRPr/>
          </a:p>
        </p:txBody>
      </p:sp>
      <p:sp>
        <p:nvSpPr>
          <p:cNvPr id="794" name="Google Shape;794;p112"/>
          <p:cNvSpPr txBox="1"/>
          <p:nvPr>
            <p:ph idx="1" type="body"/>
          </p:nvPr>
        </p:nvSpPr>
        <p:spPr>
          <a:xfrm>
            <a:off x="321025" y="1104600"/>
            <a:ext cx="42510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NIRSpec IFU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Not all </a:t>
            </a:r>
            <a:r>
              <a:rPr lang="en" sz="1400"/>
              <a:t>observations</a:t>
            </a:r>
            <a:r>
              <a:rPr lang="en" sz="1400"/>
              <a:t> require offset backgrounds. Check with ETC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Offset backgrounds suggested for faint extended targets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Use target groups or mosaics within visit-splitting distance to avoid variable background and non-repeatable grating settings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MIRI MRS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Most extended source observations require offset backgrounds. Check with ETC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Isolated point source observations may not require offset backgrounds</a:t>
            </a:r>
            <a:endParaRPr sz="1400"/>
          </a:p>
        </p:txBody>
      </p:sp>
      <p:pic>
        <p:nvPicPr>
          <p:cNvPr id="795" name="Google Shape;795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075" y="818474"/>
            <a:ext cx="3151750" cy="40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13"/>
          <p:cNvSpPr txBox="1"/>
          <p:nvPr>
            <p:ph type="title"/>
          </p:nvPr>
        </p:nvSpPr>
        <p:spPr>
          <a:xfrm>
            <a:off x="936950" y="220150"/>
            <a:ext cx="41337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NIRSpec IFU Exposure Parameters</a:t>
            </a:r>
            <a:endParaRPr sz="2400"/>
          </a:p>
        </p:txBody>
      </p:sp>
      <p:sp>
        <p:nvSpPr>
          <p:cNvPr id="801" name="Google Shape;801;p113"/>
          <p:cNvSpPr txBox="1"/>
          <p:nvPr>
            <p:ph idx="1" type="body"/>
          </p:nvPr>
        </p:nvSpPr>
        <p:spPr>
          <a:xfrm>
            <a:off x="141525" y="1031675"/>
            <a:ext cx="42432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Readout: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ISR</a:t>
            </a:r>
            <a:r>
              <a:rPr baseline="30000" lang="en" sz="1200"/>
              <a:t>2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NRSIRS2  (5 frames per group) reduce data volume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NRSIRS2RAPID (1 frame per group) recommended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Traditional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NRS (4 frames per group)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NRSRAPID (1 frame per group) for bright sources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Groups per integration: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2 or more recommended for accurate calibration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Integrations: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&lt; 1500 seconds recommended to mitigate cosmic rays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Exposures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Number must be the same for all detectors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No explicit limit on exposure time</a:t>
            </a:r>
            <a:endParaRPr sz="1200"/>
          </a:p>
        </p:txBody>
      </p:sp>
      <p:sp>
        <p:nvSpPr>
          <p:cNvPr id="802" name="Google Shape;802;p113"/>
          <p:cNvSpPr txBox="1"/>
          <p:nvPr/>
        </p:nvSpPr>
        <p:spPr>
          <a:xfrm>
            <a:off x="1641600" y="4714500"/>
            <a:ext cx="75024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Link: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https://jwst-docs.stsci.edu/near-infrared-spectrograph/nirspec-observing-strategies/nirspec-detector-recommended-strategies</a:t>
            </a:r>
            <a:endParaRPr sz="1000"/>
          </a:p>
        </p:txBody>
      </p:sp>
      <p:pic>
        <p:nvPicPr>
          <p:cNvPr id="803" name="Google Shape;803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395" y="0"/>
            <a:ext cx="4641605" cy="475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14"/>
          <p:cNvSpPr txBox="1"/>
          <p:nvPr>
            <p:ph type="title"/>
          </p:nvPr>
        </p:nvSpPr>
        <p:spPr>
          <a:xfrm>
            <a:off x="936950" y="220150"/>
            <a:ext cx="76575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 Exposure Parameters</a:t>
            </a:r>
            <a:endParaRPr/>
          </a:p>
        </p:txBody>
      </p:sp>
      <p:sp>
        <p:nvSpPr>
          <p:cNvPr id="809" name="Google Shape;809;p114"/>
          <p:cNvSpPr txBox="1"/>
          <p:nvPr>
            <p:ph idx="1" type="body"/>
          </p:nvPr>
        </p:nvSpPr>
        <p:spPr>
          <a:xfrm>
            <a:off x="484425" y="1060850"/>
            <a:ext cx="60306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Readout: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SLOW mode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Fewer detector artifacts and slightly lower noise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Limits data rate when including NIRIM or parallels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FAST mode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Current default for MRS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Available for bright targets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May be advantageous for expected high cosmic ray rates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Groups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5 or more recommended for calibration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Integrations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1 integration recommended to maximize groups and best slope fitting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&lt; 1000 seconds recommended (due to cosmic rays)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Exposures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Number must be the same for all detectors</a:t>
            </a:r>
            <a:endParaRPr sz="12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15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Leakage</a:t>
            </a:r>
            <a:endParaRPr/>
          </a:p>
        </p:txBody>
      </p:sp>
      <p:sp>
        <p:nvSpPr>
          <p:cNvPr id="815" name="Google Shape;815;p115"/>
          <p:cNvSpPr txBox="1"/>
          <p:nvPr>
            <p:ph idx="1" type="body"/>
          </p:nvPr>
        </p:nvSpPr>
        <p:spPr>
          <a:xfrm>
            <a:off x="218875" y="1053550"/>
            <a:ext cx="42825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IFU observations may be affected by MSA light leaks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Stars in open MSA shutters or bright star print-through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Print-through from diffuse backgrounds (&lt;3-10%)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Guidance on when leakcal observations are necessary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Depends on source vs spoiler signal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Print through important for stars &gt; 500x brighter than target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Crowded stellar field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Bright structured background (e.g. nebulae)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Mitigation Strategies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Orient constraints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Dithering (at 4 or more points) to reject stellar leaks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Single Leakcal at one position to remove diffuse leakage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Full set of leakcals at every pointing is expensive (full or shorter exposure)</a:t>
            </a:r>
            <a:endParaRPr sz="1200"/>
          </a:p>
        </p:txBody>
      </p:sp>
      <p:pic>
        <p:nvPicPr>
          <p:cNvPr id="816" name="Google Shape;81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312" y="80250"/>
            <a:ext cx="4233837" cy="506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7" name="Google Shape;817;p115"/>
          <p:cNvCxnSpPr/>
          <p:nvPr/>
        </p:nvCxnSpPr>
        <p:spPr>
          <a:xfrm flipH="1" rot="10800000">
            <a:off x="8324425" y="3480000"/>
            <a:ext cx="7200" cy="270000"/>
          </a:xfrm>
          <a:prstGeom prst="straightConnector1">
            <a:avLst/>
          </a:prstGeom>
          <a:noFill/>
          <a:ln cap="flat" cmpd="sng" w="9525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16"/>
          <p:cNvSpPr txBox="1"/>
          <p:nvPr>
            <p:ph type="title"/>
          </p:nvPr>
        </p:nvSpPr>
        <p:spPr>
          <a:xfrm>
            <a:off x="929650" y="1909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 MRS Simultaneous Imaging</a:t>
            </a:r>
            <a:endParaRPr/>
          </a:p>
        </p:txBody>
      </p:sp>
      <p:sp>
        <p:nvSpPr>
          <p:cNvPr id="823" name="Google Shape;823;p116"/>
          <p:cNvSpPr txBox="1"/>
          <p:nvPr>
            <p:ph idx="1" type="body"/>
          </p:nvPr>
        </p:nvSpPr>
        <p:spPr>
          <a:xfrm>
            <a:off x="426075" y="1090025"/>
            <a:ext cx="37179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Default operation mode for the MRS, not a parallel imaging mode!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Why is it useful?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Improved the astrometric accuracy of the MRS observation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Used to obtain additional science observations in an adjacent field of view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Should only be turned off if there are very bright targets in the imager FOV</a:t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Simultaneous imaging will not be available for the MRS time series observations</a:t>
            </a:r>
            <a:endParaRPr sz="1400"/>
          </a:p>
        </p:txBody>
      </p:sp>
      <p:pic>
        <p:nvPicPr>
          <p:cNvPr id="824" name="Google Shape;824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710" y="899526"/>
            <a:ext cx="4708064" cy="391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7"/>
          <p:cNvSpPr txBox="1"/>
          <p:nvPr>
            <p:ph type="title"/>
          </p:nvPr>
        </p:nvSpPr>
        <p:spPr>
          <a:xfrm>
            <a:off x="929675" y="220170"/>
            <a:ext cx="7836300" cy="46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NIRSpec IFU Checklist</a:t>
            </a:r>
            <a:endParaRPr/>
          </a:p>
        </p:txBody>
      </p:sp>
      <p:sp>
        <p:nvSpPr>
          <p:cNvPr id="830" name="Google Shape;830;p117"/>
          <p:cNvSpPr txBox="1"/>
          <p:nvPr>
            <p:ph idx="1" type="body"/>
          </p:nvPr>
        </p:nvSpPr>
        <p:spPr>
          <a:xfrm>
            <a:off x="437775" y="987875"/>
            <a:ext cx="8470200" cy="37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Target Acquisition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Are filter, readout, and exposure time right (S/N &gt; 5 and unsaturated)?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For MSATA or Verify-Only, is there an ON-HOLD for orient special requirement?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Do ference star positions have sufficient accuracy and proper motions (2MASS, GAIA, or pre-imaging?)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Bright-source checking - are bright sources blocked by MSA configuration?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Parallels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Do parallels exceed data rate limitations?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Are parallel and NIRspec exposures and dithers in sync?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Verify-only TA not allowed with parallels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Dithers, Nods, Mosaics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TA necessary?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Can mosaics be executed at any orient?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Backgrounds</a:t>
            </a:r>
            <a:r>
              <a:rPr lang="en" sz="1000"/>
              <a:t> - Are offset background measurements linked (target groups)?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Leakcal - Are leakcal exposures necessary to correct for MSA print-through?</a:t>
            </a:r>
            <a:endParaRPr sz="1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Exposure Parameters</a:t>
            </a:r>
            <a:endParaRPr sz="1000"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IRS2 readout used as recommended?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1000"/>
              <a:t>Is there unnecessary </a:t>
            </a:r>
            <a:r>
              <a:rPr lang="en" sz="1000"/>
              <a:t>switching</a:t>
            </a:r>
            <a:r>
              <a:rPr lang="en" sz="1000"/>
              <a:t> between IRS2 and IRS readout patterns?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