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76" r:id="rId14"/>
    <p:sldId id="275" r:id="rId15"/>
    <p:sldId id="269" r:id="rId16"/>
    <p:sldId id="270" r:id="rId17"/>
    <p:sldId id="271" r:id="rId18"/>
    <p:sldId id="277" r:id="rId19"/>
    <p:sldId id="272" r:id="rId20"/>
    <p:sldId id="274" r:id="rId21"/>
    <p:sldId id="278" r:id="rId22"/>
    <p:sldId id="273" r:id="rId2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theme" Target="theme/theme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tableStyles" Target="tableStyles.xml"/><Relationship Id="rId26" Type="http://schemas.openxmlformats.org/officeDocument/2006/relationships/viewProps" Target="viewProp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5CE5-454F-8243-91FD-10834A06FB16}" type="datetimeFigureOut">
              <a:rPr lang="fr-FR" smtClean="0"/>
              <a:pPr/>
              <a:t>22/08/11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34B5-F5C0-054E-82F1-FAA4ED18BFD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5CE5-454F-8243-91FD-10834A06FB16}" type="datetimeFigureOut">
              <a:rPr lang="fr-FR" smtClean="0"/>
              <a:pPr/>
              <a:t>22/08/11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34B5-F5C0-054E-82F1-FAA4ED18BFD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5CE5-454F-8243-91FD-10834A06FB16}" type="datetimeFigureOut">
              <a:rPr lang="fr-FR" smtClean="0"/>
              <a:pPr/>
              <a:t>22/08/11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34B5-F5C0-054E-82F1-FAA4ED18BFDB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FBBD5CE5-454F-8243-91FD-10834A06FB16}" type="datetimeFigureOut">
              <a:rPr lang="fr-FR" smtClean="0"/>
              <a:pPr/>
              <a:t>22/08/11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34B5-F5C0-054E-82F1-FAA4ED18BFDB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5CE5-454F-8243-91FD-10834A06FB16}" type="datetimeFigureOut">
              <a:rPr lang="fr-FR" smtClean="0"/>
              <a:pPr/>
              <a:t>22/08/11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34B5-F5C0-054E-82F1-FAA4ED18BFDB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iapositive de titre avec imag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5CE5-454F-8243-91FD-10834A06FB16}" type="datetimeFigureOut">
              <a:rPr lang="fr-FR" smtClean="0"/>
              <a:pPr/>
              <a:t>22/08/11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fr-FR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5CE5-454F-8243-91FD-10834A06FB16}" type="datetimeFigureOut">
              <a:rPr lang="fr-FR" smtClean="0"/>
              <a:pPr/>
              <a:t>22/08/11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34B5-F5C0-054E-82F1-FAA4ED18BFDB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5CE5-454F-8243-91FD-10834A06FB16}" type="datetimeFigureOut">
              <a:rPr lang="fr-FR" smtClean="0"/>
              <a:pPr/>
              <a:t>22/08/11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34B5-F5C0-054E-82F1-FAA4ED18BFDB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5CE5-454F-8243-91FD-10834A06FB16}" type="datetimeFigureOut">
              <a:rPr lang="fr-FR" smtClean="0"/>
              <a:pPr/>
              <a:t>22/08/11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34B5-F5C0-054E-82F1-FAA4ED18BFD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5CE5-454F-8243-91FD-10834A06FB16}" type="datetimeFigureOut">
              <a:rPr lang="fr-FR" smtClean="0"/>
              <a:pPr/>
              <a:t>22/08/11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34B5-F5C0-054E-82F1-FAA4ED18BFDB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5CE5-454F-8243-91FD-10834A06FB16}" type="datetimeFigureOut">
              <a:rPr lang="fr-FR" smtClean="0"/>
              <a:pPr/>
              <a:t>22/08/11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34B5-F5C0-054E-82F1-FAA4ED18BFD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5CE5-454F-8243-91FD-10834A06FB16}" type="datetimeFigureOut">
              <a:rPr lang="fr-FR" smtClean="0"/>
              <a:pPr/>
              <a:t>22/08/11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34B5-F5C0-054E-82F1-FAA4ED18BFD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D5CE5-454F-8243-91FD-10834A06FB16}" type="datetimeFigureOut">
              <a:rPr lang="fr-FR" smtClean="0"/>
              <a:pPr/>
              <a:t>22/08/11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034B5-F5C0-054E-82F1-FAA4ED18BFDB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df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spider.ipac.caltech.edu/staff/davy/ARCHIVE/index.s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vizier.u-strasbg.fr/viz-bin/Vizi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Astro-hacking</a:t>
            </a:r>
            <a:r>
              <a:rPr lang="fr-FR" dirty="0" smtClean="0"/>
              <a:t> 101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Étienne Artigau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pratique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Catalogue McCook : 12 000 naines blanches</a:t>
            </a:r>
          </a:p>
          <a:p>
            <a:r>
              <a:rPr lang="fr-FR" dirty="0" smtClean="0"/>
              <a:t>Catalogue 2Mass : 500 millions de sources sur tout le ciel à 1.2, 1.6 et 2.2 microns	</a:t>
            </a:r>
          </a:p>
          <a:p>
            <a:pPr lvl="1"/>
            <a:r>
              <a:rPr lang="fr-FR" dirty="0" smtClean="0"/>
              <a:t>2 télescopes de 1.3m on fait le relevé en 1998-2003</a:t>
            </a:r>
          </a:p>
          <a:p>
            <a:r>
              <a:rPr lang="fr-FR" dirty="0" smtClean="0"/>
              <a:t>On match toutes les naines blanches à la source 2Mass la plus proche</a:t>
            </a:r>
          </a:p>
          <a:p>
            <a:r>
              <a:rPr lang="fr-FR" dirty="0" smtClean="0"/>
              <a:t>On cherche des objets suspects…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pratique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Certaines naines blanches pas dans 2Mass</a:t>
            </a:r>
          </a:p>
          <a:p>
            <a:r>
              <a:rPr lang="fr-FR" dirty="0" smtClean="0"/>
              <a:t>Certaines naines blanches ont des mouvements propres importants</a:t>
            </a:r>
          </a:p>
          <a:p>
            <a:r>
              <a:rPr lang="fr-FR" dirty="0" smtClean="0"/>
              <a:t>Certaines naines blanches ont des incertitudes photométriques importantes dans 2Mass</a:t>
            </a:r>
          </a:p>
          <a:p>
            <a:r>
              <a:rPr lang="fr-FR" dirty="0" smtClean="0"/>
              <a:t>Seulement un sous-ensemble des données de McCook sera pertinent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pratique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Appel du catalogue de McCook</a:t>
            </a:r>
          </a:p>
          <a:p>
            <a:r>
              <a:rPr lang="fr-FR" dirty="0" smtClean="0"/>
              <a:t>Filtre du catalogue de McCook</a:t>
            </a:r>
          </a:p>
          <a:p>
            <a:pPr lvl="1"/>
            <a:r>
              <a:rPr lang="fr-FR" dirty="0" smtClean="0"/>
              <a:t>latitude galactique</a:t>
            </a:r>
          </a:p>
          <a:p>
            <a:pPr lvl="1"/>
            <a:r>
              <a:rPr lang="fr-FR" dirty="0" smtClean="0"/>
              <a:t>Doit être brillant dans l’optique pour avoir une chance d’être dans 2Mass</a:t>
            </a:r>
          </a:p>
          <a:p>
            <a:r>
              <a:rPr lang="fr-FR" dirty="0" smtClean="0"/>
              <a:t>Il reste quelques centaines de naines blanches avec une photométrie IR intéressante</a:t>
            </a:r>
          </a:p>
          <a:p>
            <a:r>
              <a:rPr lang="fr-FR" dirty="0" smtClean="0"/>
              <a:t>On trouve une séquence J-H versus H-K très propre</a:t>
            </a:r>
          </a:p>
          <a:p>
            <a:r>
              <a:rPr lang="fr-FR" dirty="0" smtClean="0"/>
              <a:t>… 	quelques cas pathologiques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674048"/>
            <a:ext cx="8229600" cy="1143000"/>
          </a:xfrm>
        </p:spPr>
        <p:txBody>
          <a:bodyPr/>
          <a:lstStyle/>
          <a:p>
            <a:r>
              <a:rPr lang="fr-FR" dirty="0" err="1" smtClean="0"/>
              <a:t>wd.pro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pratique</a:t>
            </a:r>
            <a:endParaRPr lang="fr-FR" dirty="0"/>
          </a:p>
        </p:txBody>
      </p:sp>
      <p:pic>
        <p:nvPicPr>
          <p:cNvPr id="4" name="Image 3" descr="wd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37217" y="1417638"/>
            <a:ext cx="8149583" cy="4868182"/>
          </a:xfrm>
          <a:prstGeom prst="rect">
            <a:avLst/>
          </a:prstGeom>
          <a:solidFill>
            <a:schemeClr val="tx1"/>
          </a:solidFill>
          <a:ln w="279400">
            <a:solidFill>
              <a:schemeClr val="tx1"/>
            </a:solidFill>
          </a:ln>
        </p:spPr>
      </p:pic>
      <p:sp>
        <p:nvSpPr>
          <p:cNvPr id="5" name="ZoneTexte 4"/>
          <p:cNvSpPr txBox="1"/>
          <p:nvPr/>
        </p:nvSpPr>
        <p:spPr>
          <a:xfrm rot="16200000">
            <a:off x="1064576" y="3508029"/>
            <a:ext cx="555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H-K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483846" y="5548036"/>
            <a:ext cx="501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J-H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283050" y="1675237"/>
            <a:ext cx="3026606" cy="1418547"/>
          </a:xfrm>
          <a:prstGeom prst="roundRect">
            <a:avLst/>
          </a:prstGeom>
          <a:noFill/>
          <a:ln w="444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2661792" y="4714981"/>
            <a:ext cx="716117" cy="833055"/>
          </a:xfrm>
          <a:prstGeom prst="round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340745" y="4273625"/>
            <a:ext cx="1020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2"/>
                </a:solidFill>
              </a:rPr>
              <a:t>~10000K</a:t>
            </a:r>
            <a:endParaRPr lang="fr-FR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Deuxième exemple pratique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On cherche des binaires naine blanche + naine brune</a:t>
            </a:r>
          </a:p>
          <a:p>
            <a:r>
              <a:rPr lang="fr-FR" dirty="0" smtClean="0"/>
              <a:t>Très dur de déterminer l’âge d’une naine brune</a:t>
            </a:r>
          </a:p>
          <a:p>
            <a:pPr lvl="1"/>
            <a:r>
              <a:rPr lang="fr-FR" dirty="0" smtClean="0"/>
              <a:t>Quelques indicateurs mal calibrés</a:t>
            </a:r>
          </a:p>
          <a:p>
            <a:r>
              <a:rPr lang="fr-FR" dirty="0" smtClean="0"/>
              <a:t>Plus facile de déterminer l’âge d’une naine blanche</a:t>
            </a:r>
          </a:p>
          <a:p>
            <a:pPr lvl="1"/>
            <a:r>
              <a:rPr lang="fr-FR" dirty="0" smtClean="0"/>
              <a:t>On demande à Gilles, Pierre et Patrick de nous dire ça!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Match de 2 catalogues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Catalogue propre des naines blanches</a:t>
            </a:r>
          </a:p>
          <a:p>
            <a:r>
              <a:rPr lang="fr-FR" dirty="0" smtClean="0"/>
              <a:t>Site web en </a:t>
            </a:r>
            <a:r>
              <a:rPr lang="fr-FR" dirty="0" err="1" smtClean="0"/>
              <a:t>php</a:t>
            </a:r>
            <a:r>
              <a:rPr lang="fr-FR" dirty="0" smtClean="0"/>
              <a:t> pour les naines brunes</a:t>
            </a:r>
          </a:p>
          <a:p>
            <a:pPr>
              <a:buNone/>
            </a:pPr>
            <a:r>
              <a:rPr lang="fr-FR" sz="1800" dirty="0" smtClean="0">
                <a:hlinkClick r:id="rId2"/>
              </a:rPr>
              <a:t>http://</a:t>
            </a:r>
            <a:r>
              <a:rPr lang="fr-FR" sz="1800" dirty="0" err="1" smtClean="0">
                <a:hlinkClick r:id="rId2"/>
              </a:rPr>
              <a:t>spider.ipac.caltech.edu/staff/davy/ARCHIVE/index.shtml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Match de 2 catalogues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On met les 2 catalogues dans le même format</a:t>
            </a:r>
          </a:p>
          <a:p>
            <a:r>
              <a:rPr lang="fr-FR" dirty="0" smtClean="0"/>
              <a:t>On part du plus court (800 naines brunes VS 12 000 naines blanches) et on fait une recherche de proximité</a:t>
            </a:r>
          </a:p>
          <a:p>
            <a:r>
              <a:rPr lang="fr-FR" dirty="0" smtClean="0"/>
              <a:t>On trouve les paires naine </a:t>
            </a:r>
            <a:r>
              <a:rPr lang="fr-FR" dirty="0" err="1" smtClean="0"/>
              <a:t>blanche+naine</a:t>
            </a:r>
            <a:r>
              <a:rPr lang="fr-FR" dirty="0" smtClean="0"/>
              <a:t> brune suspectes</a:t>
            </a:r>
          </a:p>
          <a:p>
            <a:r>
              <a:rPr lang="fr-FR" dirty="0" smtClean="0"/>
              <a:t>On peut faire une recherche ‘bidon’ pour déterminer la distribution des distances due au hasard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605396"/>
            <a:ext cx="8229600" cy="1143000"/>
          </a:xfrm>
        </p:spPr>
        <p:txBody>
          <a:bodyPr/>
          <a:lstStyle/>
          <a:p>
            <a:r>
              <a:rPr lang="fr-FR" dirty="0" err="1" smtClean="0"/>
              <a:t>wdbd.pro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Match de 2 catalogues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Quelques intéressantes</a:t>
            </a:r>
          </a:p>
          <a:p>
            <a:r>
              <a:rPr lang="fr-FR" dirty="0" smtClean="0"/>
              <a:t>Confirme une paire connue</a:t>
            </a:r>
          </a:p>
          <a:p>
            <a:r>
              <a:rPr lang="fr-FR" dirty="0" smtClean="0"/>
              <a:t>1-2 paires probablement dues au hasard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/>
              <a:t>Comment interagir avec des archives astronomiques sur le web en IDL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(quelques) fonctions que vous devez connaître</a:t>
            </a:r>
          </a:p>
          <a:p>
            <a:r>
              <a:rPr lang="fr-FR" dirty="0" smtClean="0"/>
              <a:t>Des exemples pratiques de croisement de catalogues</a:t>
            </a:r>
          </a:p>
          <a:p>
            <a:r>
              <a:rPr lang="fr-FR" dirty="0" smtClean="0"/>
              <a:t>Des questions?</a:t>
            </a:r>
          </a:p>
          <a:p>
            <a:pPr lv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Comment faire une image </a:t>
            </a:r>
            <a:r>
              <a:rPr lang="fr-FR" dirty="0" err="1" smtClean="0"/>
              <a:t>opiomm</a:t>
            </a:r>
            <a:r>
              <a:rPr lang="fr-FR" dirty="0" smtClean="0"/>
              <a:t> sans aller au télescope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Récupérer l’image B+R+I</a:t>
            </a:r>
          </a:p>
          <a:p>
            <a:r>
              <a:rPr lang="fr-FR" dirty="0" smtClean="0"/>
              <a:t>Les ajuster l’une sur l’autre</a:t>
            </a:r>
          </a:p>
          <a:p>
            <a:r>
              <a:rPr lang="fr-FR" dirty="0" smtClean="0"/>
              <a:t>Les combiner en une image tricolore</a:t>
            </a:r>
          </a:p>
          <a:p>
            <a:r>
              <a:rPr lang="fr-FR" dirty="0" smtClean="0"/>
              <a:t>En pratique permet de vérifier facilement si un source est présente à une position donnée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514457"/>
            <a:ext cx="8229600" cy="1143000"/>
          </a:xfrm>
        </p:spPr>
        <p:txBody>
          <a:bodyPr/>
          <a:lstStyle/>
          <a:p>
            <a:r>
              <a:rPr lang="fr-FR" dirty="0" err="1" smtClean="0"/>
              <a:t>opiomm.pro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à 100$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Que fait la ligne de commande : </a:t>
            </a:r>
          </a:p>
          <a:p>
            <a:pPr>
              <a:buNone/>
            </a:pPr>
            <a:r>
              <a:rPr lang="fr-FR" dirty="0" err="1" smtClean="0"/>
              <a:t>print,(strsplit((strsplit((strsplit</a:t>
            </a:r>
            <a:r>
              <a:rPr lang="fr-FR" dirty="0" smtClean="0"/>
              <a:t>( </a:t>
            </a:r>
            <a:r>
              <a:rPr lang="fr-FR" dirty="0" err="1" smtClean="0"/>
              <a:t>strjoin((webget('http://www.radio-canada.ca/grands-titres')).text</a:t>
            </a:r>
            <a:r>
              <a:rPr lang="fr-FR" dirty="0" smtClean="0"/>
              <a:t>) ,'featured-stories',/reg,/ext))[1],'title="',/reg,/ext))[1],'"',/ext))[0]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queryvizier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Appelle un des 9000+ catalogues listés sur </a:t>
            </a:r>
            <a:r>
              <a:rPr lang="fr-FR" dirty="0" err="1" smtClean="0"/>
              <a:t>vizier</a:t>
            </a:r>
            <a:endParaRPr lang="fr-FR" dirty="0" smtClean="0"/>
          </a:p>
          <a:p>
            <a:pPr lvl="1"/>
            <a:r>
              <a:rPr lang="fr-FR" dirty="0" smtClean="0"/>
              <a:t>Vous devez d’abord aller sur </a:t>
            </a:r>
            <a:r>
              <a:rPr lang="fr-FR" dirty="0" err="1" smtClean="0"/>
              <a:t>vizier</a:t>
            </a:r>
            <a:r>
              <a:rPr lang="fr-FR" dirty="0" smtClean="0"/>
              <a:t> pour trouver les catalogues qui vous intéressent</a:t>
            </a:r>
          </a:p>
          <a:p>
            <a:r>
              <a:rPr lang="fr-FR" dirty="0" smtClean="0"/>
              <a:t>Retourne une structure qui peut être facilement manipulée</a:t>
            </a:r>
          </a:p>
          <a:p>
            <a:pPr lvl="1"/>
            <a:r>
              <a:rPr lang="fr-FR" dirty="0" smtClean="0"/>
              <a:t>Attention, il faut toujours comprendre la structure, les RA/DEC n’ont pas toujours le même nom!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queryvizier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Structure=</a:t>
            </a:r>
            <a:r>
              <a:rPr lang="fr-FR" dirty="0" err="1" smtClean="0"/>
              <a:t>queryvizier(‘catalogue’,[ra,dec],champ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Champ doit être le nombre d’</a:t>
            </a:r>
            <a:r>
              <a:rPr lang="fr-FR" dirty="0" err="1" smtClean="0"/>
              <a:t>arcminutes</a:t>
            </a:r>
            <a:r>
              <a:rPr lang="fr-FR" dirty="0" smtClean="0"/>
              <a:t> de la recherche</a:t>
            </a:r>
          </a:p>
          <a:p>
            <a:pPr lvl="1"/>
            <a:r>
              <a:rPr lang="fr-FR" dirty="0" smtClean="0"/>
              <a:t>RA et DEC doivent être en degrés décimaux</a:t>
            </a:r>
          </a:p>
          <a:p>
            <a:pPr lvl="1"/>
            <a:r>
              <a:rPr lang="fr-FR" dirty="0" smtClean="0"/>
              <a:t>Le nom du catalogue doit être connu (faire .r –t </a:t>
            </a:r>
            <a:r>
              <a:rPr lang="fr-FR" dirty="0" err="1" smtClean="0"/>
              <a:t>queryvizier</a:t>
            </a:r>
            <a:r>
              <a:rPr lang="fr-FR" dirty="0" smtClean="0"/>
              <a:t> pour les plus communs)</a:t>
            </a:r>
          </a:p>
          <a:p>
            <a:pPr>
              <a:buNone/>
            </a:pPr>
            <a:endParaRPr lang="fr-FR" sz="1500" dirty="0" smtClean="0"/>
          </a:p>
          <a:p>
            <a:pPr>
              <a:buNone/>
            </a:pPr>
            <a:r>
              <a:rPr lang="fr-FR" sz="2000" dirty="0" smtClean="0"/>
              <a:t>s2m=queryvizier(‘2MASS-PSC’,[ten(12,54,53.9)*1.5d1,ten(-01,22,47)],5/60.)</a:t>
            </a:r>
          </a:p>
          <a:p>
            <a:pPr lv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querysimbad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Retourne le RA/DEC d’un objet à partir de son petit nom</a:t>
            </a:r>
          </a:p>
          <a:p>
            <a:r>
              <a:rPr lang="fr-FR" dirty="0" smtClean="0"/>
              <a:t>Querysimbad,’GJ1214’,ra,dec,id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Querydss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Retourne une image du ciel en B, R ou I pour ~1950 ou ~1990</a:t>
            </a:r>
          </a:p>
          <a:p>
            <a:r>
              <a:rPr lang="fr-FR" dirty="0" smtClean="0"/>
              <a:t> </a:t>
            </a:r>
            <a:r>
              <a:rPr lang="fr-FR" dirty="0" err="1" smtClean="0"/>
              <a:t>QueryDSS</a:t>
            </a:r>
            <a:r>
              <a:rPr lang="fr-FR" dirty="0" smtClean="0"/>
              <a:t>, [</a:t>
            </a:r>
            <a:r>
              <a:rPr lang="fr-FR" dirty="0" err="1" smtClean="0"/>
              <a:t>ra,dec</a:t>
            </a:r>
            <a:r>
              <a:rPr lang="fr-FR" dirty="0" smtClean="0"/>
              <a:t>,], Im, </a:t>
            </a:r>
            <a:r>
              <a:rPr lang="fr-FR" dirty="0" err="1" smtClean="0"/>
              <a:t>Hdr</a:t>
            </a:r>
            <a:r>
              <a:rPr lang="fr-FR" dirty="0" smtClean="0"/>
              <a:t>, </a:t>
            </a:r>
            <a:r>
              <a:rPr lang="fr-FR" dirty="0" err="1" smtClean="0"/>
              <a:t>imsize</a:t>
            </a:r>
            <a:r>
              <a:rPr lang="fr-FR" dirty="0" smtClean="0"/>
              <a:t>=10,survey=‘1’</a:t>
            </a:r>
          </a:p>
          <a:p>
            <a:pPr lvl="1"/>
            <a:r>
              <a:rPr lang="fr-FR" dirty="0" smtClean="0"/>
              <a:t>On met une largeur de champ en </a:t>
            </a:r>
            <a:r>
              <a:rPr lang="fr-FR" dirty="0" err="1" smtClean="0"/>
              <a:t>arcminute</a:t>
            </a:r>
            <a:r>
              <a:rPr lang="fr-FR" dirty="0" smtClean="0"/>
              <a:t> comme argument</a:t>
            </a:r>
          </a:p>
          <a:p>
            <a:pPr lvl="1"/>
            <a:r>
              <a:rPr lang="fr-FR" dirty="0" err="1" smtClean="0"/>
              <a:t>survey</a:t>
            </a:r>
            <a:r>
              <a:rPr lang="fr-FR" dirty="0" smtClean="0"/>
              <a:t>=‘1’ – pour r en ~1950</a:t>
            </a:r>
          </a:p>
          <a:p>
            <a:pPr lvl="1"/>
            <a:r>
              <a:rPr lang="fr-FR" dirty="0" smtClean="0"/>
              <a:t>Survey=‘2b’, ‘2r’, ‘2i’ pour BRI on ~1990</a:t>
            </a:r>
          </a:p>
          <a:p>
            <a:r>
              <a:rPr lang="fr-FR" dirty="0" smtClean="0"/>
              <a:t>TOUJOURS utiliser le même serveur (ESO ou STSCI), des fois les entêtes diffèrent entre les deux!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 rot="20081333">
            <a:off x="1521615" y="4153418"/>
            <a:ext cx="5228411" cy="194512"/>
          </a:xfrm>
          <a:prstGeom prst="roundRect">
            <a:avLst/>
          </a:prstGeom>
          <a:solidFill>
            <a:schemeClr val="accent2"/>
          </a:solidFill>
          <a:ln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Petit exemple pratique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On cherche des naines blanches avec des disques et/ou des compagnons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3958491" y="3981788"/>
            <a:ext cx="469070" cy="480560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159767" y="3981788"/>
            <a:ext cx="3527033" cy="218540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5239852" y="4351744"/>
            <a:ext cx="2883063" cy="1723915"/>
          </a:xfrm>
          <a:custGeom>
            <a:avLst/>
            <a:gdLst>
              <a:gd name="connsiteX0" fmla="*/ 0 w 2883063"/>
              <a:gd name="connsiteY0" fmla="*/ 488188 h 1723915"/>
              <a:gd name="connsiteX1" fmla="*/ 251696 w 2883063"/>
              <a:gd name="connsiteY1" fmla="*/ 133489 h 1723915"/>
              <a:gd name="connsiteX2" fmla="*/ 629240 w 2883063"/>
              <a:gd name="connsiteY2" fmla="*/ 7628 h 1723915"/>
              <a:gd name="connsiteX3" fmla="*/ 1041106 w 2883063"/>
              <a:gd name="connsiteY3" fmla="*/ 179256 h 1723915"/>
              <a:gd name="connsiteX4" fmla="*/ 1899161 w 2883063"/>
              <a:gd name="connsiteY4" fmla="*/ 1071726 h 1723915"/>
              <a:gd name="connsiteX5" fmla="*/ 2883063 w 2883063"/>
              <a:gd name="connsiteY5" fmla="*/ 1723915 h 1723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83063" h="1723915">
                <a:moveTo>
                  <a:pt x="0" y="488188"/>
                </a:moveTo>
                <a:cubicBezTo>
                  <a:pt x="73411" y="350885"/>
                  <a:pt x="146823" y="213582"/>
                  <a:pt x="251696" y="133489"/>
                </a:cubicBezTo>
                <a:cubicBezTo>
                  <a:pt x="356569" y="53396"/>
                  <a:pt x="497672" y="0"/>
                  <a:pt x="629240" y="7628"/>
                </a:cubicBezTo>
                <a:cubicBezTo>
                  <a:pt x="760808" y="15256"/>
                  <a:pt x="829453" y="1906"/>
                  <a:pt x="1041106" y="179256"/>
                </a:cubicBezTo>
                <a:cubicBezTo>
                  <a:pt x="1252759" y="356606"/>
                  <a:pt x="1592168" y="814283"/>
                  <a:pt x="1899161" y="1071726"/>
                </a:cubicBezTo>
                <a:cubicBezTo>
                  <a:pt x="2206154" y="1329169"/>
                  <a:pt x="2692384" y="1603775"/>
                  <a:pt x="2883063" y="1723915"/>
                </a:cubicBezTo>
              </a:path>
            </a:pathLst>
          </a:cu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5869093" y="5217515"/>
            <a:ext cx="2817707" cy="892470"/>
          </a:xfrm>
          <a:custGeom>
            <a:avLst/>
            <a:gdLst>
              <a:gd name="connsiteX0" fmla="*/ 0 w 2574163"/>
              <a:gd name="connsiteY0" fmla="*/ 572096 h 572096"/>
              <a:gd name="connsiteX1" fmla="*/ 1121191 w 2574163"/>
              <a:gd name="connsiteY1" fmla="*/ 377584 h 572096"/>
              <a:gd name="connsiteX2" fmla="*/ 1121191 w 2574163"/>
              <a:gd name="connsiteY2" fmla="*/ 377584 h 572096"/>
              <a:gd name="connsiteX3" fmla="*/ 2276704 w 2574163"/>
              <a:gd name="connsiteY3" fmla="*/ 160187 h 572096"/>
              <a:gd name="connsiteX4" fmla="*/ 2574163 w 2574163"/>
              <a:gd name="connsiteY4" fmla="*/ 0 h 57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4163" h="572096">
                <a:moveTo>
                  <a:pt x="0" y="572096"/>
                </a:moveTo>
                <a:lnTo>
                  <a:pt x="1121191" y="377584"/>
                </a:lnTo>
                <a:lnTo>
                  <a:pt x="1121191" y="377584"/>
                </a:lnTo>
                <a:cubicBezTo>
                  <a:pt x="1313777" y="341351"/>
                  <a:pt x="2034542" y="223118"/>
                  <a:pt x="2276704" y="160187"/>
                </a:cubicBezTo>
                <a:cubicBezTo>
                  <a:pt x="2518866" y="97256"/>
                  <a:pt x="2574163" y="0"/>
                  <a:pt x="2574163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5457217" y="4016112"/>
            <a:ext cx="756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chaud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7744577" y="4848183"/>
            <a:ext cx="62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froid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pratique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1417638"/>
            <a:ext cx="5026554" cy="335435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80085" y="1787594"/>
            <a:ext cx="4541961" cy="2646017"/>
          </a:xfrm>
          <a:custGeom>
            <a:avLst/>
            <a:gdLst>
              <a:gd name="connsiteX0" fmla="*/ 0 w 2883063"/>
              <a:gd name="connsiteY0" fmla="*/ 488188 h 1723915"/>
              <a:gd name="connsiteX1" fmla="*/ 251696 w 2883063"/>
              <a:gd name="connsiteY1" fmla="*/ 133489 h 1723915"/>
              <a:gd name="connsiteX2" fmla="*/ 629240 w 2883063"/>
              <a:gd name="connsiteY2" fmla="*/ 7628 h 1723915"/>
              <a:gd name="connsiteX3" fmla="*/ 1041106 w 2883063"/>
              <a:gd name="connsiteY3" fmla="*/ 179256 h 1723915"/>
              <a:gd name="connsiteX4" fmla="*/ 1899161 w 2883063"/>
              <a:gd name="connsiteY4" fmla="*/ 1071726 h 1723915"/>
              <a:gd name="connsiteX5" fmla="*/ 2883063 w 2883063"/>
              <a:gd name="connsiteY5" fmla="*/ 1723915 h 1723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83063" h="1723915">
                <a:moveTo>
                  <a:pt x="0" y="488188"/>
                </a:moveTo>
                <a:cubicBezTo>
                  <a:pt x="73411" y="350885"/>
                  <a:pt x="146823" y="213582"/>
                  <a:pt x="251696" y="133489"/>
                </a:cubicBezTo>
                <a:cubicBezTo>
                  <a:pt x="356569" y="53396"/>
                  <a:pt x="497672" y="0"/>
                  <a:pt x="629240" y="7628"/>
                </a:cubicBezTo>
                <a:cubicBezTo>
                  <a:pt x="760808" y="15256"/>
                  <a:pt x="829453" y="1906"/>
                  <a:pt x="1041106" y="179256"/>
                </a:cubicBezTo>
                <a:cubicBezTo>
                  <a:pt x="1252759" y="356606"/>
                  <a:pt x="1592168" y="814283"/>
                  <a:pt x="1899161" y="1071726"/>
                </a:cubicBezTo>
                <a:cubicBezTo>
                  <a:pt x="2206154" y="1329169"/>
                  <a:pt x="2692384" y="1603775"/>
                  <a:pt x="2883063" y="1723915"/>
                </a:cubicBezTo>
              </a:path>
            </a:pathLst>
          </a:cu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709326" y="2653365"/>
            <a:ext cx="4175864" cy="1369842"/>
          </a:xfrm>
          <a:custGeom>
            <a:avLst/>
            <a:gdLst>
              <a:gd name="connsiteX0" fmla="*/ 0 w 2574163"/>
              <a:gd name="connsiteY0" fmla="*/ 572096 h 572096"/>
              <a:gd name="connsiteX1" fmla="*/ 1121191 w 2574163"/>
              <a:gd name="connsiteY1" fmla="*/ 377584 h 572096"/>
              <a:gd name="connsiteX2" fmla="*/ 1121191 w 2574163"/>
              <a:gd name="connsiteY2" fmla="*/ 377584 h 572096"/>
              <a:gd name="connsiteX3" fmla="*/ 2276704 w 2574163"/>
              <a:gd name="connsiteY3" fmla="*/ 160187 h 572096"/>
              <a:gd name="connsiteX4" fmla="*/ 2574163 w 2574163"/>
              <a:gd name="connsiteY4" fmla="*/ 0 h 57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4163" h="572096">
                <a:moveTo>
                  <a:pt x="0" y="572096"/>
                </a:moveTo>
                <a:lnTo>
                  <a:pt x="1121191" y="377584"/>
                </a:lnTo>
                <a:lnTo>
                  <a:pt x="1121191" y="377584"/>
                </a:lnTo>
                <a:cubicBezTo>
                  <a:pt x="1313777" y="341351"/>
                  <a:pt x="2034542" y="223118"/>
                  <a:pt x="2276704" y="160187"/>
                </a:cubicBezTo>
                <a:cubicBezTo>
                  <a:pt x="2518866" y="97256"/>
                  <a:pt x="2574163" y="0"/>
                  <a:pt x="2574163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 rot="16200000" flipH="1">
            <a:off x="2106605" y="3418380"/>
            <a:ext cx="1541471" cy="1144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16200000" flipH="1">
            <a:off x="2472711" y="3418380"/>
            <a:ext cx="1541471" cy="1144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16200000" flipH="1">
            <a:off x="2896018" y="3418380"/>
            <a:ext cx="1541471" cy="1144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2482634" y="2316766"/>
            <a:ext cx="788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1.2μm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3278357" y="2318358"/>
            <a:ext cx="788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2.2μm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2871620" y="4248945"/>
            <a:ext cx="788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1.6μm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5026554" y="3581545"/>
            <a:ext cx="3828568" cy="2791604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6566977" y="6373149"/>
            <a:ext cx="47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J-H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 rot="16200000">
            <a:off x="4625650" y="4920024"/>
            <a:ext cx="5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H-K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5971930" y="5961704"/>
            <a:ext cx="595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3366FF"/>
                </a:solidFill>
              </a:rPr>
              <a:t>bleu</a:t>
            </a:r>
            <a:endParaRPr lang="fr-FR" dirty="0">
              <a:solidFill>
                <a:srgbClr val="3366FF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244879" y="6003817"/>
            <a:ext cx="726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rouge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026554" y="5819151"/>
            <a:ext cx="595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3366FF"/>
                </a:solidFill>
              </a:rPr>
              <a:t>bleu</a:t>
            </a:r>
            <a:endParaRPr lang="fr-FR" dirty="0">
              <a:solidFill>
                <a:srgbClr val="3366FF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069856" y="3825504"/>
            <a:ext cx="726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rouge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4" name="Soleil 23"/>
          <p:cNvSpPr/>
          <p:nvPr/>
        </p:nvSpPr>
        <p:spPr>
          <a:xfrm>
            <a:off x="5795874" y="5549331"/>
            <a:ext cx="439321" cy="412373"/>
          </a:xfrm>
          <a:prstGeom prst="su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Soleil 24"/>
          <p:cNvSpPr/>
          <p:nvPr/>
        </p:nvSpPr>
        <p:spPr>
          <a:xfrm>
            <a:off x="6167934" y="4042758"/>
            <a:ext cx="439321" cy="412373"/>
          </a:xfrm>
          <a:prstGeom prst="sun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 rot="19856496">
            <a:off x="5657265" y="5203643"/>
            <a:ext cx="1623278" cy="567544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avec flèche 27"/>
          <p:cNvCxnSpPr/>
          <p:nvPr/>
        </p:nvCxnSpPr>
        <p:spPr>
          <a:xfrm rot="5400000" flipH="1" flipV="1">
            <a:off x="5994108" y="4902395"/>
            <a:ext cx="621086" cy="52849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trouver les infos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hlinkClick r:id="rId2"/>
              </a:rPr>
              <a:t>http://vizier.u-strasbg.fr/viz-bin/VizieR</a:t>
            </a:r>
            <a:r>
              <a:rPr lang="fr-FR" dirty="0" smtClean="0"/>
              <a:t>	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yer">
  <a:themeElements>
    <a:clrScheme name="Foyer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yer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yer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Foyer.thmx</Template>
  <TotalTime>348</TotalTime>
  <Words>825</Words>
  <Application>Microsoft Macintosh PowerPoint</Application>
  <PresentationFormat>Présentation à l'écran (4:3)</PresentationFormat>
  <Paragraphs>97</Paragraphs>
  <Slides>22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Foyer</vt:lpstr>
      <vt:lpstr>Astro-hacking 101</vt:lpstr>
      <vt:lpstr>Comment interagir avec des archives astronomiques sur le web en IDL</vt:lpstr>
      <vt:lpstr>queryvizier</vt:lpstr>
      <vt:lpstr>queryvizier</vt:lpstr>
      <vt:lpstr>querysimbad</vt:lpstr>
      <vt:lpstr>Querydss</vt:lpstr>
      <vt:lpstr>Petit exemple pratique</vt:lpstr>
      <vt:lpstr>Exemple pratique</vt:lpstr>
      <vt:lpstr>Comment trouver les infos</vt:lpstr>
      <vt:lpstr>Exemple pratique </vt:lpstr>
      <vt:lpstr>Exemple pratique </vt:lpstr>
      <vt:lpstr>Exemple pratique</vt:lpstr>
      <vt:lpstr>wd.pro</vt:lpstr>
      <vt:lpstr>Exemple pratique</vt:lpstr>
      <vt:lpstr>Deuxième exemple pratique</vt:lpstr>
      <vt:lpstr>Match de 2 catalogues</vt:lpstr>
      <vt:lpstr>Match de 2 catalogues </vt:lpstr>
      <vt:lpstr>wdbd.pro</vt:lpstr>
      <vt:lpstr>Match de 2 catalogues</vt:lpstr>
      <vt:lpstr>Comment faire une image opiomm sans aller au télescope</vt:lpstr>
      <vt:lpstr>opiomm.pro</vt:lpstr>
      <vt:lpstr>Question à 100$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Astro-hacking 101</dc:title>
  <dc:subject/>
  <dc:creator>Etienne Artigau</dc:creator>
  <cp:keywords/>
  <dc:description/>
  <cp:lastModifiedBy>Etienne Artigau</cp:lastModifiedBy>
  <cp:revision>9</cp:revision>
  <dcterms:created xsi:type="dcterms:W3CDTF">2011-08-22T18:58:19Z</dcterms:created>
  <dcterms:modified xsi:type="dcterms:W3CDTF">2011-08-22T18:58:35Z</dcterms:modified>
  <cp:category/>
</cp:coreProperties>
</file>